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5"/>
  </p:notesMasterIdLst>
  <p:sldIdLst>
    <p:sldId id="256" r:id="rId2"/>
    <p:sldId id="257" r:id="rId3"/>
    <p:sldId id="261" r:id="rId4"/>
    <p:sldId id="263" r:id="rId5"/>
    <p:sldId id="265" r:id="rId6"/>
    <p:sldId id="266" r:id="rId7"/>
    <p:sldId id="268" r:id="rId8"/>
    <p:sldId id="270" r:id="rId9"/>
    <p:sldId id="269" r:id="rId10"/>
    <p:sldId id="276" r:id="rId11"/>
    <p:sldId id="279" r:id="rId12"/>
    <p:sldId id="309" r:id="rId13"/>
    <p:sldId id="312" r:id="rId14"/>
    <p:sldId id="311" r:id="rId15"/>
    <p:sldId id="310" r:id="rId16"/>
    <p:sldId id="313" r:id="rId17"/>
    <p:sldId id="361" r:id="rId18"/>
    <p:sldId id="362" r:id="rId19"/>
    <p:sldId id="363" r:id="rId20"/>
    <p:sldId id="360" r:id="rId21"/>
    <p:sldId id="368" r:id="rId22"/>
    <p:sldId id="366" r:id="rId23"/>
    <p:sldId id="364" r:id="rId24"/>
    <p:sldId id="302" r:id="rId25"/>
    <p:sldId id="301" r:id="rId26"/>
    <p:sldId id="315" r:id="rId27"/>
    <p:sldId id="303" r:id="rId28"/>
    <p:sldId id="304" r:id="rId29"/>
    <p:sldId id="305" r:id="rId30"/>
    <p:sldId id="306" r:id="rId31"/>
    <p:sldId id="307" r:id="rId32"/>
    <p:sldId id="308" r:id="rId33"/>
    <p:sldId id="317" r:id="rId34"/>
    <p:sldId id="319" r:id="rId35"/>
    <p:sldId id="320" r:id="rId36"/>
    <p:sldId id="316" r:id="rId37"/>
    <p:sldId id="277" r:id="rId38"/>
    <p:sldId id="321" r:id="rId39"/>
    <p:sldId id="369" r:id="rId40"/>
    <p:sldId id="370" r:id="rId41"/>
    <p:sldId id="375" r:id="rId42"/>
    <p:sldId id="374" r:id="rId43"/>
    <p:sldId id="373" r:id="rId44"/>
    <p:sldId id="372" r:id="rId45"/>
    <p:sldId id="371" r:id="rId46"/>
    <p:sldId id="381" r:id="rId47"/>
    <p:sldId id="377" r:id="rId48"/>
    <p:sldId id="388" r:id="rId49"/>
    <p:sldId id="376" r:id="rId50"/>
    <p:sldId id="380" r:id="rId51"/>
    <p:sldId id="382" r:id="rId52"/>
    <p:sldId id="379" r:id="rId53"/>
    <p:sldId id="378" r:id="rId54"/>
    <p:sldId id="387" r:id="rId55"/>
    <p:sldId id="390" r:id="rId56"/>
    <p:sldId id="389" r:id="rId57"/>
    <p:sldId id="386" r:id="rId58"/>
    <p:sldId id="385" r:id="rId59"/>
    <p:sldId id="392" r:id="rId60"/>
    <p:sldId id="391" r:id="rId61"/>
    <p:sldId id="394" r:id="rId62"/>
    <p:sldId id="393" r:id="rId63"/>
    <p:sldId id="327" r:id="rId64"/>
    <p:sldId id="324" r:id="rId65"/>
    <p:sldId id="395" r:id="rId66"/>
    <p:sldId id="398" r:id="rId67"/>
    <p:sldId id="397" r:id="rId68"/>
    <p:sldId id="396" r:id="rId69"/>
    <p:sldId id="334" r:id="rId70"/>
    <p:sldId id="401" r:id="rId71"/>
    <p:sldId id="400" r:id="rId72"/>
    <p:sldId id="399" r:id="rId73"/>
    <p:sldId id="260" r:id="rId74"/>
  </p:sldIdLst>
  <p:sldSz cx="10312400" cy="7734300"/>
  <p:notesSz cx="6858000" cy="9144000"/>
  <p:defaultTextStyle>
    <a:lvl1pPr>
      <a:defRPr>
        <a:latin typeface="Calibri"/>
        <a:ea typeface="Calibri"/>
        <a:cs typeface="Calibri"/>
        <a:sym typeface="Calibri"/>
      </a:defRPr>
    </a:lvl1pPr>
    <a:lvl2pPr indent="457200">
      <a:defRPr>
        <a:latin typeface="Calibri"/>
        <a:ea typeface="Calibri"/>
        <a:cs typeface="Calibri"/>
        <a:sym typeface="Calibri"/>
      </a:defRPr>
    </a:lvl2pPr>
    <a:lvl3pPr indent="914400">
      <a:defRPr>
        <a:latin typeface="Calibri"/>
        <a:ea typeface="Calibri"/>
        <a:cs typeface="Calibri"/>
        <a:sym typeface="Calibri"/>
      </a:defRPr>
    </a:lvl3pPr>
    <a:lvl4pPr indent="1371600">
      <a:defRPr>
        <a:latin typeface="Calibri"/>
        <a:ea typeface="Calibri"/>
        <a:cs typeface="Calibri"/>
        <a:sym typeface="Calibri"/>
      </a:defRPr>
    </a:lvl4pPr>
    <a:lvl5pPr indent="1828800">
      <a:defRPr>
        <a:latin typeface="Calibri"/>
        <a:ea typeface="Calibri"/>
        <a:cs typeface="Calibri"/>
        <a:sym typeface="Calibri"/>
      </a:defRPr>
    </a:lvl5pPr>
    <a:lvl6pPr indent="2286000">
      <a:defRPr>
        <a:latin typeface="Calibri"/>
        <a:ea typeface="Calibri"/>
        <a:cs typeface="Calibri"/>
        <a:sym typeface="Calibri"/>
      </a:defRPr>
    </a:lvl6pPr>
    <a:lvl7pPr indent="2743200">
      <a:defRPr>
        <a:latin typeface="Calibri"/>
        <a:ea typeface="Calibri"/>
        <a:cs typeface="Calibri"/>
        <a:sym typeface="Calibri"/>
      </a:defRPr>
    </a:lvl7pPr>
    <a:lvl8pPr indent="3200400">
      <a:defRPr>
        <a:latin typeface="Calibri"/>
        <a:ea typeface="Calibri"/>
        <a:cs typeface="Calibri"/>
        <a:sym typeface="Calibri"/>
      </a:defRPr>
    </a:lvl8pPr>
    <a:lvl9pPr indent="3657600">
      <a:defRPr>
        <a:latin typeface="Calibri"/>
        <a:ea typeface="Calibri"/>
        <a:cs typeface="Calibri"/>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0066FF"/>
    <a:srgbClr val="FECEF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0DEEF"/>
          </a:solidFill>
        </a:fill>
      </a:tcStyle>
    </a:wholeTbl>
    <a:band2H>
      <a:tcTxStyle/>
      <a:tcStyle>
        <a:tcBdr/>
        <a:fill>
          <a:solidFill>
            <a:srgbClr val="E9EFF7"/>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B9BD5"/>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B9BD5"/>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B9BD5"/>
          </a:solidFill>
        </a:fill>
      </a:tcStyle>
    </a:firstRow>
  </a:tblStyle>
  <a:tblStyle styleId="{C7B018BB-80A7-4F77-B60F-C8B233D01FF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0E0E0"/>
          </a:solidFill>
        </a:fill>
      </a:tcStyle>
    </a:wholeTbl>
    <a:band2H>
      <a:tcTxStyle/>
      <a:tcStyle>
        <a:tcBdr/>
        <a:fill>
          <a:solidFill>
            <a:srgbClr val="F0F0F0"/>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5A5A5"/>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5A5A5"/>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5A5A5"/>
          </a:solidFill>
        </a:fill>
      </a:tcStyle>
    </a:firstRow>
  </a:tblStyle>
  <a:tblStyle styleId="{EEE7283C-3CF3-47DC-8721-378D4A62B22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4E2CE"/>
          </a:solidFill>
        </a:fill>
      </a:tcStyle>
    </a:wholeTbl>
    <a:band2H>
      <a:tcTxStyle/>
      <a:tcStyle>
        <a:tcBdr/>
        <a:fill>
          <a:solidFill>
            <a:srgbClr val="EBF1E8"/>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0AD47"/>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0AD47"/>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0AD47"/>
          </a:solidFill>
        </a:fill>
      </a:tcStyle>
    </a:firstRow>
  </a:tblStyle>
  <a:tblStyle styleId="{CF821DB8-F4EB-4A41-A1BA-3FCAFE7338EE}" styleName="">
    <a:tblBg/>
    <a:wholeTbl>
      <a:tcTxStyle b="on" i="on">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B9BD5"/>
          </a:solidFill>
        </a:fill>
      </a:tcStyle>
    </a:firstCol>
    <a:lastRow>
      <a:tcTxStyle b="on" i="on">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5B9BD5"/>
          </a:solidFill>
        </a:fill>
      </a:tcStyle>
    </a:firstRow>
  </a:tblStyle>
  <a:tblStyle styleId="{33BA23B1-9221-436E-865A-0063620EA4FD}"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6" d="100"/>
          <a:sy n="96" d="100"/>
        </p:scale>
        <p:origin x="1680" y="9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176" name="Shape 176"/>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2116072251"/>
      </p:ext>
    </p:extLst>
  </p:cSld>
  <p:clrMap bg1="lt1" tx1="dk1" bg2="lt2" tx2="dk2" accent1="accent1" accent2="accent2" accent3="accent3" accent4="accent4" accent5="accent5" accent6="accent6" hlink="hlink" folHlink="folHlink"/>
  <p:notesStyle>
    <a:lvl1pPr defTabSz="457200">
      <a:lnSpc>
        <a:spcPct val="117999"/>
      </a:lnSpc>
      <a:defRPr sz="2200">
        <a:latin typeface="+mj-lt"/>
        <a:ea typeface="+mj-ea"/>
        <a:cs typeface="+mj-cs"/>
        <a:sym typeface="Helvetica Neue"/>
      </a:defRPr>
    </a:lvl1pPr>
    <a:lvl2pPr indent="228600" defTabSz="457200">
      <a:lnSpc>
        <a:spcPct val="117999"/>
      </a:lnSpc>
      <a:defRPr sz="2200">
        <a:latin typeface="+mj-lt"/>
        <a:ea typeface="+mj-ea"/>
        <a:cs typeface="+mj-cs"/>
        <a:sym typeface="Helvetica Neue"/>
      </a:defRPr>
    </a:lvl2pPr>
    <a:lvl3pPr indent="457200" defTabSz="457200">
      <a:lnSpc>
        <a:spcPct val="117999"/>
      </a:lnSpc>
      <a:defRPr sz="2200">
        <a:latin typeface="+mj-lt"/>
        <a:ea typeface="+mj-ea"/>
        <a:cs typeface="+mj-cs"/>
        <a:sym typeface="Helvetica Neue"/>
      </a:defRPr>
    </a:lvl3pPr>
    <a:lvl4pPr indent="685800" defTabSz="457200">
      <a:lnSpc>
        <a:spcPct val="117999"/>
      </a:lnSpc>
      <a:defRPr sz="2200">
        <a:latin typeface="+mj-lt"/>
        <a:ea typeface="+mj-ea"/>
        <a:cs typeface="+mj-cs"/>
        <a:sym typeface="Helvetica Neue"/>
      </a:defRPr>
    </a:lvl4pPr>
    <a:lvl5pPr indent="914400" defTabSz="457200">
      <a:lnSpc>
        <a:spcPct val="117999"/>
      </a:lnSpc>
      <a:defRPr sz="2200">
        <a:latin typeface="+mj-lt"/>
        <a:ea typeface="+mj-ea"/>
        <a:cs typeface="+mj-cs"/>
        <a:sym typeface="Helvetica Neue"/>
      </a:defRPr>
    </a:lvl5pPr>
    <a:lvl6pPr indent="1143000" defTabSz="457200">
      <a:lnSpc>
        <a:spcPct val="117999"/>
      </a:lnSpc>
      <a:defRPr sz="2200">
        <a:latin typeface="+mj-lt"/>
        <a:ea typeface="+mj-ea"/>
        <a:cs typeface="+mj-cs"/>
        <a:sym typeface="Helvetica Neue"/>
      </a:defRPr>
    </a:lvl6pPr>
    <a:lvl7pPr indent="1371600" defTabSz="457200">
      <a:lnSpc>
        <a:spcPct val="117999"/>
      </a:lnSpc>
      <a:defRPr sz="2200">
        <a:latin typeface="+mj-lt"/>
        <a:ea typeface="+mj-ea"/>
        <a:cs typeface="+mj-cs"/>
        <a:sym typeface="Helvetica Neue"/>
      </a:defRPr>
    </a:lvl7pPr>
    <a:lvl8pPr indent="1600200" defTabSz="457200">
      <a:lnSpc>
        <a:spcPct val="117999"/>
      </a:lnSpc>
      <a:defRPr sz="2200">
        <a:latin typeface="+mj-lt"/>
        <a:ea typeface="+mj-ea"/>
        <a:cs typeface="+mj-cs"/>
        <a:sym typeface="Helvetica Neue"/>
      </a:defRPr>
    </a:lvl8pPr>
    <a:lvl9pPr indent="1828800" defTabSz="45720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1568542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Заголовок цвет">
    <p:spTree>
      <p:nvGrpSpPr>
        <p:cNvPr id="1" name=""/>
        <p:cNvGrpSpPr/>
        <p:nvPr/>
      </p:nvGrpSpPr>
      <p:grpSpPr>
        <a:xfrm>
          <a:off x="0" y="0"/>
          <a:ext cx="0" cy="0"/>
          <a:chOff x="0" y="0"/>
          <a:chExt cx="0" cy="0"/>
        </a:xfrm>
      </p:grpSpPr>
      <p:sp>
        <p:nvSpPr>
          <p:cNvPr id="6" name="Shape 6"/>
          <p:cNvSpPr>
            <a:spLocks noGrp="1"/>
          </p:cNvSpPr>
          <p:nvPr>
            <p:ph type="title"/>
          </p:nvPr>
        </p:nvSpPr>
        <p:spPr>
          <a:xfrm>
            <a:off x="774026" y="0"/>
            <a:ext cx="8772288" cy="1770610"/>
          </a:xfrm>
          <a:prstGeom prst="rect">
            <a:avLst/>
          </a:prstGeom>
        </p:spPr>
        <p:txBody>
          <a:bodyPr anchor="b"/>
          <a:lstStyle>
            <a:lvl1pPr>
              <a:defRPr sz="6700">
                <a:solidFill>
                  <a:srgbClr val="0072BC"/>
                </a:solidFill>
              </a:defRPr>
            </a:lvl1pPr>
          </a:lstStyle>
          <a:p>
            <a:pPr lvl="0">
              <a:defRPr sz="1800">
                <a:solidFill>
                  <a:srgbClr val="000000"/>
                </a:solidFill>
              </a:defRPr>
            </a:pPr>
            <a:r>
              <a:rPr sz="6700">
                <a:solidFill>
                  <a:srgbClr val="0072BC"/>
                </a:solidFill>
              </a:rPr>
              <a:t>Образец заголовка</a:t>
            </a:r>
          </a:p>
        </p:txBody>
      </p:sp>
      <p:sp>
        <p:nvSpPr>
          <p:cNvPr id="7" name="Shape 7"/>
          <p:cNvSpPr>
            <a:spLocks noGrp="1"/>
          </p:cNvSpPr>
          <p:nvPr>
            <p:ph type="body" idx="1"/>
          </p:nvPr>
        </p:nvSpPr>
        <p:spPr>
          <a:xfrm>
            <a:off x="774026" y="1923806"/>
            <a:ext cx="7740255" cy="2514757"/>
          </a:xfrm>
          <a:prstGeom prst="rect">
            <a:avLst/>
          </a:prstGeom>
        </p:spPr>
        <p:txBody>
          <a:bodyPr/>
          <a:lstStyle>
            <a:lvl1pPr marL="0" indent="0">
              <a:buSzTx/>
              <a:buFontTx/>
              <a:buNone/>
              <a:defRPr sz="2700"/>
            </a:lvl1pPr>
          </a:lstStyle>
          <a:p>
            <a:pPr lvl="0">
              <a:defRPr sz="1800"/>
            </a:pPr>
            <a:r>
              <a:rPr sz="2700"/>
              <a:t>Образец подзаголовка</a:t>
            </a:r>
          </a:p>
        </p:txBody>
      </p:sp>
      <p:sp>
        <p:nvSpPr>
          <p:cNvPr id="8" name="Shape 8"/>
          <p:cNvSpPr>
            <a:spLocks noGrp="1"/>
          </p:cNvSpPr>
          <p:nvPr>
            <p:ph type="sldNum" sz="quarter" idx="2"/>
          </p:nvPr>
        </p:nvSpPr>
        <p:spPr>
          <a:xfrm>
            <a:off x="7288738" y="7106518"/>
            <a:ext cx="2322077" cy="281941"/>
          </a:xfrm>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Рисунок с подписью">
    <p:spTree>
      <p:nvGrpSpPr>
        <p:cNvPr id="1" name=""/>
        <p:cNvGrpSpPr/>
        <p:nvPr/>
      </p:nvGrpSpPr>
      <p:grpSpPr>
        <a:xfrm>
          <a:off x="0" y="0"/>
          <a:ext cx="0" cy="0"/>
          <a:chOff x="0" y="0"/>
          <a:chExt cx="0" cy="0"/>
        </a:xfrm>
      </p:grpSpPr>
      <p:sp>
        <p:nvSpPr>
          <p:cNvPr id="41" name="Shape 41"/>
          <p:cNvSpPr>
            <a:spLocks noGrp="1"/>
          </p:cNvSpPr>
          <p:nvPr>
            <p:ph type="title"/>
          </p:nvPr>
        </p:nvSpPr>
        <p:spPr>
          <a:xfrm>
            <a:off x="710866" y="0"/>
            <a:ext cx="3328579" cy="2322195"/>
          </a:xfrm>
          <a:prstGeom prst="rect">
            <a:avLst/>
          </a:prstGeom>
        </p:spPr>
        <p:txBody>
          <a:bodyPr anchor="b"/>
          <a:lstStyle>
            <a:lvl1pPr>
              <a:defRPr sz="3600"/>
            </a:lvl1pPr>
          </a:lstStyle>
          <a:p>
            <a:pPr lvl="0">
              <a:defRPr sz="1800"/>
            </a:pPr>
            <a:r>
              <a:rPr sz="3600"/>
              <a:t>Образец заголовка</a:t>
            </a:r>
          </a:p>
        </p:txBody>
      </p:sp>
      <p:sp>
        <p:nvSpPr>
          <p:cNvPr id="42" name="Shape 42"/>
          <p:cNvSpPr>
            <a:spLocks noGrp="1"/>
          </p:cNvSpPr>
          <p:nvPr>
            <p:ph type="body" idx="1"/>
          </p:nvPr>
        </p:nvSpPr>
        <p:spPr>
          <a:xfrm>
            <a:off x="710866" y="2322195"/>
            <a:ext cx="3328579" cy="5412106"/>
          </a:xfrm>
          <a:prstGeom prst="rect">
            <a:avLst/>
          </a:prstGeom>
        </p:spPr>
        <p:txBody>
          <a:bodyPr/>
          <a:lstStyle>
            <a:lvl1pPr marL="0" indent="0">
              <a:buSzTx/>
              <a:buFontTx/>
              <a:buNone/>
              <a:defRPr sz="1800"/>
            </a:lvl1pPr>
          </a:lstStyle>
          <a:p>
            <a:pPr lvl="0"/>
            <a:r>
              <a:t>Образец текста</a:t>
            </a:r>
          </a:p>
        </p:txBody>
      </p:sp>
      <p:sp>
        <p:nvSpPr>
          <p:cNvPr id="43" name="Shape 43"/>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Заголовок и вертикальный текст">
    <p:spTree>
      <p:nvGrpSpPr>
        <p:cNvPr id="1" name=""/>
        <p:cNvGrpSpPr/>
        <p:nvPr/>
      </p:nvGrpSpPr>
      <p:grpSpPr>
        <a:xfrm>
          <a:off x="0" y="0"/>
          <a:ext cx="0" cy="0"/>
          <a:chOff x="0" y="0"/>
          <a:chExt cx="0" cy="0"/>
        </a:xfrm>
      </p:grpSpPr>
      <p:sp>
        <p:nvSpPr>
          <p:cNvPr id="45" name="Shape 45"/>
          <p:cNvSpPr>
            <a:spLocks noGrp="1"/>
          </p:cNvSpPr>
          <p:nvPr>
            <p:ph type="title"/>
          </p:nvPr>
        </p:nvSpPr>
        <p:spPr>
          <a:prstGeom prst="rect">
            <a:avLst/>
          </a:prstGeom>
        </p:spPr>
        <p:txBody>
          <a:bodyPr/>
          <a:lstStyle/>
          <a:p>
            <a:pPr lvl="0">
              <a:defRPr sz="1800"/>
            </a:pPr>
            <a:r>
              <a:rPr sz="4900"/>
              <a:t>Образец заголовка</a:t>
            </a:r>
          </a:p>
        </p:txBody>
      </p:sp>
      <p:sp>
        <p:nvSpPr>
          <p:cNvPr id="46" name="Shape 46"/>
          <p:cNvSpPr>
            <a:spLocks noGrp="1"/>
          </p:cNvSpPr>
          <p:nvPr>
            <p:ph type="body" idx="1"/>
          </p:nvPr>
        </p:nvSpPr>
        <p:spPr>
          <a:prstGeom prst="rect">
            <a:avLst/>
          </a:prstGeom>
        </p:spPr>
        <p:txBody>
          <a:bodyPr/>
          <a:lstStyle/>
          <a:p>
            <a:pPr lvl="0">
              <a:defRPr sz="1800"/>
            </a:pPr>
            <a:r>
              <a:rPr sz="3100"/>
              <a:t>Образец текста</a:t>
            </a:r>
          </a:p>
          <a:p>
            <a:pPr lvl="1">
              <a:defRPr sz="1800"/>
            </a:pPr>
            <a:r>
              <a:rPr sz="3100"/>
              <a:t>Второй уровень</a:t>
            </a:r>
          </a:p>
          <a:p>
            <a:pPr lvl="2">
              <a:defRPr sz="1800"/>
            </a:pPr>
            <a:r>
              <a:rPr sz="3100"/>
              <a:t>Третий уровень</a:t>
            </a:r>
          </a:p>
          <a:p>
            <a:pPr lvl="3">
              <a:defRPr sz="1800"/>
            </a:pPr>
            <a:r>
              <a:rPr sz="3100"/>
              <a:t>Четвертый уровень</a:t>
            </a:r>
          </a:p>
          <a:p>
            <a:pPr lvl="4">
              <a:defRPr sz="1800"/>
            </a:pPr>
            <a:r>
              <a:rPr sz="3100"/>
              <a:t>Пятый уровень</a:t>
            </a:r>
          </a:p>
        </p:txBody>
      </p:sp>
      <p:sp>
        <p:nvSpPr>
          <p:cNvPr id="47" name="Shape 47"/>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Вертикальный заголовок и текст">
    <p:spTree>
      <p:nvGrpSpPr>
        <p:cNvPr id="1" name=""/>
        <p:cNvGrpSpPr/>
        <p:nvPr/>
      </p:nvGrpSpPr>
      <p:grpSpPr>
        <a:xfrm>
          <a:off x="0" y="0"/>
          <a:ext cx="0" cy="0"/>
          <a:chOff x="0" y="0"/>
          <a:chExt cx="0" cy="0"/>
        </a:xfrm>
      </p:grpSpPr>
      <p:sp>
        <p:nvSpPr>
          <p:cNvPr id="49" name="Shape 49"/>
          <p:cNvSpPr>
            <a:spLocks noGrp="1"/>
          </p:cNvSpPr>
          <p:nvPr>
            <p:ph type="title"/>
          </p:nvPr>
        </p:nvSpPr>
        <p:spPr>
          <a:xfrm>
            <a:off x="7385491" y="0"/>
            <a:ext cx="2225324" cy="7384080"/>
          </a:xfrm>
          <a:prstGeom prst="rect">
            <a:avLst/>
          </a:prstGeom>
        </p:spPr>
        <p:txBody>
          <a:bodyPr/>
          <a:lstStyle/>
          <a:p>
            <a:pPr lvl="0">
              <a:defRPr sz="1800"/>
            </a:pPr>
            <a:r>
              <a:rPr sz="4900"/>
              <a:t>Образец заголовка</a:t>
            </a:r>
          </a:p>
        </p:txBody>
      </p:sp>
      <p:sp>
        <p:nvSpPr>
          <p:cNvPr id="50" name="Shape 50"/>
          <p:cNvSpPr>
            <a:spLocks noGrp="1"/>
          </p:cNvSpPr>
          <p:nvPr>
            <p:ph type="body" idx="1"/>
          </p:nvPr>
        </p:nvSpPr>
        <p:spPr>
          <a:xfrm>
            <a:off x="709523" y="412118"/>
            <a:ext cx="6546965" cy="7322182"/>
          </a:xfrm>
          <a:prstGeom prst="rect">
            <a:avLst/>
          </a:prstGeom>
        </p:spPr>
        <p:txBody>
          <a:bodyPr/>
          <a:lstStyle/>
          <a:p>
            <a:pPr lvl="0">
              <a:defRPr sz="1800"/>
            </a:pPr>
            <a:r>
              <a:rPr sz="3100"/>
              <a:t>Образец текста</a:t>
            </a:r>
          </a:p>
          <a:p>
            <a:pPr lvl="1">
              <a:defRPr sz="1800"/>
            </a:pPr>
            <a:r>
              <a:rPr sz="3100"/>
              <a:t>Второй уровень</a:t>
            </a:r>
          </a:p>
          <a:p>
            <a:pPr lvl="2">
              <a:defRPr sz="1800"/>
            </a:pPr>
            <a:r>
              <a:rPr sz="3100"/>
              <a:t>Третий уровень</a:t>
            </a:r>
          </a:p>
          <a:p>
            <a:pPr lvl="3">
              <a:defRPr sz="1800"/>
            </a:pPr>
            <a:r>
              <a:rPr sz="3100"/>
              <a:t>Четвертый уровень</a:t>
            </a:r>
          </a:p>
          <a:p>
            <a:pPr lvl="4">
              <a:defRPr sz="1800"/>
            </a:pPr>
            <a:r>
              <a:rPr sz="3100"/>
              <a:t>Пятый уровень</a:t>
            </a:r>
          </a:p>
        </p:txBody>
      </p:sp>
      <p:sp>
        <p:nvSpPr>
          <p:cNvPr id="51" name="Shape 51"/>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Титульный слайд">
    <p:spTree>
      <p:nvGrpSpPr>
        <p:cNvPr id="1" name=""/>
        <p:cNvGrpSpPr/>
        <p:nvPr/>
      </p:nvGrpSpPr>
      <p:grpSpPr>
        <a:xfrm>
          <a:off x="0" y="0"/>
          <a:ext cx="0" cy="0"/>
          <a:chOff x="0" y="0"/>
          <a:chExt cx="0" cy="0"/>
        </a:xfrm>
      </p:grpSpPr>
      <p:sp>
        <p:nvSpPr>
          <p:cNvPr id="53" name="Shape 53"/>
          <p:cNvSpPr>
            <a:spLocks noGrp="1"/>
          </p:cNvSpPr>
          <p:nvPr>
            <p:ph type="title"/>
          </p:nvPr>
        </p:nvSpPr>
        <p:spPr>
          <a:xfrm>
            <a:off x="1290637" y="0"/>
            <a:ext cx="7739063" cy="3962400"/>
          </a:xfrm>
          <a:prstGeom prst="rect">
            <a:avLst/>
          </a:prstGeom>
        </p:spPr>
        <p:txBody>
          <a:bodyPr anchor="b"/>
          <a:lstStyle>
            <a:lvl1pPr algn="ctr" defTabSz="914400">
              <a:defRPr sz="6000"/>
            </a:lvl1pPr>
          </a:lstStyle>
          <a:p>
            <a:pPr lvl="0">
              <a:defRPr sz="1800"/>
            </a:pPr>
            <a:r>
              <a:rPr sz="6000"/>
              <a:t>Образец заголовка</a:t>
            </a:r>
          </a:p>
        </p:txBody>
      </p:sp>
      <p:sp>
        <p:nvSpPr>
          <p:cNvPr id="54" name="Shape 54"/>
          <p:cNvSpPr>
            <a:spLocks noGrp="1"/>
          </p:cNvSpPr>
          <p:nvPr>
            <p:ph type="body" idx="1"/>
          </p:nvPr>
        </p:nvSpPr>
        <p:spPr>
          <a:xfrm>
            <a:off x="1290637" y="4065587"/>
            <a:ext cx="7739063" cy="3668713"/>
          </a:xfrm>
          <a:prstGeom prst="rect">
            <a:avLst/>
          </a:prstGeom>
        </p:spPr>
        <p:txBody>
          <a:bodyPr/>
          <a:lstStyle>
            <a:lvl1pPr marL="0" indent="0" algn="ctr" defTabSz="914400">
              <a:spcBef>
                <a:spcPts val="1000"/>
              </a:spcBef>
              <a:buSzTx/>
              <a:buFontTx/>
              <a:buNone/>
              <a:defRPr sz="2400"/>
            </a:lvl1pPr>
          </a:lstStyle>
          <a:p>
            <a:pPr lvl="0">
              <a:defRPr sz="1800"/>
            </a:pPr>
            <a:r>
              <a:rPr sz="2400"/>
              <a:t>Образец подзаголовка</a:t>
            </a:r>
          </a:p>
        </p:txBody>
      </p:sp>
      <p:sp>
        <p:nvSpPr>
          <p:cNvPr id="55" name="Shape 55"/>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Заголовок и объект">
    <p:spTree>
      <p:nvGrpSpPr>
        <p:cNvPr id="1" name=""/>
        <p:cNvGrpSpPr/>
        <p:nvPr/>
      </p:nvGrpSpPr>
      <p:grpSpPr>
        <a:xfrm>
          <a:off x="0" y="0"/>
          <a:ext cx="0" cy="0"/>
          <a:chOff x="0" y="0"/>
          <a:chExt cx="0" cy="0"/>
        </a:xfrm>
      </p:grpSpPr>
      <p:sp>
        <p:nvSpPr>
          <p:cNvPr id="57" name="Shape 57"/>
          <p:cNvSpPr>
            <a:spLocks noGrp="1"/>
          </p:cNvSpPr>
          <p:nvPr>
            <p:ph type="title"/>
          </p:nvPr>
        </p:nvSpPr>
        <p:spPr>
          <a:xfrm>
            <a:off x="709612" y="260350"/>
            <a:ext cx="8901113" cy="1800225"/>
          </a:xfrm>
          <a:prstGeom prst="rect">
            <a:avLst/>
          </a:prstGeom>
        </p:spPr>
        <p:txBody>
          <a:bodyPr/>
          <a:lstStyle>
            <a:lvl1pPr defTabSz="914400">
              <a:defRPr sz="4400"/>
            </a:lvl1pPr>
          </a:lstStyle>
          <a:p>
            <a:pPr lvl="0">
              <a:defRPr sz="1800"/>
            </a:pPr>
            <a:r>
              <a:rPr sz="4400"/>
              <a:t>Образец заголовка</a:t>
            </a:r>
          </a:p>
        </p:txBody>
      </p:sp>
      <p:sp>
        <p:nvSpPr>
          <p:cNvPr id="58" name="Shape 58"/>
          <p:cNvSpPr>
            <a:spLocks noGrp="1"/>
          </p:cNvSpPr>
          <p:nvPr>
            <p:ph type="body" idx="1"/>
          </p:nvPr>
        </p:nvSpPr>
        <p:spPr>
          <a:xfrm>
            <a:off x="709612" y="2060575"/>
            <a:ext cx="8901113" cy="5673725"/>
          </a:xfrm>
          <a:prstGeom prst="rect">
            <a:avLst/>
          </a:prstGeom>
        </p:spPr>
        <p:txBody>
          <a:bodyPr/>
          <a:lstStyle>
            <a:lvl1pPr marL="228600" indent="-228600" defTabSz="914400">
              <a:spcBef>
                <a:spcPts val="1000"/>
              </a:spcBef>
              <a:defRPr sz="2800"/>
            </a:lvl1pPr>
            <a:lvl2pPr marL="723900" indent="-266700" defTabSz="914400">
              <a:spcBef>
                <a:spcPts val="1000"/>
              </a:spcBef>
              <a:defRPr sz="2800"/>
            </a:lvl2pPr>
            <a:lvl3pPr marL="1234439" indent="-320039" defTabSz="914400">
              <a:spcBef>
                <a:spcPts val="1000"/>
              </a:spcBef>
              <a:defRPr sz="2800"/>
            </a:lvl3pPr>
            <a:lvl4pPr marL="1727200" indent="-355600" defTabSz="914400">
              <a:spcBef>
                <a:spcPts val="1000"/>
              </a:spcBef>
              <a:defRPr sz="2800"/>
            </a:lvl4pPr>
            <a:lvl5pPr marL="2184400" indent="-355600" defTabSz="914400">
              <a:spcBef>
                <a:spcPts val="1000"/>
              </a:spcBef>
              <a:defRPr sz="2800"/>
            </a:lvl5pPr>
          </a:lstStyle>
          <a:p>
            <a:pPr lvl="0">
              <a:defRPr sz="1800"/>
            </a:pPr>
            <a:r>
              <a:rPr sz="2800"/>
              <a:t>Образец текста</a:t>
            </a:r>
          </a:p>
          <a:p>
            <a:pPr lvl="1">
              <a:defRPr sz="1800"/>
            </a:pPr>
            <a:r>
              <a:rPr sz="2800"/>
              <a:t>Второй уровень</a:t>
            </a:r>
          </a:p>
          <a:p>
            <a:pPr lvl="2">
              <a:defRPr sz="1800"/>
            </a:pPr>
            <a:r>
              <a:rPr sz="2800"/>
              <a:t>Третий уровень</a:t>
            </a:r>
          </a:p>
          <a:p>
            <a:pPr lvl="3">
              <a:defRPr sz="1800"/>
            </a:pPr>
            <a:r>
              <a:rPr sz="2800"/>
              <a:t>Четвертый уровень</a:t>
            </a:r>
          </a:p>
          <a:p>
            <a:pPr lvl="4">
              <a:defRPr sz="1800"/>
            </a:pPr>
            <a:r>
              <a:rPr sz="2800"/>
              <a:t>Пятый уровень</a:t>
            </a:r>
          </a:p>
        </p:txBody>
      </p:sp>
      <p:sp>
        <p:nvSpPr>
          <p:cNvPr id="59" name="Shape 59"/>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Заголовок раздела">
    <p:spTree>
      <p:nvGrpSpPr>
        <p:cNvPr id="1" name=""/>
        <p:cNvGrpSpPr/>
        <p:nvPr/>
      </p:nvGrpSpPr>
      <p:grpSpPr>
        <a:xfrm>
          <a:off x="0" y="0"/>
          <a:ext cx="0" cy="0"/>
          <a:chOff x="0" y="0"/>
          <a:chExt cx="0" cy="0"/>
        </a:xfrm>
      </p:grpSpPr>
      <p:sp>
        <p:nvSpPr>
          <p:cNvPr id="61" name="Shape 61"/>
          <p:cNvSpPr>
            <a:spLocks noGrp="1"/>
          </p:cNvSpPr>
          <p:nvPr>
            <p:ph type="title"/>
          </p:nvPr>
        </p:nvSpPr>
        <p:spPr>
          <a:xfrm>
            <a:off x="704850" y="0"/>
            <a:ext cx="8901114" cy="5149850"/>
          </a:xfrm>
          <a:prstGeom prst="rect">
            <a:avLst/>
          </a:prstGeom>
        </p:spPr>
        <p:txBody>
          <a:bodyPr anchor="b"/>
          <a:lstStyle>
            <a:lvl1pPr defTabSz="914400">
              <a:defRPr sz="6000"/>
            </a:lvl1pPr>
          </a:lstStyle>
          <a:p>
            <a:pPr lvl="0">
              <a:defRPr sz="1800"/>
            </a:pPr>
            <a:r>
              <a:rPr sz="6000"/>
              <a:t>Образец заголовка</a:t>
            </a:r>
          </a:p>
        </p:txBody>
      </p:sp>
      <p:sp>
        <p:nvSpPr>
          <p:cNvPr id="62" name="Shape 62"/>
          <p:cNvSpPr>
            <a:spLocks noGrp="1"/>
          </p:cNvSpPr>
          <p:nvPr>
            <p:ph type="body" idx="1"/>
          </p:nvPr>
        </p:nvSpPr>
        <p:spPr>
          <a:xfrm>
            <a:off x="704850" y="5180012"/>
            <a:ext cx="8901114" cy="2554288"/>
          </a:xfrm>
          <a:prstGeom prst="rect">
            <a:avLst/>
          </a:prstGeom>
        </p:spPr>
        <p:txBody>
          <a:bodyPr/>
          <a:lstStyle>
            <a:lvl1pPr marL="0" indent="0" defTabSz="914400">
              <a:spcBef>
                <a:spcPts val="1000"/>
              </a:spcBef>
              <a:buSzTx/>
              <a:buFontTx/>
              <a:buNone/>
              <a:defRPr sz="2400">
                <a:solidFill>
                  <a:srgbClr val="888888"/>
                </a:solidFill>
              </a:defRPr>
            </a:lvl1pPr>
          </a:lstStyle>
          <a:p>
            <a:pPr lvl="0">
              <a:defRPr sz="1800">
                <a:solidFill>
                  <a:srgbClr val="000000"/>
                </a:solidFill>
              </a:defRPr>
            </a:pPr>
            <a:r>
              <a:rPr sz="2400">
                <a:solidFill>
                  <a:srgbClr val="888888"/>
                </a:solidFill>
              </a:rPr>
              <a:t>Образец текста</a:t>
            </a:r>
          </a:p>
        </p:txBody>
      </p:sp>
      <p:sp>
        <p:nvSpPr>
          <p:cNvPr id="63" name="Shape 63"/>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Два объекта">
    <p:spTree>
      <p:nvGrpSpPr>
        <p:cNvPr id="1" name=""/>
        <p:cNvGrpSpPr/>
        <p:nvPr/>
      </p:nvGrpSpPr>
      <p:grpSpPr>
        <a:xfrm>
          <a:off x="0" y="0"/>
          <a:ext cx="0" cy="0"/>
          <a:chOff x="0" y="0"/>
          <a:chExt cx="0" cy="0"/>
        </a:xfrm>
      </p:grpSpPr>
      <p:sp>
        <p:nvSpPr>
          <p:cNvPr id="65" name="Shape 65"/>
          <p:cNvSpPr>
            <a:spLocks noGrp="1"/>
          </p:cNvSpPr>
          <p:nvPr>
            <p:ph type="title"/>
          </p:nvPr>
        </p:nvSpPr>
        <p:spPr>
          <a:xfrm>
            <a:off x="709612" y="260350"/>
            <a:ext cx="8901113" cy="1800225"/>
          </a:xfrm>
          <a:prstGeom prst="rect">
            <a:avLst/>
          </a:prstGeom>
        </p:spPr>
        <p:txBody>
          <a:bodyPr/>
          <a:lstStyle>
            <a:lvl1pPr defTabSz="914400">
              <a:defRPr sz="4400"/>
            </a:lvl1pPr>
          </a:lstStyle>
          <a:p>
            <a:pPr lvl="0">
              <a:defRPr sz="1800"/>
            </a:pPr>
            <a:r>
              <a:rPr sz="4400"/>
              <a:t>Образец заголовка</a:t>
            </a:r>
          </a:p>
        </p:txBody>
      </p:sp>
      <p:sp>
        <p:nvSpPr>
          <p:cNvPr id="66" name="Shape 66"/>
          <p:cNvSpPr>
            <a:spLocks noGrp="1"/>
          </p:cNvSpPr>
          <p:nvPr>
            <p:ph type="body" idx="1"/>
          </p:nvPr>
        </p:nvSpPr>
        <p:spPr>
          <a:xfrm>
            <a:off x="709612" y="2060575"/>
            <a:ext cx="4373564" cy="5673725"/>
          </a:xfrm>
          <a:prstGeom prst="rect">
            <a:avLst/>
          </a:prstGeom>
        </p:spPr>
        <p:txBody>
          <a:bodyPr/>
          <a:lstStyle>
            <a:lvl1pPr marL="228600" indent="-228600" defTabSz="914400">
              <a:spcBef>
                <a:spcPts val="1000"/>
              </a:spcBef>
              <a:defRPr sz="2800"/>
            </a:lvl1pPr>
            <a:lvl2pPr marL="723900" indent="-266700" defTabSz="914400">
              <a:spcBef>
                <a:spcPts val="1000"/>
              </a:spcBef>
              <a:defRPr sz="2800"/>
            </a:lvl2pPr>
            <a:lvl3pPr marL="1234439" indent="-320039" defTabSz="914400">
              <a:spcBef>
                <a:spcPts val="1000"/>
              </a:spcBef>
              <a:defRPr sz="2800"/>
            </a:lvl3pPr>
            <a:lvl4pPr marL="1727200" indent="-355600" defTabSz="914400">
              <a:spcBef>
                <a:spcPts val="1000"/>
              </a:spcBef>
              <a:defRPr sz="2800"/>
            </a:lvl4pPr>
            <a:lvl5pPr marL="2184400" indent="-355600" defTabSz="914400">
              <a:spcBef>
                <a:spcPts val="1000"/>
              </a:spcBef>
              <a:defRPr sz="2800"/>
            </a:lvl5pPr>
          </a:lstStyle>
          <a:p>
            <a:pPr lvl="0">
              <a:defRPr sz="1800"/>
            </a:pPr>
            <a:r>
              <a:rPr sz="2800"/>
              <a:t>Образец текста</a:t>
            </a:r>
          </a:p>
          <a:p>
            <a:pPr lvl="1">
              <a:defRPr sz="1800"/>
            </a:pPr>
            <a:r>
              <a:rPr sz="2800"/>
              <a:t>Второй уровень</a:t>
            </a:r>
          </a:p>
          <a:p>
            <a:pPr lvl="2">
              <a:defRPr sz="1800"/>
            </a:pPr>
            <a:r>
              <a:rPr sz="2800"/>
              <a:t>Третий уровень</a:t>
            </a:r>
          </a:p>
          <a:p>
            <a:pPr lvl="3">
              <a:defRPr sz="1800"/>
            </a:pPr>
            <a:r>
              <a:rPr sz="2800"/>
              <a:t>Четвертый уровень</a:t>
            </a:r>
          </a:p>
          <a:p>
            <a:pPr lvl="4">
              <a:defRPr sz="1800"/>
            </a:pPr>
            <a:r>
              <a:rPr sz="2800"/>
              <a:t>Пятый уровень</a:t>
            </a:r>
          </a:p>
        </p:txBody>
      </p:sp>
      <p:sp>
        <p:nvSpPr>
          <p:cNvPr id="67" name="Shape 67"/>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Сравнение">
    <p:spTree>
      <p:nvGrpSpPr>
        <p:cNvPr id="1" name=""/>
        <p:cNvGrpSpPr/>
        <p:nvPr/>
      </p:nvGrpSpPr>
      <p:grpSpPr>
        <a:xfrm>
          <a:off x="0" y="0"/>
          <a:ext cx="0" cy="0"/>
          <a:chOff x="0" y="0"/>
          <a:chExt cx="0" cy="0"/>
        </a:xfrm>
      </p:grpSpPr>
      <p:sp>
        <p:nvSpPr>
          <p:cNvPr id="69" name="Shape 69"/>
          <p:cNvSpPr>
            <a:spLocks noGrp="1"/>
          </p:cNvSpPr>
          <p:nvPr>
            <p:ph type="title"/>
          </p:nvPr>
        </p:nvSpPr>
        <p:spPr>
          <a:xfrm>
            <a:off x="711200" y="412750"/>
            <a:ext cx="8901114" cy="1495425"/>
          </a:xfrm>
          <a:prstGeom prst="rect">
            <a:avLst/>
          </a:prstGeom>
        </p:spPr>
        <p:txBody>
          <a:bodyPr/>
          <a:lstStyle>
            <a:lvl1pPr defTabSz="914400">
              <a:defRPr sz="4400"/>
            </a:lvl1pPr>
          </a:lstStyle>
          <a:p>
            <a:pPr lvl="0">
              <a:defRPr sz="1800"/>
            </a:pPr>
            <a:r>
              <a:rPr sz="4400"/>
              <a:t>Образец заголовка</a:t>
            </a:r>
          </a:p>
        </p:txBody>
      </p:sp>
      <p:sp>
        <p:nvSpPr>
          <p:cNvPr id="70" name="Shape 70"/>
          <p:cNvSpPr>
            <a:spLocks noGrp="1"/>
          </p:cNvSpPr>
          <p:nvPr>
            <p:ph type="body" idx="1"/>
          </p:nvPr>
        </p:nvSpPr>
        <p:spPr>
          <a:xfrm>
            <a:off x="711200" y="1897063"/>
            <a:ext cx="4365625" cy="930276"/>
          </a:xfrm>
          <a:prstGeom prst="rect">
            <a:avLst/>
          </a:prstGeom>
        </p:spPr>
        <p:txBody>
          <a:bodyPr anchor="b"/>
          <a:lstStyle>
            <a:lvl1pPr marL="0" indent="0" defTabSz="914400">
              <a:spcBef>
                <a:spcPts val="1000"/>
              </a:spcBef>
              <a:buSzTx/>
              <a:buFontTx/>
              <a:buNone/>
              <a:defRPr sz="2400" b="1"/>
            </a:lvl1pPr>
          </a:lstStyle>
          <a:p>
            <a:pPr lvl="0">
              <a:defRPr sz="1800" b="0"/>
            </a:pPr>
            <a:r>
              <a:rPr sz="2400" b="1"/>
              <a:t>Образец текста</a:t>
            </a:r>
          </a:p>
        </p:txBody>
      </p:sp>
      <p:sp>
        <p:nvSpPr>
          <p:cNvPr id="71" name="Shape 71"/>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Только заголовок">
    <p:spTree>
      <p:nvGrpSpPr>
        <p:cNvPr id="1" name=""/>
        <p:cNvGrpSpPr/>
        <p:nvPr/>
      </p:nvGrpSpPr>
      <p:grpSpPr>
        <a:xfrm>
          <a:off x="0" y="0"/>
          <a:ext cx="0" cy="0"/>
          <a:chOff x="0" y="0"/>
          <a:chExt cx="0" cy="0"/>
        </a:xfrm>
      </p:grpSpPr>
      <p:sp>
        <p:nvSpPr>
          <p:cNvPr id="73" name="Shape 73"/>
          <p:cNvSpPr>
            <a:spLocks noGrp="1"/>
          </p:cNvSpPr>
          <p:nvPr>
            <p:ph type="title"/>
          </p:nvPr>
        </p:nvSpPr>
        <p:spPr>
          <a:xfrm>
            <a:off x="709612" y="412750"/>
            <a:ext cx="8901113" cy="1495425"/>
          </a:xfrm>
          <a:prstGeom prst="rect">
            <a:avLst/>
          </a:prstGeom>
        </p:spPr>
        <p:txBody>
          <a:bodyPr/>
          <a:lstStyle>
            <a:lvl1pPr defTabSz="914400">
              <a:defRPr sz="4400"/>
            </a:lvl1pPr>
          </a:lstStyle>
          <a:p>
            <a:pPr lvl="0">
              <a:defRPr sz="1800"/>
            </a:pPr>
            <a:r>
              <a:rPr sz="4400"/>
              <a:t>Образец заголовка</a:t>
            </a:r>
          </a:p>
        </p:txBody>
      </p:sp>
      <p:sp>
        <p:nvSpPr>
          <p:cNvPr id="74" name="Shape 74"/>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Пустой слайд">
    <p:spTree>
      <p:nvGrpSpPr>
        <p:cNvPr id="1" name=""/>
        <p:cNvGrpSpPr/>
        <p:nvPr/>
      </p:nvGrpSpPr>
      <p:grpSpPr>
        <a:xfrm>
          <a:off x="0" y="0"/>
          <a:ext cx="0" cy="0"/>
          <a:chOff x="0" y="0"/>
          <a:chExt cx="0" cy="0"/>
        </a:xfrm>
      </p:grpSpPr>
      <p:sp>
        <p:nvSpPr>
          <p:cNvPr id="76" name="Shape 76"/>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Шаблон страницы">
    <p:spTree>
      <p:nvGrpSpPr>
        <p:cNvPr id="1" name=""/>
        <p:cNvGrpSpPr/>
        <p:nvPr/>
      </p:nvGrpSpPr>
      <p:grpSpPr>
        <a:xfrm>
          <a:off x="0" y="0"/>
          <a:ext cx="0" cy="0"/>
          <a:chOff x="0" y="0"/>
          <a:chExt cx="0" cy="0"/>
        </a:xfrm>
      </p:grpSpPr>
      <p:sp>
        <p:nvSpPr>
          <p:cNvPr id="10" name="Shape 10"/>
          <p:cNvSpPr>
            <a:spLocks noGrp="1"/>
          </p:cNvSpPr>
          <p:nvPr>
            <p:ph type="title"/>
          </p:nvPr>
        </p:nvSpPr>
        <p:spPr>
          <a:xfrm>
            <a:off x="1082887" y="0"/>
            <a:ext cx="8772288" cy="1770610"/>
          </a:xfrm>
          <a:prstGeom prst="rect">
            <a:avLst/>
          </a:prstGeom>
        </p:spPr>
        <p:txBody>
          <a:bodyPr anchor="b"/>
          <a:lstStyle>
            <a:lvl1pPr>
              <a:defRPr sz="6700" b="1">
                <a:latin typeface="Calibri" panose="020F0502020204030204" pitchFamily="34" charset="0"/>
              </a:defRPr>
            </a:lvl1pPr>
          </a:lstStyle>
          <a:p>
            <a:pPr lvl="0">
              <a:defRPr sz="1800"/>
            </a:pPr>
            <a:r>
              <a:rPr sz="6700" dirty="0" err="1"/>
              <a:t>Образец</a:t>
            </a:r>
            <a:r>
              <a:rPr sz="6700" dirty="0"/>
              <a:t> </a:t>
            </a:r>
            <a:r>
              <a:rPr sz="6700" dirty="0" err="1"/>
              <a:t>заголовка</a:t>
            </a:r>
            <a:endParaRPr sz="6700" dirty="0"/>
          </a:p>
        </p:txBody>
      </p:sp>
      <p:sp>
        <p:nvSpPr>
          <p:cNvPr id="11" name="Shape 11"/>
          <p:cNvSpPr>
            <a:spLocks noGrp="1"/>
          </p:cNvSpPr>
          <p:nvPr>
            <p:ph type="body" idx="1"/>
          </p:nvPr>
        </p:nvSpPr>
        <p:spPr>
          <a:xfrm>
            <a:off x="1082887" y="1772267"/>
            <a:ext cx="7740255" cy="2514757"/>
          </a:xfrm>
          <a:prstGeom prst="rect">
            <a:avLst/>
          </a:prstGeom>
        </p:spPr>
        <p:txBody>
          <a:bodyPr/>
          <a:lstStyle>
            <a:lvl1pPr marL="0" indent="0">
              <a:buSzTx/>
              <a:buFontTx/>
              <a:buNone/>
              <a:defRPr sz="2700">
                <a:solidFill>
                  <a:srgbClr val="535353"/>
                </a:solidFill>
                <a:latin typeface="Calibri" panose="020F0502020204030204" pitchFamily="34" charset="0"/>
              </a:defRPr>
            </a:lvl1pPr>
          </a:lstStyle>
          <a:p>
            <a:pPr lvl="0">
              <a:defRPr sz="1800">
                <a:solidFill>
                  <a:srgbClr val="000000"/>
                </a:solidFill>
              </a:defRPr>
            </a:pPr>
            <a:r>
              <a:rPr sz="2700" dirty="0" err="1">
                <a:solidFill>
                  <a:srgbClr val="535353"/>
                </a:solidFill>
              </a:rPr>
              <a:t>Образец</a:t>
            </a:r>
            <a:r>
              <a:rPr sz="2700" dirty="0">
                <a:solidFill>
                  <a:srgbClr val="535353"/>
                </a:solidFill>
              </a:rPr>
              <a:t> </a:t>
            </a:r>
            <a:r>
              <a:rPr sz="2700" dirty="0" err="1">
                <a:solidFill>
                  <a:srgbClr val="535353"/>
                </a:solidFill>
              </a:rPr>
              <a:t>подзаголовка</a:t>
            </a:r>
            <a:endParaRPr sz="2700" dirty="0">
              <a:solidFill>
                <a:srgbClr val="535353"/>
              </a:solidFill>
            </a:endParaRPr>
          </a:p>
        </p:txBody>
      </p:sp>
      <p:sp>
        <p:nvSpPr>
          <p:cNvPr id="12" name="Shape 12"/>
          <p:cNvSpPr>
            <a:spLocks noGrp="1"/>
          </p:cNvSpPr>
          <p:nvPr>
            <p:ph type="sldNum" sz="quarter" idx="2"/>
          </p:nvPr>
        </p:nvSpPr>
        <p:spPr>
          <a:xfrm>
            <a:off x="7491938" y="7018699"/>
            <a:ext cx="2322077" cy="281941"/>
          </a:xfrm>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Объект с подписью">
    <p:spTree>
      <p:nvGrpSpPr>
        <p:cNvPr id="1" name=""/>
        <p:cNvGrpSpPr/>
        <p:nvPr/>
      </p:nvGrpSpPr>
      <p:grpSpPr>
        <a:xfrm>
          <a:off x="0" y="0"/>
          <a:ext cx="0" cy="0"/>
          <a:chOff x="0" y="0"/>
          <a:chExt cx="0" cy="0"/>
        </a:xfrm>
      </p:grpSpPr>
      <p:sp>
        <p:nvSpPr>
          <p:cNvPr id="78" name="Shape 78"/>
          <p:cNvSpPr>
            <a:spLocks noGrp="1"/>
          </p:cNvSpPr>
          <p:nvPr>
            <p:ph type="title"/>
          </p:nvPr>
        </p:nvSpPr>
        <p:spPr>
          <a:xfrm>
            <a:off x="711200" y="0"/>
            <a:ext cx="3328988" cy="2322513"/>
          </a:xfrm>
          <a:prstGeom prst="rect">
            <a:avLst/>
          </a:prstGeom>
        </p:spPr>
        <p:txBody>
          <a:bodyPr anchor="b"/>
          <a:lstStyle>
            <a:lvl1pPr defTabSz="914400">
              <a:defRPr sz="3200"/>
            </a:lvl1pPr>
          </a:lstStyle>
          <a:p>
            <a:pPr lvl="0">
              <a:defRPr sz="1800"/>
            </a:pPr>
            <a:r>
              <a:rPr sz="3200"/>
              <a:t>Образец заголовка</a:t>
            </a:r>
          </a:p>
        </p:txBody>
      </p:sp>
      <p:sp>
        <p:nvSpPr>
          <p:cNvPr id="79" name="Shape 79"/>
          <p:cNvSpPr>
            <a:spLocks noGrp="1"/>
          </p:cNvSpPr>
          <p:nvPr>
            <p:ph type="body" idx="1"/>
          </p:nvPr>
        </p:nvSpPr>
        <p:spPr>
          <a:xfrm>
            <a:off x="4387850" y="1114425"/>
            <a:ext cx="5224463" cy="6619876"/>
          </a:xfrm>
          <a:prstGeom prst="rect">
            <a:avLst/>
          </a:prstGeom>
        </p:spPr>
        <p:txBody>
          <a:bodyPr/>
          <a:lstStyle>
            <a:lvl1pPr marL="228600" indent="-228600" defTabSz="914400">
              <a:spcBef>
                <a:spcPts val="1000"/>
              </a:spcBef>
              <a:defRPr sz="3200"/>
            </a:lvl1pPr>
            <a:lvl2pPr marL="718457" indent="-261257" defTabSz="914400">
              <a:spcBef>
                <a:spcPts val="1000"/>
              </a:spcBef>
              <a:defRPr sz="3200"/>
            </a:lvl2pPr>
            <a:lvl3pPr marL="1219200" indent="-304800" defTabSz="914400">
              <a:spcBef>
                <a:spcPts val="1000"/>
              </a:spcBef>
              <a:defRPr sz="3200"/>
            </a:lvl3pPr>
            <a:lvl4pPr marL="1737360" indent="-365760" defTabSz="914400">
              <a:spcBef>
                <a:spcPts val="1000"/>
              </a:spcBef>
              <a:defRPr sz="3200"/>
            </a:lvl4pPr>
            <a:lvl5pPr marL="2194560" indent="-365760" defTabSz="914400">
              <a:spcBef>
                <a:spcPts val="1000"/>
              </a:spcBef>
              <a:defRPr sz="3200"/>
            </a:lvl5pPr>
          </a:lstStyle>
          <a:p>
            <a:pPr lvl="0">
              <a:defRPr sz="1800"/>
            </a:pPr>
            <a:r>
              <a:rPr sz="3200"/>
              <a:t>Образец текста</a:t>
            </a:r>
          </a:p>
          <a:p>
            <a:pPr lvl="1">
              <a:defRPr sz="1800"/>
            </a:pPr>
            <a:r>
              <a:rPr sz="3200"/>
              <a:t>Второй уровень</a:t>
            </a:r>
          </a:p>
          <a:p>
            <a:pPr lvl="2">
              <a:defRPr sz="1800"/>
            </a:pPr>
            <a:r>
              <a:rPr sz="3200"/>
              <a:t>Третий уровень</a:t>
            </a:r>
          </a:p>
          <a:p>
            <a:pPr lvl="3">
              <a:defRPr sz="1800"/>
            </a:pPr>
            <a:r>
              <a:rPr sz="3200"/>
              <a:t>Четвертый уровень</a:t>
            </a:r>
          </a:p>
          <a:p>
            <a:pPr lvl="4">
              <a:defRPr sz="1800"/>
            </a:pPr>
            <a:r>
              <a:rPr sz="3200"/>
              <a:t>Пятый уровень</a:t>
            </a:r>
          </a:p>
        </p:txBody>
      </p:sp>
      <p:sp>
        <p:nvSpPr>
          <p:cNvPr id="80" name="Shape 80"/>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Рисунок с подписью">
    <p:spTree>
      <p:nvGrpSpPr>
        <p:cNvPr id="1" name=""/>
        <p:cNvGrpSpPr/>
        <p:nvPr/>
      </p:nvGrpSpPr>
      <p:grpSpPr>
        <a:xfrm>
          <a:off x="0" y="0"/>
          <a:ext cx="0" cy="0"/>
          <a:chOff x="0" y="0"/>
          <a:chExt cx="0" cy="0"/>
        </a:xfrm>
      </p:grpSpPr>
      <p:sp>
        <p:nvSpPr>
          <p:cNvPr id="82" name="Shape 82"/>
          <p:cNvSpPr>
            <a:spLocks noGrp="1"/>
          </p:cNvSpPr>
          <p:nvPr>
            <p:ph type="title"/>
          </p:nvPr>
        </p:nvSpPr>
        <p:spPr>
          <a:xfrm>
            <a:off x="711200" y="0"/>
            <a:ext cx="3328988" cy="2322513"/>
          </a:xfrm>
          <a:prstGeom prst="rect">
            <a:avLst/>
          </a:prstGeom>
        </p:spPr>
        <p:txBody>
          <a:bodyPr anchor="b"/>
          <a:lstStyle>
            <a:lvl1pPr defTabSz="914400">
              <a:defRPr sz="3200"/>
            </a:lvl1pPr>
          </a:lstStyle>
          <a:p>
            <a:pPr lvl="0">
              <a:defRPr sz="1800"/>
            </a:pPr>
            <a:r>
              <a:rPr sz="3200"/>
              <a:t>Образец заголовка</a:t>
            </a:r>
          </a:p>
        </p:txBody>
      </p:sp>
      <p:sp>
        <p:nvSpPr>
          <p:cNvPr id="83" name="Shape 83"/>
          <p:cNvSpPr>
            <a:spLocks noGrp="1"/>
          </p:cNvSpPr>
          <p:nvPr>
            <p:ph type="body" idx="1"/>
          </p:nvPr>
        </p:nvSpPr>
        <p:spPr>
          <a:xfrm>
            <a:off x="711200" y="2322513"/>
            <a:ext cx="3328988" cy="5411787"/>
          </a:xfrm>
          <a:prstGeom prst="rect">
            <a:avLst/>
          </a:prstGeom>
        </p:spPr>
        <p:txBody>
          <a:bodyPr/>
          <a:lstStyle>
            <a:lvl1pPr marL="0" indent="0" defTabSz="914400">
              <a:spcBef>
                <a:spcPts val="1000"/>
              </a:spcBef>
              <a:buSzTx/>
              <a:buFontTx/>
              <a:buNone/>
              <a:defRPr sz="1600"/>
            </a:lvl1pPr>
          </a:lstStyle>
          <a:p>
            <a:pPr lvl="0">
              <a:defRPr sz="1800"/>
            </a:pPr>
            <a:r>
              <a:rPr sz="1600"/>
              <a:t>Образец текста</a:t>
            </a:r>
          </a:p>
        </p:txBody>
      </p:sp>
      <p:sp>
        <p:nvSpPr>
          <p:cNvPr id="84" name="Shape 84"/>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Заголовок и вертикальный текст">
    <p:spTree>
      <p:nvGrpSpPr>
        <p:cNvPr id="1" name=""/>
        <p:cNvGrpSpPr/>
        <p:nvPr/>
      </p:nvGrpSpPr>
      <p:grpSpPr>
        <a:xfrm>
          <a:off x="0" y="0"/>
          <a:ext cx="0" cy="0"/>
          <a:chOff x="0" y="0"/>
          <a:chExt cx="0" cy="0"/>
        </a:xfrm>
      </p:grpSpPr>
      <p:sp>
        <p:nvSpPr>
          <p:cNvPr id="86" name="Shape 86"/>
          <p:cNvSpPr>
            <a:spLocks noGrp="1"/>
          </p:cNvSpPr>
          <p:nvPr>
            <p:ph type="title"/>
          </p:nvPr>
        </p:nvSpPr>
        <p:spPr>
          <a:xfrm>
            <a:off x="709612" y="260350"/>
            <a:ext cx="8901113" cy="1800225"/>
          </a:xfrm>
          <a:prstGeom prst="rect">
            <a:avLst/>
          </a:prstGeom>
        </p:spPr>
        <p:txBody>
          <a:bodyPr/>
          <a:lstStyle>
            <a:lvl1pPr defTabSz="914400">
              <a:defRPr sz="4400"/>
            </a:lvl1pPr>
          </a:lstStyle>
          <a:p>
            <a:pPr lvl="0">
              <a:defRPr sz="1800"/>
            </a:pPr>
            <a:r>
              <a:rPr sz="4400"/>
              <a:t>Образец заголовка</a:t>
            </a:r>
          </a:p>
        </p:txBody>
      </p:sp>
      <p:sp>
        <p:nvSpPr>
          <p:cNvPr id="87" name="Shape 87"/>
          <p:cNvSpPr>
            <a:spLocks noGrp="1"/>
          </p:cNvSpPr>
          <p:nvPr>
            <p:ph type="body" idx="1"/>
          </p:nvPr>
        </p:nvSpPr>
        <p:spPr>
          <a:xfrm>
            <a:off x="709612" y="2060575"/>
            <a:ext cx="8901113" cy="5673725"/>
          </a:xfrm>
          <a:prstGeom prst="rect">
            <a:avLst/>
          </a:prstGeom>
        </p:spPr>
        <p:txBody>
          <a:bodyPr/>
          <a:lstStyle>
            <a:lvl1pPr marL="228600" indent="-228600" defTabSz="914400">
              <a:spcBef>
                <a:spcPts val="1000"/>
              </a:spcBef>
              <a:defRPr sz="2800"/>
            </a:lvl1pPr>
            <a:lvl2pPr marL="723900" indent="-266700" defTabSz="914400">
              <a:spcBef>
                <a:spcPts val="1000"/>
              </a:spcBef>
              <a:defRPr sz="2800"/>
            </a:lvl2pPr>
            <a:lvl3pPr marL="1234439" indent="-320039" defTabSz="914400">
              <a:spcBef>
                <a:spcPts val="1000"/>
              </a:spcBef>
              <a:defRPr sz="2800"/>
            </a:lvl3pPr>
            <a:lvl4pPr marL="1727200" indent="-355600" defTabSz="914400">
              <a:spcBef>
                <a:spcPts val="1000"/>
              </a:spcBef>
              <a:defRPr sz="2800"/>
            </a:lvl4pPr>
            <a:lvl5pPr marL="2184400" indent="-355600" defTabSz="914400">
              <a:spcBef>
                <a:spcPts val="1000"/>
              </a:spcBef>
              <a:defRPr sz="2800"/>
            </a:lvl5pPr>
          </a:lstStyle>
          <a:p>
            <a:pPr lvl="0">
              <a:defRPr sz="1800"/>
            </a:pPr>
            <a:r>
              <a:rPr sz="2800"/>
              <a:t>Образец текста</a:t>
            </a:r>
          </a:p>
          <a:p>
            <a:pPr lvl="1">
              <a:defRPr sz="1800"/>
            </a:pPr>
            <a:r>
              <a:rPr sz="2800"/>
              <a:t>Второй уровень</a:t>
            </a:r>
          </a:p>
          <a:p>
            <a:pPr lvl="2">
              <a:defRPr sz="1800"/>
            </a:pPr>
            <a:r>
              <a:rPr sz="2800"/>
              <a:t>Третий уровень</a:t>
            </a:r>
          </a:p>
          <a:p>
            <a:pPr lvl="3">
              <a:defRPr sz="1800"/>
            </a:pPr>
            <a:r>
              <a:rPr sz="2800"/>
              <a:t>Четвертый уровень</a:t>
            </a:r>
          </a:p>
          <a:p>
            <a:pPr lvl="4">
              <a:defRPr sz="1800"/>
            </a:pPr>
            <a:r>
              <a:rPr sz="2800"/>
              <a:t>Пятый уровень</a:t>
            </a:r>
          </a:p>
        </p:txBody>
      </p:sp>
      <p:sp>
        <p:nvSpPr>
          <p:cNvPr id="88" name="Shape 88"/>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Вертикальный заголовок и текст">
    <p:spTree>
      <p:nvGrpSpPr>
        <p:cNvPr id="1" name=""/>
        <p:cNvGrpSpPr/>
        <p:nvPr/>
      </p:nvGrpSpPr>
      <p:grpSpPr>
        <a:xfrm>
          <a:off x="0" y="0"/>
          <a:ext cx="0" cy="0"/>
          <a:chOff x="0" y="0"/>
          <a:chExt cx="0" cy="0"/>
        </a:xfrm>
      </p:grpSpPr>
      <p:sp>
        <p:nvSpPr>
          <p:cNvPr id="90" name="Shape 90"/>
          <p:cNvSpPr>
            <a:spLocks noGrp="1"/>
          </p:cNvSpPr>
          <p:nvPr>
            <p:ph type="title"/>
          </p:nvPr>
        </p:nvSpPr>
        <p:spPr>
          <a:xfrm>
            <a:off x="7386638" y="0"/>
            <a:ext cx="2224088" cy="7385050"/>
          </a:xfrm>
          <a:prstGeom prst="rect">
            <a:avLst/>
          </a:prstGeom>
        </p:spPr>
        <p:txBody>
          <a:bodyPr/>
          <a:lstStyle>
            <a:lvl1pPr defTabSz="914400">
              <a:defRPr sz="4400"/>
            </a:lvl1pPr>
          </a:lstStyle>
          <a:p>
            <a:pPr lvl="0">
              <a:defRPr sz="1800"/>
            </a:pPr>
            <a:r>
              <a:rPr sz="4400"/>
              <a:t>Образец заголовка</a:t>
            </a:r>
          </a:p>
        </p:txBody>
      </p:sp>
      <p:sp>
        <p:nvSpPr>
          <p:cNvPr id="91" name="Shape 91"/>
          <p:cNvSpPr>
            <a:spLocks noGrp="1"/>
          </p:cNvSpPr>
          <p:nvPr>
            <p:ph type="body" idx="1"/>
          </p:nvPr>
        </p:nvSpPr>
        <p:spPr>
          <a:xfrm>
            <a:off x="709612" y="412750"/>
            <a:ext cx="6524626" cy="7321550"/>
          </a:xfrm>
          <a:prstGeom prst="rect">
            <a:avLst/>
          </a:prstGeom>
        </p:spPr>
        <p:txBody>
          <a:bodyPr/>
          <a:lstStyle>
            <a:lvl1pPr marL="228600" indent="-228600" defTabSz="914400">
              <a:spcBef>
                <a:spcPts val="1000"/>
              </a:spcBef>
              <a:defRPr sz="2800"/>
            </a:lvl1pPr>
            <a:lvl2pPr marL="723900" indent="-266700" defTabSz="914400">
              <a:spcBef>
                <a:spcPts val="1000"/>
              </a:spcBef>
              <a:defRPr sz="2800"/>
            </a:lvl2pPr>
            <a:lvl3pPr marL="1234439" indent="-320039" defTabSz="914400">
              <a:spcBef>
                <a:spcPts val="1000"/>
              </a:spcBef>
              <a:defRPr sz="2800"/>
            </a:lvl3pPr>
            <a:lvl4pPr marL="1727200" indent="-355600" defTabSz="914400">
              <a:spcBef>
                <a:spcPts val="1000"/>
              </a:spcBef>
              <a:defRPr sz="2800"/>
            </a:lvl4pPr>
            <a:lvl5pPr marL="2184400" indent="-355600" defTabSz="914400">
              <a:spcBef>
                <a:spcPts val="1000"/>
              </a:spcBef>
              <a:defRPr sz="2800"/>
            </a:lvl5pPr>
          </a:lstStyle>
          <a:p>
            <a:pPr lvl="0">
              <a:defRPr sz="1800"/>
            </a:pPr>
            <a:r>
              <a:rPr sz="2800"/>
              <a:t>Образец текста</a:t>
            </a:r>
          </a:p>
          <a:p>
            <a:pPr lvl="1">
              <a:defRPr sz="1800"/>
            </a:pPr>
            <a:r>
              <a:rPr sz="2800"/>
              <a:t>Второй уровень</a:t>
            </a:r>
          </a:p>
          <a:p>
            <a:pPr lvl="2">
              <a:defRPr sz="1800"/>
            </a:pPr>
            <a:r>
              <a:rPr sz="2800"/>
              <a:t>Третий уровень</a:t>
            </a:r>
          </a:p>
          <a:p>
            <a:pPr lvl="3">
              <a:defRPr sz="1800"/>
            </a:pPr>
            <a:r>
              <a:rPr sz="2800"/>
              <a:t>Четвертый уровень</a:t>
            </a:r>
          </a:p>
          <a:p>
            <a:pPr lvl="4">
              <a:defRPr sz="1800"/>
            </a:pPr>
            <a:r>
              <a:rPr sz="2800"/>
              <a:t>Пятый уровень</a:t>
            </a:r>
          </a:p>
        </p:txBody>
      </p:sp>
      <p:sp>
        <p:nvSpPr>
          <p:cNvPr id="92" name="Shape 92"/>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Титульный слайд">
    <p:spTree>
      <p:nvGrpSpPr>
        <p:cNvPr id="1" name=""/>
        <p:cNvGrpSpPr/>
        <p:nvPr/>
      </p:nvGrpSpPr>
      <p:grpSpPr>
        <a:xfrm>
          <a:off x="0" y="0"/>
          <a:ext cx="0" cy="0"/>
          <a:chOff x="0" y="0"/>
          <a:chExt cx="0" cy="0"/>
        </a:xfrm>
      </p:grpSpPr>
      <p:sp>
        <p:nvSpPr>
          <p:cNvPr id="94" name="Shape 94"/>
          <p:cNvSpPr>
            <a:spLocks noGrp="1"/>
          </p:cNvSpPr>
          <p:nvPr>
            <p:ph type="title"/>
          </p:nvPr>
        </p:nvSpPr>
        <p:spPr>
          <a:xfrm>
            <a:off x="1290637" y="0"/>
            <a:ext cx="7739063" cy="3962400"/>
          </a:xfrm>
          <a:prstGeom prst="rect">
            <a:avLst/>
          </a:prstGeom>
        </p:spPr>
        <p:txBody>
          <a:bodyPr anchor="b"/>
          <a:lstStyle>
            <a:lvl1pPr algn="ctr" defTabSz="914400">
              <a:defRPr sz="6000"/>
            </a:lvl1pPr>
          </a:lstStyle>
          <a:p>
            <a:pPr lvl="0">
              <a:defRPr sz="1800"/>
            </a:pPr>
            <a:r>
              <a:rPr sz="6000"/>
              <a:t>Образец заголовка</a:t>
            </a:r>
          </a:p>
        </p:txBody>
      </p:sp>
      <p:sp>
        <p:nvSpPr>
          <p:cNvPr id="95" name="Shape 95"/>
          <p:cNvSpPr>
            <a:spLocks noGrp="1"/>
          </p:cNvSpPr>
          <p:nvPr>
            <p:ph type="body" idx="1"/>
          </p:nvPr>
        </p:nvSpPr>
        <p:spPr>
          <a:xfrm>
            <a:off x="1290637" y="4065587"/>
            <a:ext cx="7739063" cy="3668713"/>
          </a:xfrm>
          <a:prstGeom prst="rect">
            <a:avLst/>
          </a:prstGeom>
        </p:spPr>
        <p:txBody>
          <a:bodyPr/>
          <a:lstStyle>
            <a:lvl1pPr marL="0" indent="0" algn="ctr" defTabSz="914400">
              <a:spcBef>
                <a:spcPts val="1000"/>
              </a:spcBef>
              <a:buSzTx/>
              <a:buFontTx/>
              <a:buNone/>
              <a:defRPr sz="2400"/>
            </a:lvl1pPr>
          </a:lstStyle>
          <a:p>
            <a:pPr lvl="0">
              <a:defRPr sz="1800"/>
            </a:pPr>
            <a:r>
              <a:rPr sz="2400"/>
              <a:t>Образец подзаголовка</a:t>
            </a:r>
          </a:p>
        </p:txBody>
      </p:sp>
      <p:sp>
        <p:nvSpPr>
          <p:cNvPr id="96" name="Shape 96"/>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Заголовок и объект">
    <p:spTree>
      <p:nvGrpSpPr>
        <p:cNvPr id="1" name=""/>
        <p:cNvGrpSpPr/>
        <p:nvPr/>
      </p:nvGrpSpPr>
      <p:grpSpPr>
        <a:xfrm>
          <a:off x="0" y="0"/>
          <a:ext cx="0" cy="0"/>
          <a:chOff x="0" y="0"/>
          <a:chExt cx="0" cy="0"/>
        </a:xfrm>
      </p:grpSpPr>
      <p:sp>
        <p:nvSpPr>
          <p:cNvPr id="98" name="Shape 98"/>
          <p:cNvSpPr>
            <a:spLocks noGrp="1"/>
          </p:cNvSpPr>
          <p:nvPr>
            <p:ph type="title"/>
          </p:nvPr>
        </p:nvSpPr>
        <p:spPr>
          <a:xfrm>
            <a:off x="709612" y="260350"/>
            <a:ext cx="8901113" cy="1800225"/>
          </a:xfrm>
          <a:prstGeom prst="rect">
            <a:avLst/>
          </a:prstGeom>
        </p:spPr>
        <p:txBody>
          <a:bodyPr/>
          <a:lstStyle>
            <a:lvl1pPr defTabSz="914400">
              <a:defRPr sz="4400"/>
            </a:lvl1pPr>
          </a:lstStyle>
          <a:p>
            <a:pPr lvl="0">
              <a:defRPr sz="1800"/>
            </a:pPr>
            <a:r>
              <a:rPr sz="4400"/>
              <a:t>Образец заголовка</a:t>
            </a:r>
          </a:p>
        </p:txBody>
      </p:sp>
      <p:sp>
        <p:nvSpPr>
          <p:cNvPr id="99" name="Shape 99"/>
          <p:cNvSpPr>
            <a:spLocks noGrp="1"/>
          </p:cNvSpPr>
          <p:nvPr>
            <p:ph type="body" idx="1"/>
          </p:nvPr>
        </p:nvSpPr>
        <p:spPr>
          <a:xfrm>
            <a:off x="709612" y="2060575"/>
            <a:ext cx="8901113" cy="5673725"/>
          </a:xfrm>
          <a:prstGeom prst="rect">
            <a:avLst/>
          </a:prstGeom>
        </p:spPr>
        <p:txBody>
          <a:bodyPr/>
          <a:lstStyle>
            <a:lvl1pPr marL="228600" indent="-228600" defTabSz="914400">
              <a:spcBef>
                <a:spcPts val="1000"/>
              </a:spcBef>
              <a:defRPr sz="2800"/>
            </a:lvl1pPr>
            <a:lvl2pPr marL="723900" indent="-266700" defTabSz="914400">
              <a:spcBef>
                <a:spcPts val="1000"/>
              </a:spcBef>
              <a:defRPr sz="2800"/>
            </a:lvl2pPr>
            <a:lvl3pPr marL="1234439" indent="-320039" defTabSz="914400">
              <a:spcBef>
                <a:spcPts val="1000"/>
              </a:spcBef>
              <a:defRPr sz="2800"/>
            </a:lvl3pPr>
            <a:lvl4pPr marL="1727200" indent="-355600" defTabSz="914400">
              <a:spcBef>
                <a:spcPts val="1000"/>
              </a:spcBef>
              <a:defRPr sz="2800"/>
            </a:lvl4pPr>
            <a:lvl5pPr marL="2184400" indent="-355600" defTabSz="914400">
              <a:spcBef>
                <a:spcPts val="1000"/>
              </a:spcBef>
              <a:defRPr sz="2800"/>
            </a:lvl5pPr>
          </a:lstStyle>
          <a:p>
            <a:pPr lvl="0">
              <a:defRPr sz="1800"/>
            </a:pPr>
            <a:r>
              <a:rPr sz="2800"/>
              <a:t>Образец текста</a:t>
            </a:r>
          </a:p>
          <a:p>
            <a:pPr lvl="1">
              <a:defRPr sz="1800"/>
            </a:pPr>
            <a:r>
              <a:rPr sz="2800"/>
              <a:t>Второй уровень</a:t>
            </a:r>
          </a:p>
          <a:p>
            <a:pPr lvl="2">
              <a:defRPr sz="1800"/>
            </a:pPr>
            <a:r>
              <a:rPr sz="2800"/>
              <a:t>Третий уровень</a:t>
            </a:r>
          </a:p>
          <a:p>
            <a:pPr lvl="3">
              <a:defRPr sz="1800"/>
            </a:pPr>
            <a:r>
              <a:rPr sz="2800"/>
              <a:t>Четвертый уровень</a:t>
            </a:r>
          </a:p>
          <a:p>
            <a:pPr lvl="4">
              <a:defRPr sz="1800"/>
            </a:pPr>
            <a:r>
              <a:rPr sz="2800"/>
              <a:t>Пятый уровень</a:t>
            </a:r>
          </a:p>
        </p:txBody>
      </p:sp>
      <p:sp>
        <p:nvSpPr>
          <p:cNvPr id="100" name="Shape 100"/>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Заголовок раздела">
    <p:spTree>
      <p:nvGrpSpPr>
        <p:cNvPr id="1" name=""/>
        <p:cNvGrpSpPr/>
        <p:nvPr/>
      </p:nvGrpSpPr>
      <p:grpSpPr>
        <a:xfrm>
          <a:off x="0" y="0"/>
          <a:ext cx="0" cy="0"/>
          <a:chOff x="0" y="0"/>
          <a:chExt cx="0" cy="0"/>
        </a:xfrm>
      </p:grpSpPr>
      <p:sp>
        <p:nvSpPr>
          <p:cNvPr id="102" name="Shape 102"/>
          <p:cNvSpPr>
            <a:spLocks noGrp="1"/>
          </p:cNvSpPr>
          <p:nvPr>
            <p:ph type="title"/>
          </p:nvPr>
        </p:nvSpPr>
        <p:spPr>
          <a:xfrm>
            <a:off x="704850" y="0"/>
            <a:ext cx="8901114" cy="5149850"/>
          </a:xfrm>
          <a:prstGeom prst="rect">
            <a:avLst/>
          </a:prstGeom>
        </p:spPr>
        <p:txBody>
          <a:bodyPr anchor="b"/>
          <a:lstStyle>
            <a:lvl1pPr defTabSz="914400">
              <a:defRPr sz="6000"/>
            </a:lvl1pPr>
          </a:lstStyle>
          <a:p>
            <a:pPr lvl="0">
              <a:defRPr sz="1800"/>
            </a:pPr>
            <a:r>
              <a:rPr sz="6000"/>
              <a:t>Образец заголовка</a:t>
            </a:r>
          </a:p>
        </p:txBody>
      </p:sp>
      <p:sp>
        <p:nvSpPr>
          <p:cNvPr id="103" name="Shape 103"/>
          <p:cNvSpPr>
            <a:spLocks noGrp="1"/>
          </p:cNvSpPr>
          <p:nvPr>
            <p:ph type="body" idx="1"/>
          </p:nvPr>
        </p:nvSpPr>
        <p:spPr>
          <a:xfrm>
            <a:off x="704850" y="5180012"/>
            <a:ext cx="8901114" cy="2554288"/>
          </a:xfrm>
          <a:prstGeom prst="rect">
            <a:avLst/>
          </a:prstGeom>
        </p:spPr>
        <p:txBody>
          <a:bodyPr/>
          <a:lstStyle>
            <a:lvl1pPr marL="0" indent="0" defTabSz="914400">
              <a:spcBef>
                <a:spcPts val="1000"/>
              </a:spcBef>
              <a:buSzTx/>
              <a:buFontTx/>
              <a:buNone/>
              <a:defRPr sz="2400">
                <a:solidFill>
                  <a:srgbClr val="888888"/>
                </a:solidFill>
              </a:defRPr>
            </a:lvl1pPr>
          </a:lstStyle>
          <a:p>
            <a:pPr lvl="0">
              <a:defRPr sz="1800">
                <a:solidFill>
                  <a:srgbClr val="000000"/>
                </a:solidFill>
              </a:defRPr>
            </a:pPr>
            <a:r>
              <a:rPr sz="2400">
                <a:solidFill>
                  <a:srgbClr val="888888"/>
                </a:solidFill>
              </a:rPr>
              <a:t>Образец текста</a:t>
            </a:r>
          </a:p>
        </p:txBody>
      </p:sp>
      <p:sp>
        <p:nvSpPr>
          <p:cNvPr id="104" name="Shape 104"/>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Два объекта">
    <p:spTree>
      <p:nvGrpSpPr>
        <p:cNvPr id="1" name=""/>
        <p:cNvGrpSpPr/>
        <p:nvPr/>
      </p:nvGrpSpPr>
      <p:grpSpPr>
        <a:xfrm>
          <a:off x="0" y="0"/>
          <a:ext cx="0" cy="0"/>
          <a:chOff x="0" y="0"/>
          <a:chExt cx="0" cy="0"/>
        </a:xfrm>
      </p:grpSpPr>
      <p:sp>
        <p:nvSpPr>
          <p:cNvPr id="106" name="Shape 106"/>
          <p:cNvSpPr>
            <a:spLocks noGrp="1"/>
          </p:cNvSpPr>
          <p:nvPr>
            <p:ph type="title"/>
          </p:nvPr>
        </p:nvSpPr>
        <p:spPr>
          <a:xfrm>
            <a:off x="709612" y="260350"/>
            <a:ext cx="8901113" cy="1800225"/>
          </a:xfrm>
          <a:prstGeom prst="rect">
            <a:avLst/>
          </a:prstGeom>
        </p:spPr>
        <p:txBody>
          <a:bodyPr/>
          <a:lstStyle>
            <a:lvl1pPr defTabSz="914400">
              <a:defRPr sz="4400"/>
            </a:lvl1pPr>
          </a:lstStyle>
          <a:p>
            <a:pPr lvl="0">
              <a:defRPr sz="1800"/>
            </a:pPr>
            <a:r>
              <a:rPr sz="4400"/>
              <a:t>Образец заголовка</a:t>
            </a:r>
          </a:p>
        </p:txBody>
      </p:sp>
      <p:sp>
        <p:nvSpPr>
          <p:cNvPr id="107" name="Shape 107"/>
          <p:cNvSpPr>
            <a:spLocks noGrp="1"/>
          </p:cNvSpPr>
          <p:nvPr>
            <p:ph type="body" idx="1"/>
          </p:nvPr>
        </p:nvSpPr>
        <p:spPr>
          <a:xfrm>
            <a:off x="709612" y="2060575"/>
            <a:ext cx="4373564" cy="5673725"/>
          </a:xfrm>
          <a:prstGeom prst="rect">
            <a:avLst/>
          </a:prstGeom>
        </p:spPr>
        <p:txBody>
          <a:bodyPr/>
          <a:lstStyle>
            <a:lvl1pPr marL="228600" indent="-228600" defTabSz="914400">
              <a:spcBef>
                <a:spcPts val="1000"/>
              </a:spcBef>
              <a:defRPr sz="2800"/>
            </a:lvl1pPr>
            <a:lvl2pPr marL="723900" indent="-266700" defTabSz="914400">
              <a:spcBef>
                <a:spcPts val="1000"/>
              </a:spcBef>
              <a:defRPr sz="2800"/>
            </a:lvl2pPr>
            <a:lvl3pPr marL="1234439" indent="-320039" defTabSz="914400">
              <a:spcBef>
                <a:spcPts val="1000"/>
              </a:spcBef>
              <a:defRPr sz="2800"/>
            </a:lvl3pPr>
            <a:lvl4pPr marL="1727200" indent="-355600" defTabSz="914400">
              <a:spcBef>
                <a:spcPts val="1000"/>
              </a:spcBef>
              <a:defRPr sz="2800"/>
            </a:lvl4pPr>
            <a:lvl5pPr marL="2184400" indent="-355600" defTabSz="914400">
              <a:spcBef>
                <a:spcPts val="1000"/>
              </a:spcBef>
              <a:defRPr sz="2800"/>
            </a:lvl5pPr>
          </a:lstStyle>
          <a:p>
            <a:pPr lvl="0">
              <a:defRPr sz="1800"/>
            </a:pPr>
            <a:r>
              <a:rPr sz="2800"/>
              <a:t>Образец текста</a:t>
            </a:r>
          </a:p>
          <a:p>
            <a:pPr lvl="1">
              <a:defRPr sz="1800"/>
            </a:pPr>
            <a:r>
              <a:rPr sz="2800"/>
              <a:t>Второй уровень</a:t>
            </a:r>
          </a:p>
          <a:p>
            <a:pPr lvl="2">
              <a:defRPr sz="1800"/>
            </a:pPr>
            <a:r>
              <a:rPr sz="2800"/>
              <a:t>Третий уровень</a:t>
            </a:r>
          </a:p>
          <a:p>
            <a:pPr lvl="3">
              <a:defRPr sz="1800"/>
            </a:pPr>
            <a:r>
              <a:rPr sz="2800"/>
              <a:t>Четвертый уровень</a:t>
            </a:r>
          </a:p>
          <a:p>
            <a:pPr lvl="4">
              <a:defRPr sz="1800"/>
            </a:pPr>
            <a:r>
              <a:rPr sz="2800"/>
              <a:t>Пятый уровень</a:t>
            </a:r>
          </a:p>
        </p:txBody>
      </p:sp>
      <p:sp>
        <p:nvSpPr>
          <p:cNvPr id="108" name="Shape 108"/>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Сравнение">
    <p:spTree>
      <p:nvGrpSpPr>
        <p:cNvPr id="1" name=""/>
        <p:cNvGrpSpPr/>
        <p:nvPr/>
      </p:nvGrpSpPr>
      <p:grpSpPr>
        <a:xfrm>
          <a:off x="0" y="0"/>
          <a:ext cx="0" cy="0"/>
          <a:chOff x="0" y="0"/>
          <a:chExt cx="0" cy="0"/>
        </a:xfrm>
      </p:grpSpPr>
      <p:sp>
        <p:nvSpPr>
          <p:cNvPr id="110" name="Shape 110"/>
          <p:cNvSpPr>
            <a:spLocks noGrp="1"/>
          </p:cNvSpPr>
          <p:nvPr>
            <p:ph type="title"/>
          </p:nvPr>
        </p:nvSpPr>
        <p:spPr>
          <a:xfrm>
            <a:off x="711200" y="412750"/>
            <a:ext cx="8901114" cy="1495425"/>
          </a:xfrm>
          <a:prstGeom prst="rect">
            <a:avLst/>
          </a:prstGeom>
        </p:spPr>
        <p:txBody>
          <a:bodyPr/>
          <a:lstStyle>
            <a:lvl1pPr defTabSz="914400">
              <a:defRPr sz="4400"/>
            </a:lvl1pPr>
          </a:lstStyle>
          <a:p>
            <a:pPr lvl="0">
              <a:defRPr sz="1800"/>
            </a:pPr>
            <a:r>
              <a:rPr sz="4400"/>
              <a:t>Образец заголовка</a:t>
            </a:r>
          </a:p>
        </p:txBody>
      </p:sp>
      <p:sp>
        <p:nvSpPr>
          <p:cNvPr id="111" name="Shape 111"/>
          <p:cNvSpPr>
            <a:spLocks noGrp="1"/>
          </p:cNvSpPr>
          <p:nvPr>
            <p:ph type="body" idx="1"/>
          </p:nvPr>
        </p:nvSpPr>
        <p:spPr>
          <a:xfrm>
            <a:off x="711200" y="1897063"/>
            <a:ext cx="4365625" cy="930276"/>
          </a:xfrm>
          <a:prstGeom prst="rect">
            <a:avLst/>
          </a:prstGeom>
        </p:spPr>
        <p:txBody>
          <a:bodyPr anchor="b"/>
          <a:lstStyle>
            <a:lvl1pPr marL="0" indent="0" defTabSz="914400">
              <a:spcBef>
                <a:spcPts val="1000"/>
              </a:spcBef>
              <a:buSzTx/>
              <a:buFontTx/>
              <a:buNone/>
              <a:defRPr sz="2400" b="1"/>
            </a:lvl1pPr>
          </a:lstStyle>
          <a:p>
            <a:pPr lvl="0">
              <a:defRPr sz="1800" b="0"/>
            </a:pPr>
            <a:r>
              <a:rPr sz="2400" b="1"/>
              <a:t>Образец текста</a:t>
            </a:r>
          </a:p>
        </p:txBody>
      </p:sp>
      <p:sp>
        <p:nvSpPr>
          <p:cNvPr id="112" name="Shape 112"/>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Только заголовок">
    <p:spTree>
      <p:nvGrpSpPr>
        <p:cNvPr id="1" name=""/>
        <p:cNvGrpSpPr/>
        <p:nvPr/>
      </p:nvGrpSpPr>
      <p:grpSpPr>
        <a:xfrm>
          <a:off x="0" y="0"/>
          <a:ext cx="0" cy="0"/>
          <a:chOff x="0" y="0"/>
          <a:chExt cx="0" cy="0"/>
        </a:xfrm>
      </p:grpSpPr>
      <p:sp>
        <p:nvSpPr>
          <p:cNvPr id="114" name="Shape 114"/>
          <p:cNvSpPr>
            <a:spLocks noGrp="1"/>
          </p:cNvSpPr>
          <p:nvPr>
            <p:ph type="title"/>
          </p:nvPr>
        </p:nvSpPr>
        <p:spPr>
          <a:xfrm>
            <a:off x="709612" y="412750"/>
            <a:ext cx="8901113" cy="1495425"/>
          </a:xfrm>
          <a:prstGeom prst="rect">
            <a:avLst/>
          </a:prstGeom>
        </p:spPr>
        <p:txBody>
          <a:bodyPr/>
          <a:lstStyle>
            <a:lvl1pPr defTabSz="914400">
              <a:defRPr sz="4400"/>
            </a:lvl1pPr>
          </a:lstStyle>
          <a:p>
            <a:pPr lvl="0">
              <a:defRPr sz="1800"/>
            </a:pPr>
            <a:r>
              <a:rPr sz="4400"/>
              <a:t>Образец заголовка</a:t>
            </a:r>
          </a:p>
        </p:txBody>
      </p:sp>
      <p:sp>
        <p:nvSpPr>
          <p:cNvPr id="115" name="Shape 115"/>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Заголовок и объект">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a:pPr>
            <a:r>
              <a:rPr sz="4900"/>
              <a:t>Образец заголовка</a:t>
            </a:r>
          </a:p>
        </p:txBody>
      </p:sp>
      <p:sp>
        <p:nvSpPr>
          <p:cNvPr id="17" name="Shape 17"/>
          <p:cNvSpPr>
            <a:spLocks noGrp="1"/>
          </p:cNvSpPr>
          <p:nvPr>
            <p:ph type="body" idx="1"/>
          </p:nvPr>
        </p:nvSpPr>
        <p:spPr>
          <a:prstGeom prst="rect">
            <a:avLst/>
          </a:prstGeom>
        </p:spPr>
        <p:txBody>
          <a:bodyPr/>
          <a:lstStyle/>
          <a:p>
            <a:pPr lvl="0">
              <a:defRPr sz="1800"/>
            </a:pPr>
            <a:r>
              <a:rPr sz="3100"/>
              <a:t>Образец текста</a:t>
            </a:r>
          </a:p>
          <a:p>
            <a:pPr lvl="1">
              <a:defRPr sz="1800"/>
            </a:pPr>
            <a:r>
              <a:rPr sz="3100"/>
              <a:t>Второй уровень</a:t>
            </a:r>
          </a:p>
          <a:p>
            <a:pPr lvl="2">
              <a:defRPr sz="1800"/>
            </a:pPr>
            <a:r>
              <a:rPr sz="3100"/>
              <a:t>Третий уровень</a:t>
            </a:r>
          </a:p>
          <a:p>
            <a:pPr lvl="3">
              <a:defRPr sz="1800"/>
            </a:pPr>
            <a:r>
              <a:rPr sz="3100"/>
              <a:t>Четвертый уровень</a:t>
            </a:r>
          </a:p>
          <a:p>
            <a:pPr lvl="4">
              <a:defRPr sz="1800"/>
            </a:pPr>
            <a:r>
              <a:rPr sz="3100"/>
              <a:t>Пятый уровень</a:t>
            </a:r>
          </a:p>
        </p:txBody>
      </p:sp>
      <p:sp>
        <p:nvSpPr>
          <p:cNvPr id="18" name="Shape 18"/>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Объект с подписью">
    <p:spTree>
      <p:nvGrpSpPr>
        <p:cNvPr id="1" name=""/>
        <p:cNvGrpSpPr/>
        <p:nvPr/>
      </p:nvGrpSpPr>
      <p:grpSpPr>
        <a:xfrm>
          <a:off x="0" y="0"/>
          <a:ext cx="0" cy="0"/>
          <a:chOff x="0" y="0"/>
          <a:chExt cx="0" cy="0"/>
        </a:xfrm>
      </p:grpSpPr>
      <p:sp>
        <p:nvSpPr>
          <p:cNvPr id="119" name="Shape 119"/>
          <p:cNvSpPr>
            <a:spLocks noGrp="1"/>
          </p:cNvSpPr>
          <p:nvPr>
            <p:ph type="title"/>
          </p:nvPr>
        </p:nvSpPr>
        <p:spPr>
          <a:xfrm>
            <a:off x="711200" y="0"/>
            <a:ext cx="3328988" cy="2322513"/>
          </a:xfrm>
          <a:prstGeom prst="rect">
            <a:avLst/>
          </a:prstGeom>
        </p:spPr>
        <p:txBody>
          <a:bodyPr anchor="b"/>
          <a:lstStyle>
            <a:lvl1pPr defTabSz="914400">
              <a:defRPr sz="3200"/>
            </a:lvl1pPr>
          </a:lstStyle>
          <a:p>
            <a:pPr lvl="0">
              <a:defRPr sz="1800"/>
            </a:pPr>
            <a:r>
              <a:rPr sz="3200"/>
              <a:t>Образец заголовка</a:t>
            </a:r>
          </a:p>
        </p:txBody>
      </p:sp>
      <p:sp>
        <p:nvSpPr>
          <p:cNvPr id="120" name="Shape 120"/>
          <p:cNvSpPr>
            <a:spLocks noGrp="1"/>
          </p:cNvSpPr>
          <p:nvPr>
            <p:ph type="body" idx="1"/>
          </p:nvPr>
        </p:nvSpPr>
        <p:spPr>
          <a:xfrm>
            <a:off x="4387850" y="1114425"/>
            <a:ext cx="5224463" cy="6619876"/>
          </a:xfrm>
          <a:prstGeom prst="rect">
            <a:avLst/>
          </a:prstGeom>
        </p:spPr>
        <p:txBody>
          <a:bodyPr/>
          <a:lstStyle>
            <a:lvl1pPr marL="228600" indent="-228600" defTabSz="914400">
              <a:spcBef>
                <a:spcPts val="1000"/>
              </a:spcBef>
              <a:defRPr sz="3200"/>
            </a:lvl1pPr>
            <a:lvl2pPr marL="718457" indent="-261257" defTabSz="914400">
              <a:spcBef>
                <a:spcPts val="1000"/>
              </a:spcBef>
              <a:defRPr sz="3200"/>
            </a:lvl2pPr>
            <a:lvl3pPr marL="1219200" indent="-304800" defTabSz="914400">
              <a:spcBef>
                <a:spcPts val="1000"/>
              </a:spcBef>
              <a:defRPr sz="3200"/>
            </a:lvl3pPr>
            <a:lvl4pPr marL="1737360" indent="-365760" defTabSz="914400">
              <a:spcBef>
                <a:spcPts val="1000"/>
              </a:spcBef>
              <a:defRPr sz="3200"/>
            </a:lvl4pPr>
            <a:lvl5pPr marL="2194560" indent="-365760" defTabSz="914400">
              <a:spcBef>
                <a:spcPts val="1000"/>
              </a:spcBef>
              <a:defRPr sz="3200"/>
            </a:lvl5pPr>
          </a:lstStyle>
          <a:p>
            <a:pPr lvl="0">
              <a:defRPr sz="1800"/>
            </a:pPr>
            <a:r>
              <a:rPr sz="3200"/>
              <a:t>Образец текста</a:t>
            </a:r>
          </a:p>
          <a:p>
            <a:pPr lvl="1">
              <a:defRPr sz="1800"/>
            </a:pPr>
            <a:r>
              <a:rPr sz="3200"/>
              <a:t>Второй уровень</a:t>
            </a:r>
          </a:p>
          <a:p>
            <a:pPr lvl="2">
              <a:defRPr sz="1800"/>
            </a:pPr>
            <a:r>
              <a:rPr sz="3200"/>
              <a:t>Третий уровень</a:t>
            </a:r>
          </a:p>
          <a:p>
            <a:pPr lvl="3">
              <a:defRPr sz="1800"/>
            </a:pPr>
            <a:r>
              <a:rPr sz="3200"/>
              <a:t>Четвертый уровень</a:t>
            </a:r>
          </a:p>
          <a:p>
            <a:pPr lvl="4">
              <a:defRPr sz="1800"/>
            </a:pPr>
            <a:r>
              <a:rPr sz="3200"/>
              <a:t>Пятый уровень</a:t>
            </a:r>
          </a:p>
        </p:txBody>
      </p:sp>
      <p:sp>
        <p:nvSpPr>
          <p:cNvPr id="121" name="Shape 121"/>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Рисунок с подписью">
    <p:spTree>
      <p:nvGrpSpPr>
        <p:cNvPr id="1" name=""/>
        <p:cNvGrpSpPr/>
        <p:nvPr/>
      </p:nvGrpSpPr>
      <p:grpSpPr>
        <a:xfrm>
          <a:off x="0" y="0"/>
          <a:ext cx="0" cy="0"/>
          <a:chOff x="0" y="0"/>
          <a:chExt cx="0" cy="0"/>
        </a:xfrm>
      </p:grpSpPr>
      <p:sp>
        <p:nvSpPr>
          <p:cNvPr id="123" name="Shape 123"/>
          <p:cNvSpPr>
            <a:spLocks noGrp="1"/>
          </p:cNvSpPr>
          <p:nvPr>
            <p:ph type="title"/>
          </p:nvPr>
        </p:nvSpPr>
        <p:spPr>
          <a:xfrm>
            <a:off x="711200" y="0"/>
            <a:ext cx="3328988" cy="2322513"/>
          </a:xfrm>
          <a:prstGeom prst="rect">
            <a:avLst/>
          </a:prstGeom>
        </p:spPr>
        <p:txBody>
          <a:bodyPr anchor="b"/>
          <a:lstStyle>
            <a:lvl1pPr defTabSz="914400">
              <a:defRPr sz="3200"/>
            </a:lvl1pPr>
          </a:lstStyle>
          <a:p>
            <a:pPr lvl="0">
              <a:defRPr sz="1800"/>
            </a:pPr>
            <a:r>
              <a:rPr sz="3200"/>
              <a:t>Образец заголовка</a:t>
            </a:r>
          </a:p>
        </p:txBody>
      </p:sp>
      <p:sp>
        <p:nvSpPr>
          <p:cNvPr id="124" name="Shape 124"/>
          <p:cNvSpPr>
            <a:spLocks noGrp="1"/>
          </p:cNvSpPr>
          <p:nvPr>
            <p:ph type="body" idx="1"/>
          </p:nvPr>
        </p:nvSpPr>
        <p:spPr>
          <a:xfrm>
            <a:off x="711200" y="2322513"/>
            <a:ext cx="3328988" cy="5411787"/>
          </a:xfrm>
          <a:prstGeom prst="rect">
            <a:avLst/>
          </a:prstGeom>
        </p:spPr>
        <p:txBody>
          <a:bodyPr/>
          <a:lstStyle>
            <a:lvl1pPr marL="0" indent="0" defTabSz="914400">
              <a:spcBef>
                <a:spcPts val="1000"/>
              </a:spcBef>
              <a:buSzTx/>
              <a:buFontTx/>
              <a:buNone/>
              <a:defRPr sz="1600"/>
            </a:lvl1pPr>
          </a:lstStyle>
          <a:p>
            <a:pPr lvl="0">
              <a:defRPr sz="1800"/>
            </a:pPr>
            <a:r>
              <a:rPr sz="1600"/>
              <a:t>Образец текста</a:t>
            </a:r>
          </a:p>
        </p:txBody>
      </p:sp>
      <p:sp>
        <p:nvSpPr>
          <p:cNvPr id="125" name="Shape 125"/>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Заголовок и вертикальный текст">
    <p:spTree>
      <p:nvGrpSpPr>
        <p:cNvPr id="1" name=""/>
        <p:cNvGrpSpPr/>
        <p:nvPr/>
      </p:nvGrpSpPr>
      <p:grpSpPr>
        <a:xfrm>
          <a:off x="0" y="0"/>
          <a:ext cx="0" cy="0"/>
          <a:chOff x="0" y="0"/>
          <a:chExt cx="0" cy="0"/>
        </a:xfrm>
      </p:grpSpPr>
      <p:sp>
        <p:nvSpPr>
          <p:cNvPr id="127" name="Shape 127"/>
          <p:cNvSpPr>
            <a:spLocks noGrp="1"/>
          </p:cNvSpPr>
          <p:nvPr>
            <p:ph type="title"/>
          </p:nvPr>
        </p:nvSpPr>
        <p:spPr>
          <a:xfrm>
            <a:off x="709612" y="260350"/>
            <a:ext cx="8901113" cy="1800225"/>
          </a:xfrm>
          <a:prstGeom prst="rect">
            <a:avLst/>
          </a:prstGeom>
        </p:spPr>
        <p:txBody>
          <a:bodyPr/>
          <a:lstStyle>
            <a:lvl1pPr defTabSz="914400">
              <a:defRPr sz="4400"/>
            </a:lvl1pPr>
          </a:lstStyle>
          <a:p>
            <a:pPr lvl="0">
              <a:defRPr sz="1800"/>
            </a:pPr>
            <a:r>
              <a:rPr sz="4400"/>
              <a:t>Образец заголовка</a:t>
            </a:r>
          </a:p>
        </p:txBody>
      </p:sp>
      <p:sp>
        <p:nvSpPr>
          <p:cNvPr id="128" name="Shape 128"/>
          <p:cNvSpPr>
            <a:spLocks noGrp="1"/>
          </p:cNvSpPr>
          <p:nvPr>
            <p:ph type="body" idx="1"/>
          </p:nvPr>
        </p:nvSpPr>
        <p:spPr>
          <a:xfrm>
            <a:off x="709612" y="2060575"/>
            <a:ext cx="8901113" cy="5673725"/>
          </a:xfrm>
          <a:prstGeom prst="rect">
            <a:avLst/>
          </a:prstGeom>
        </p:spPr>
        <p:txBody>
          <a:bodyPr/>
          <a:lstStyle>
            <a:lvl1pPr marL="228600" indent="-228600" defTabSz="914400">
              <a:spcBef>
                <a:spcPts val="1000"/>
              </a:spcBef>
              <a:defRPr sz="2800"/>
            </a:lvl1pPr>
            <a:lvl2pPr marL="723900" indent="-266700" defTabSz="914400">
              <a:spcBef>
                <a:spcPts val="1000"/>
              </a:spcBef>
              <a:defRPr sz="2800"/>
            </a:lvl2pPr>
            <a:lvl3pPr marL="1234439" indent="-320039" defTabSz="914400">
              <a:spcBef>
                <a:spcPts val="1000"/>
              </a:spcBef>
              <a:defRPr sz="2800"/>
            </a:lvl3pPr>
            <a:lvl4pPr marL="1727200" indent="-355600" defTabSz="914400">
              <a:spcBef>
                <a:spcPts val="1000"/>
              </a:spcBef>
              <a:defRPr sz="2800"/>
            </a:lvl4pPr>
            <a:lvl5pPr marL="2184400" indent="-355600" defTabSz="914400">
              <a:spcBef>
                <a:spcPts val="1000"/>
              </a:spcBef>
              <a:defRPr sz="2800"/>
            </a:lvl5pPr>
          </a:lstStyle>
          <a:p>
            <a:pPr lvl="0">
              <a:defRPr sz="1800"/>
            </a:pPr>
            <a:r>
              <a:rPr sz="2800"/>
              <a:t>Образец текста</a:t>
            </a:r>
          </a:p>
          <a:p>
            <a:pPr lvl="1">
              <a:defRPr sz="1800"/>
            </a:pPr>
            <a:r>
              <a:rPr sz="2800"/>
              <a:t>Второй уровень</a:t>
            </a:r>
          </a:p>
          <a:p>
            <a:pPr lvl="2">
              <a:defRPr sz="1800"/>
            </a:pPr>
            <a:r>
              <a:rPr sz="2800"/>
              <a:t>Третий уровень</a:t>
            </a:r>
          </a:p>
          <a:p>
            <a:pPr lvl="3">
              <a:defRPr sz="1800"/>
            </a:pPr>
            <a:r>
              <a:rPr sz="2800"/>
              <a:t>Четвертый уровень</a:t>
            </a:r>
          </a:p>
          <a:p>
            <a:pPr lvl="4">
              <a:defRPr sz="1800"/>
            </a:pPr>
            <a:r>
              <a:rPr sz="2800"/>
              <a:t>Пятый уровень</a:t>
            </a:r>
          </a:p>
        </p:txBody>
      </p:sp>
      <p:sp>
        <p:nvSpPr>
          <p:cNvPr id="129" name="Shape 129"/>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Вертикальный заголовок и текст">
    <p:spTree>
      <p:nvGrpSpPr>
        <p:cNvPr id="1" name=""/>
        <p:cNvGrpSpPr/>
        <p:nvPr/>
      </p:nvGrpSpPr>
      <p:grpSpPr>
        <a:xfrm>
          <a:off x="0" y="0"/>
          <a:ext cx="0" cy="0"/>
          <a:chOff x="0" y="0"/>
          <a:chExt cx="0" cy="0"/>
        </a:xfrm>
      </p:grpSpPr>
      <p:sp>
        <p:nvSpPr>
          <p:cNvPr id="131" name="Shape 131"/>
          <p:cNvSpPr>
            <a:spLocks noGrp="1"/>
          </p:cNvSpPr>
          <p:nvPr>
            <p:ph type="title"/>
          </p:nvPr>
        </p:nvSpPr>
        <p:spPr>
          <a:xfrm>
            <a:off x="7386638" y="0"/>
            <a:ext cx="2224088" cy="7385050"/>
          </a:xfrm>
          <a:prstGeom prst="rect">
            <a:avLst/>
          </a:prstGeom>
        </p:spPr>
        <p:txBody>
          <a:bodyPr/>
          <a:lstStyle>
            <a:lvl1pPr defTabSz="914400">
              <a:defRPr sz="4400"/>
            </a:lvl1pPr>
          </a:lstStyle>
          <a:p>
            <a:pPr lvl="0">
              <a:defRPr sz="1800"/>
            </a:pPr>
            <a:r>
              <a:rPr sz="4400"/>
              <a:t>Образец заголовка</a:t>
            </a:r>
          </a:p>
        </p:txBody>
      </p:sp>
      <p:sp>
        <p:nvSpPr>
          <p:cNvPr id="132" name="Shape 132"/>
          <p:cNvSpPr>
            <a:spLocks noGrp="1"/>
          </p:cNvSpPr>
          <p:nvPr>
            <p:ph type="body" idx="1"/>
          </p:nvPr>
        </p:nvSpPr>
        <p:spPr>
          <a:xfrm>
            <a:off x="709612" y="412750"/>
            <a:ext cx="6524626" cy="7321550"/>
          </a:xfrm>
          <a:prstGeom prst="rect">
            <a:avLst/>
          </a:prstGeom>
        </p:spPr>
        <p:txBody>
          <a:bodyPr/>
          <a:lstStyle>
            <a:lvl1pPr marL="228600" indent="-228600" defTabSz="914400">
              <a:spcBef>
                <a:spcPts val="1000"/>
              </a:spcBef>
              <a:defRPr sz="2800"/>
            </a:lvl1pPr>
            <a:lvl2pPr marL="723900" indent="-266700" defTabSz="914400">
              <a:spcBef>
                <a:spcPts val="1000"/>
              </a:spcBef>
              <a:defRPr sz="2800"/>
            </a:lvl2pPr>
            <a:lvl3pPr marL="1234439" indent="-320039" defTabSz="914400">
              <a:spcBef>
                <a:spcPts val="1000"/>
              </a:spcBef>
              <a:defRPr sz="2800"/>
            </a:lvl3pPr>
            <a:lvl4pPr marL="1727200" indent="-355600" defTabSz="914400">
              <a:spcBef>
                <a:spcPts val="1000"/>
              </a:spcBef>
              <a:defRPr sz="2800"/>
            </a:lvl4pPr>
            <a:lvl5pPr marL="2184400" indent="-355600" defTabSz="914400">
              <a:spcBef>
                <a:spcPts val="1000"/>
              </a:spcBef>
              <a:defRPr sz="2800"/>
            </a:lvl5pPr>
          </a:lstStyle>
          <a:p>
            <a:pPr lvl="0">
              <a:defRPr sz="1800"/>
            </a:pPr>
            <a:r>
              <a:rPr sz="2800"/>
              <a:t>Образец текста</a:t>
            </a:r>
          </a:p>
          <a:p>
            <a:pPr lvl="1">
              <a:defRPr sz="1800"/>
            </a:pPr>
            <a:r>
              <a:rPr sz="2800"/>
              <a:t>Второй уровень</a:t>
            </a:r>
          </a:p>
          <a:p>
            <a:pPr lvl="2">
              <a:defRPr sz="1800"/>
            </a:pPr>
            <a:r>
              <a:rPr sz="2800"/>
              <a:t>Третий уровень</a:t>
            </a:r>
          </a:p>
          <a:p>
            <a:pPr lvl="3">
              <a:defRPr sz="1800"/>
            </a:pPr>
            <a:r>
              <a:rPr sz="2800"/>
              <a:t>Четвертый уровень</a:t>
            </a:r>
          </a:p>
          <a:p>
            <a:pPr lvl="4">
              <a:defRPr sz="1800"/>
            </a:pPr>
            <a:r>
              <a:rPr sz="2800"/>
              <a:t>Пятый уровень</a:t>
            </a:r>
          </a:p>
        </p:txBody>
      </p:sp>
      <p:sp>
        <p:nvSpPr>
          <p:cNvPr id="133" name="Shape 133"/>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Титульный слайд">
    <p:spTree>
      <p:nvGrpSpPr>
        <p:cNvPr id="1" name=""/>
        <p:cNvGrpSpPr/>
        <p:nvPr/>
      </p:nvGrpSpPr>
      <p:grpSpPr>
        <a:xfrm>
          <a:off x="0" y="0"/>
          <a:ext cx="0" cy="0"/>
          <a:chOff x="0" y="0"/>
          <a:chExt cx="0" cy="0"/>
        </a:xfrm>
      </p:grpSpPr>
      <p:sp>
        <p:nvSpPr>
          <p:cNvPr id="135" name="Shape 135"/>
          <p:cNvSpPr>
            <a:spLocks noGrp="1"/>
          </p:cNvSpPr>
          <p:nvPr>
            <p:ph type="title"/>
          </p:nvPr>
        </p:nvSpPr>
        <p:spPr>
          <a:xfrm>
            <a:off x="1290637" y="0"/>
            <a:ext cx="7739063" cy="3962400"/>
          </a:xfrm>
          <a:prstGeom prst="rect">
            <a:avLst/>
          </a:prstGeom>
        </p:spPr>
        <p:txBody>
          <a:bodyPr anchor="b"/>
          <a:lstStyle>
            <a:lvl1pPr algn="ctr" defTabSz="914400">
              <a:defRPr sz="6000"/>
            </a:lvl1pPr>
          </a:lstStyle>
          <a:p>
            <a:pPr lvl="0">
              <a:defRPr sz="1800"/>
            </a:pPr>
            <a:r>
              <a:rPr sz="6000"/>
              <a:t>Образец заголовка</a:t>
            </a:r>
          </a:p>
        </p:txBody>
      </p:sp>
      <p:sp>
        <p:nvSpPr>
          <p:cNvPr id="136" name="Shape 136"/>
          <p:cNvSpPr>
            <a:spLocks noGrp="1"/>
          </p:cNvSpPr>
          <p:nvPr>
            <p:ph type="body" idx="1"/>
          </p:nvPr>
        </p:nvSpPr>
        <p:spPr>
          <a:xfrm>
            <a:off x="1290637" y="4065587"/>
            <a:ext cx="7739063" cy="3668713"/>
          </a:xfrm>
          <a:prstGeom prst="rect">
            <a:avLst/>
          </a:prstGeom>
        </p:spPr>
        <p:txBody>
          <a:bodyPr/>
          <a:lstStyle>
            <a:lvl1pPr marL="0" indent="0" algn="ctr" defTabSz="914400">
              <a:spcBef>
                <a:spcPts val="1000"/>
              </a:spcBef>
              <a:buSzTx/>
              <a:buFontTx/>
              <a:buNone/>
              <a:defRPr sz="2400"/>
            </a:lvl1pPr>
          </a:lstStyle>
          <a:p>
            <a:pPr lvl="0">
              <a:defRPr sz="1800"/>
            </a:pPr>
            <a:r>
              <a:rPr sz="2400"/>
              <a:t>Образец подзаголовка</a:t>
            </a:r>
          </a:p>
        </p:txBody>
      </p:sp>
      <p:sp>
        <p:nvSpPr>
          <p:cNvPr id="137" name="Shape 137"/>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Заголовок и объект">
    <p:spTree>
      <p:nvGrpSpPr>
        <p:cNvPr id="1" name=""/>
        <p:cNvGrpSpPr/>
        <p:nvPr/>
      </p:nvGrpSpPr>
      <p:grpSpPr>
        <a:xfrm>
          <a:off x="0" y="0"/>
          <a:ext cx="0" cy="0"/>
          <a:chOff x="0" y="0"/>
          <a:chExt cx="0" cy="0"/>
        </a:xfrm>
      </p:grpSpPr>
      <p:sp>
        <p:nvSpPr>
          <p:cNvPr id="139" name="Shape 139"/>
          <p:cNvSpPr>
            <a:spLocks noGrp="1"/>
          </p:cNvSpPr>
          <p:nvPr>
            <p:ph type="title"/>
          </p:nvPr>
        </p:nvSpPr>
        <p:spPr>
          <a:xfrm>
            <a:off x="709612" y="260350"/>
            <a:ext cx="8901113" cy="1800225"/>
          </a:xfrm>
          <a:prstGeom prst="rect">
            <a:avLst/>
          </a:prstGeom>
        </p:spPr>
        <p:txBody>
          <a:bodyPr/>
          <a:lstStyle>
            <a:lvl1pPr defTabSz="914400">
              <a:defRPr sz="4400"/>
            </a:lvl1pPr>
          </a:lstStyle>
          <a:p>
            <a:pPr lvl="0">
              <a:defRPr sz="1800"/>
            </a:pPr>
            <a:r>
              <a:rPr sz="4400"/>
              <a:t>Образец заголовка</a:t>
            </a:r>
          </a:p>
        </p:txBody>
      </p:sp>
      <p:sp>
        <p:nvSpPr>
          <p:cNvPr id="140" name="Shape 140"/>
          <p:cNvSpPr>
            <a:spLocks noGrp="1"/>
          </p:cNvSpPr>
          <p:nvPr>
            <p:ph type="body" idx="1"/>
          </p:nvPr>
        </p:nvSpPr>
        <p:spPr>
          <a:xfrm>
            <a:off x="709612" y="2060575"/>
            <a:ext cx="8901113" cy="5673725"/>
          </a:xfrm>
          <a:prstGeom prst="rect">
            <a:avLst/>
          </a:prstGeom>
        </p:spPr>
        <p:txBody>
          <a:bodyPr/>
          <a:lstStyle>
            <a:lvl1pPr marL="228600" indent="-228600" defTabSz="914400">
              <a:spcBef>
                <a:spcPts val="1000"/>
              </a:spcBef>
              <a:defRPr sz="2800"/>
            </a:lvl1pPr>
            <a:lvl2pPr marL="723900" indent="-266700" defTabSz="914400">
              <a:spcBef>
                <a:spcPts val="1000"/>
              </a:spcBef>
              <a:defRPr sz="2800"/>
            </a:lvl2pPr>
            <a:lvl3pPr marL="1234439" indent="-320039" defTabSz="914400">
              <a:spcBef>
                <a:spcPts val="1000"/>
              </a:spcBef>
              <a:defRPr sz="2800"/>
            </a:lvl3pPr>
            <a:lvl4pPr marL="1727200" indent="-355600" defTabSz="914400">
              <a:spcBef>
                <a:spcPts val="1000"/>
              </a:spcBef>
              <a:defRPr sz="2800"/>
            </a:lvl4pPr>
            <a:lvl5pPr marL="2184400" indent="-355600" defTabSz="914400">
              <a:spcBef>
                <a:spcPts val="1000"/>
              </a:spcBef>
              <a:defRPr sz="2800"/>
            </a:lvl5pPr>
          </a:lstStyle>
          <a:p>
            <a:pPr lvl="0">
              <a:defRPr sz="1800"/>
            </a:pPr>
            <a:r>
              <a:rPr sz="2800"/>
              <a:t>Образец текста</a:t>
            </a:r>
          </a:p>
          <a:p>
            <a:pPr lvl="1">
              <a:defRPr sz="1800"/>
            </a:pPr>
            <a:r>
              <a:rPr sz="2800"/>
              <a:t>Второй уровень</a:t>
            </a:r>
          </a:p>
          <a:p>
            <a:pPr lvl="2">
              <a:defRPr sz="1800"/>
            </a:pPr>
            <a:r>
              <a:rPr sz="2800"/>
              <a:t>Третий уровень</a:t>
            </a:r>
          </a:p>
          <a:p>
            <a:pPr lvl="3">
              <a:defRPr sz="1800"/>
            </a:pPr>
            <a:r>
              <a:rPr sz="2800"/>
              <a:t>Четвертый уровень</a:t>
            </a:r>
          </a:p>
          <a:p>
            <a:pPr lvl="4">
              <a:defRPr sz="1800"/>
            </a:pPr>
            <a:r>
              <a:rPr sz="2800"/>
              <a:t>Пятый уровень</a:t>
            </a:r>
          </a:p>
        </p:txBody>
      </p:sp>
      <p:sp>
        <p:nvSpPr>
          <p:cNvPr id="141" name="Shape 141"/>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Заголовок раздела">
    <p:spTree>
      <p:nvGrpSpPr>
        <p:cNvPr id="1" name=""/>
        <p:cNvGrpSpPr/>
        <p:nvPr/>
      </p:nvGrpSpPr>
      <p:grpSpPr>
        <a:xfrm>
          <a:off x="0" y="0"/>
          <a:ext cx="0" cy="0"/>
          <a:chOff x="0" y="0"/>
          <a:chExt cx="0" cy="0"/>
        </a:xfrm>
      </p:grpSpPr>
      <p:sp>
        <p:nvSpPr>
          <p:cNvPr id="143" name="Shape 143"/>
          <p:cNvSpPr>
            <a:spLocks noGrp="1"/>
          </p:cNvSpPr>
          <p:nvPr>
            <p:ph type="title"/>
          </p:nvPr>
        </p:nvSpPr>
        <p:spPr>
          <a:xfrm>
            <a:off x="704850" y="0"/>
            <a:ext cx="8901114" cy="5149850"/>
          </a:xfrm>
          <a:prstGeom prst="rect">
            <a:avLst/>
          </a:prstGeom>
        </p:spPr>
        <p:txBody>
          <a:bodyPr anchor="b"/>
          <a:lstStyle>
            <a:lvl1pPr defTabSz="914400">
              <a:defRPr sz="6000"/>
            </a:lvl1pPr>
          </a:lstStyle>
          <a:p>
            <a:pPr lvl="0">
              <a:defRPr sz="1800"/>
            </a:pPr>
            <a:r>
              <a:rPr sz="6000"/>
              <a:t>Образец заголовка</a:t>
            </a:r>
          </a:p>
        </p:txBody>
      </p:sp>
      <p:sp>
        <p:nvSpPr>
          <p:cNvPr id="144" name="Shape 144"/>
          <p:cNvSpPr>
            <a:spLocks noGrp="1"/>
          </p:cNvSpPr>
          <p:nvPr>
            <p:ph type="body" idx="1"/>
          </p:nvPr>
        </p:nvSpPr>
        <p:spPr>
          <a:xfrm>
            <a:off x="704850" y="5180012"/>
            <a:ext cx="8901114" cy="2554288"/>
          </a:xfrm>
          <a:prstGeom prst="rect">
            <a:avLst/>
          </a:prstGeom>
        </p:spPr>
        <p:txBody>
          <a:bodyPr/>
          <a:lstStyle>
            <a:lvl1pPr marL="0" indent="0" defTabSz="914400">
              <a:spcBef>
                <a:spcPts val="1000"/>
              </a:spcBef>
              <a:buSzTx/>
              <a:buFontTx/>
              <a:buNone/>
              <a:defRPr sz="2400">
                <a:solidFill>
                  <a:srgbClr val="888888"/>
                </a:solidFill>
              </a:defRPr>
            </a:lvl1pPr>
          </a:lstStyle>
          <a:p>
            <a:pPr lvl="0">
              <a:defRPr sz="1800">
                <a:solidFill>
                  <a:srgbClr val="000000"/>
                </a:solidFill>
              </a:defRPr>
            </a:pPr>
            <a:r>
              <a:rPr sz="2400">
                <a:solidFill>
                  <a:srgbClr val="888888"/>
                </a:solidFill>
              </a:rPr>
              <a:t>Образец текста</a:t>
            </a:r>
          </a:p>
        </p:txBody>
      </p:sp>
      <p:sp>
        <p:nvSpPr>
          <p:cNvPr id="145" name="Shape 145"/>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Два объекта">
    <p:spTree>
      <p:nvGrpSpPr>
        <p:cNvPr id="1" name=""/>
        <p:cNvGrpSpPr/>
        <p:nvPr/>
      </p:nvGrpSpPr>
      <p:grpSpPr>
        <a:xfrm>
          <a:off x="0" y="0"/>
          <a:ext cx="0" cy="0"/>
          <a:chOff x="0" y="0"/>
          <a:chExt cx="0" cy="0"/>
        </a:xfrm>
      </p:grpSpPr>
      <p:sp>
        <p:nvSpPr>
          <p:cNvPr id="147" name="Shape 147"/>
          <p:cNvSpPr>
            <a:spLocks noGrp="1"/>
          </p:cNvSpPr>
          <p:nvPr>
            <p:ph type="title"/>
          </p:nvPr>
        </p:nvSpPr>
        <p:spPr>
          <a:xfrm>
            <a:off x="709612" y="260350"/>
            <a:ext cx="8901113" cy="1800225"/>
          </a:xfrm>
          <a:prstGeom prst="rect">
            <a:avLst/>
          </a:prstGeom>
        </p:spPr>
        <p:txBody>
          <a:bodyPr/>
          <a:lstStyle>
            <a:lvl1pPr defTabSz="914400">
              <a:defRPr sz="4400"/>
            </a:lvl1pPr>
          </a:lstStyle>
          <a:p>
            <a:pPr lvl="0">
              <a:defRPr sz="1800"/>
            </a:pPr>
            <a:r>
              <a:rPr sz="4400"/>
              <a:t>Образец заголовка</a:t>
            </a:r>
          </a:p>
        </p:txBody>
      </p:sp>
      <p:sp>
        <p:nvSpPr>
          <p:cNvPr id="148" name="Shape 148"/>
          <p:cNvSpPr>
            <a:spLocks noGrp="1"/>
          </p:cNvSpPr>
          <p:nvPr>
            <p:ph type="body" idx="1"/>
          </p:nvPr>
        </p:nvSpPr>
        <p:spPr>
          <a:xfrm>
            <a:off x="709612" y="2060575"/>
            <a:ext cx="4373564" cy="5673725"/>
          </a:xfrm>
          <a:prstGeom prst="rect">
            <a:avLst/>
          </a:prstGeom>
        </p:spPr>
        <p:txBody>
          <a:bodyPr/>
          <a:lstStyle>
            <a:lvl1pPr marL="228600" indent="-228600" defTabSz="914400">
              <a:spcBef>
                <a:spcPts val="1000"/>
              </a:spcBef>
              <a:defRPr sz="2800"/>
            </a:lvl1pPr>
            <a:lvl2pPr marL="723900" indent="-266700" defTabSz="914400">
              <a:spcBef>
                <a:spcPts val="1000"/>
              </a:spcBef>
              <a:defRPr sz="2800"/>
            </a:lvl2pPr>
            <a:lvl3pPr marL="1234439" indent="-320039" defTabSz="914400">
              <a:spcBef>
                <a:spcPts val="1000"/>
              </a:spcBef>
              <a:defRPr sz="2800"/>
            </a:lvl3pPr>
            <a:lvl4pPr marL="1727200" indent="-355600" defTabSz="914400">
              <a:spcBef>
                <a:spcPts val="1000"/>
              </a:spcBef>
              <a:defRPr sz="2800"/>
            </a:lvl4pPr>
            <a:lvl5pPr marL="2184400" indent="-355600" defTabSz="914400">
              <a:spcBef>
                <a:spcPts val="1000"/>
              </a:spcBef>
              <a:defRPr sz="2800"/>
            </a:lvl5pPr>
          </a:lstStyle>
          <a:p>
            <a:pPr lvl="0">
              <a:defRPr sz="1800"/>
            </a:pPr>
            <a:r>
              <a:rPr sz="2800"/>
              <a:t>Образец текста</a:t>
            </a:r>
          </a:p>
          <a:p>
            <a:pPr lvl="1">
              <a:defRPr sz="1800"/>
            </a:pPr>
            <a:r>
              <a:rPr sz="2800"/>
              <a:t>Второй уровень</a:t>
            </a:r>
          </a:p>
          <a:p>
            <a:pPr lvl="2">
              <a:defRPr sz="1800"/>
            </a:pPr>
            <a:r>
              <a:rPr sz="2800"/>
              <a:t>Третий уровень</a:t>
            </a:r>
          </a:p>
          <a:p>
            <a:pPr lvl="3">
              <a:defRPr sz="1800"/>
            </a:pPr>
            <a:r>
              <a:rPr sz="2800"/>
              <a:t>Четвертый уровень</a:t>
            </a:r>
          </a:p>
          <a:p>
            <a:pPr lvl="4">
              <a:defRPr sz="1800"/>
            </a:pPr>
            <a:r>
              <a:rPr sz="2800"/>
              <a:t>Пятый уровень</a:t>
            </a:r>
          </a:p>
        </p:txBody>
      </p:sp>
      <p:sp>
        <p:nvSpPr>
          <p:cNvPr id="149" name="Shape 149"/>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Сравнение">
    <p:spTree>
      <p:nvGrpSpPr>
        <p:cNvPr id="1" name=""/>
        <p:cNvGrpSpPr/>
        <p:nvPr/>
      </p:nvGrpSpPr>
      <p:grpSpPr>
        <a:xfrm>
          <a:off x="0" y="0"/>
          <a:ext cx="0" cy="0"/>
          <a:chOff x="0" y="0"/>
          <a:chExt cx="0" cy="0"/>
        </a:xfrm>
      </p:grpSpPr>
      <p:sp>
        <p:nvSpPr>
          <p:cNvPr id="151" name="Shape 151"/>
          <p:cNvSpPr>
            <a:spLocks noGrp="1"/>
          </p:cNvSpPr>
          <p:nvPr>
            <p:ph type="title"/>
          </p:nvPr>
        </p:nvSpPr>
        <p:spPr>
          <a:xfrm>
            <a:off x="711200" y="412750"/>
            <a:ext cx="8901114" cy="1495425"/>
          </a:xfrm>
          <a:prstGeom prst="rect">
            <a:avLst/>
          </a:prstGeom>
        </p:spPr>
        <p:txBody>
          <a:bodyPr/>
          <a:lstStyle>
            <a:lvl1pPr defTabSz="914400">
              <a:defRPr sz="4400"/>
            </a:lvl1pPr>
          </a:lstStyle>
          <a:p>
            <a:pPr lvl="0">
              <a:defRPr sz="1800"/>
            </a:pPr>
            <a:r>
              <a:rPr sz="4400"/>
              <a:t>Образец заголовка</a:t>
            </a:r>
          </a:p>
        </p:txBody>
      </p:sp>
      <p:sp>
        <p:nvSpPr>
          <p:cNvPr id="152" name="Shape 152"/>
          <p:cNvSpPr>
            <a:spLocks noGrp="1"/>
          </p:cNvSpPr>
          <p:nvPr>
            <p:ph type="body" idx="1"/>
          </p:nvPr>
        </p:nvSpPr>
        <p:spPr>
          <a:xfrm>
            <a:off x="711200" y="1897063"/>
            <a:ext cx="4365625" cy="930276"/>
          </a:xfrm>
          <a:prstGeom prst="rect">
            <a:avLst/>
          </a:prstGeom>
        </p:spPr>
        <p:txBody>
          <a:bodyPr anchor="b"/>
          <a:lstStyle>
            <a:lvl1pPr marL="0" indent="0" defTabSz="914400">
              <a:spcBef>
                <a:spcPts val="1000"/>
              </a:spcBef>
              <a:buSzTx/>
              <a:buFontTx/>
              <a:buNone/>
              <a:defRPr sz="2400" b="1"/>
            </a:lvl1pPr>
          </a:lstStyle>
          <a:p>
            <a:pPr lvl="0">
              <a:defRPr sz="1800" b="0"/>
            </a:pPr>
            <a:r>
              <a:rPr sz="2400" b="1"/>
              <a:t>Образец текста</a:t>
            </a:r>
          </a:p>
        </p:txBody>
      </p:sp>
      <p:sp>
        <p:nvSpPr>
          <p:cNvPr id="153" name="Shape 153"/>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Только заголовок">
    <p:spTree>
      <p:nvGrpSpPr>
        <p:cNvPr id="1" name=""/>
        <p:cNvGrpSpPr/>
        <p:nvPr/>
      </p:nvGrpSpPr>
      <p:grpSpPr>
        <a:xfrm>
          <a:off x="0" y="0"/>
          <a:ext cx="0" cy="0"/>
          <a:chOff x="0" y="0"/>
          <a:chExt cx="0" cy="0"/>
        </a:xfrm>
      </p:grpSpPr>
      <p:sp>
        <p:nvSpPr>
          <p:cNvPr id="155" name="Shape 155"/>
          <p:cNvSpPr>
            <a:spLocks noGrp="1"/>
          </p:cNvSpPr>
          <p:nvPr>
            <p:ph type="title"/>
          </p:nvPr>
        </p:nvSpPr>
        <p:spPr>
          <a:xfrm>
            <a:off x="709612" y="412750"/>
            <a:ext cx="8901113" cy="1495425"/>
          </a:xfrm>
          <a:prstGeom prst="rect">
            <a:avLst/>
          </a:prstGeom>
        </p:spPr>
        <p:txBody>
          <a:bodyPr/>
          <a:lstStyle>
            <a:lvl1pPr defTabSz="914400">
              <a:defRPr sz="4400"/>
            </a:lvl1pPr>
          </a:lstStyle>
          <a:p>
            <a:pPr lvl="0">
              <a:defRPr sz="1800"/>
            </a:pPr>
            <a:r>
              <a:rPr sz="4400"/>
              <a:t>Образец заголовка</a:t>
            </a:r>
          </a:p>
        </p:txBody>
      </p:sp>
      <p:sp>
        <p:nvSpPr>
          <p:cNvPr id="156" name="Shape 156"/>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Заголовок раздела">
    <p:spTree>
      <p:nvGrpSpPr>
        <p:cNvPr id="1" name=""/>
        <p:cNvGrpSpPr/>
        <p:nvPr/>
      </p:nvGrpSpPr>
      <p:grpSpPr>
        <a:xfrm>
          <a:off x="0" y="0"/>
          <a:ext cx="0" cy="0"/>
          <a:chOff x="0" y="0"/>
          <a:chExt cx="0" cy="0"/>
        </a:xfrm>
      </p:grpSpPr>
      <p:sp>
        <p:nvSpPr>
          <p:cNvPr id="20" name="Shape 20"/>
          <p:cNvSpPr>
            <a:spLocks noGrp="1"/>
          </p:cNvSpPr>
          <p:nvPr>
            <p:ph type="title"/>
          </p:nvPr>
        </p:nvSpPr>
        <p:spPr>
          <a:xfrm>
            <a:off x="704148" y="0"/>
            <a:ext cx="8901293" cy="5149684"/>
          </a:xfrm>
          <a:prstGeom prst="rect">
            <a:avLst/>
          </a:prstGeom>
        </p:spPr>
        <p:txBody>
          <a:bodyPr anchor="b"/>
          <a:lstStyle>
            <a:lvl1pPr>
              <a:defRPr sz="6700"/>
            </a:lvl1pPr>
          </a:lstStyle>
          <a:p>
            <a:pPr lvl="0">
              <a:defRPr sz="1800"/>
            </a:pPr>
            <a:r>
              <a:rPr sz="6700"/>
              <a:t>Образец заголовка</a:t>
            </a:r>
          </a:p>
        </p:txBody>
      </p:sp>
      <p:sp>
        <p:nvSpPr>
          <p:cNvPr id="21" name="Shape 21"/>
          <p:cNvSpPr>
            <a:spLocks noGrp="1"/>
          </p:cNvSpPr>
          <p:nvPr>
            <p:ph type="body" idx="1"/>
          </p:nvPr>
        </p:nvSpPr>
        <p:spPr>
          <a:xfrm>
            <a:off x="704148" y="5180145"/>
            <a:ext cx="8901293" cy="2554155"/>
          </a:xfrm>
          <a:prstGeom prst="rect">
            <a:avLst/>
          </a:prstGeom>
        </p:spPr>
        <p:txBody>
          <a:bodyPr/>
          <a:lstStyle>
            <a:lvl1pPr marL="0" indent="0">
              <a:buSzTx/>
              <a:buFontTx/>
              <a:buNone/>
              <a:defRPr sz="2700"/>
            </a:lvl1pPr>
          </a:lstStyle>
          <a:p>
            <a:pPr lvl="0">
              <a:defRPr sz="1800"/>
            </a:pPr>
            <a:r>
              <a:rPr sz="2700"/>
              <a:t>Образец текста</a:t>
            </a:r>
          </a:p>
        </p:txBody>
      </p:sp>
      <p:sp>
        <p:nvSpPr>
          <p:cNvPr id="22" name="Shape 22"/>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Пустой слайд">
    <p:spTree>
      <p:nvGrpSpPr>
        <p:cNvPr id="1" name=""/>
        <p:cNvGrpSpPr/>
        <p:nvPr/>
      </p:nvGrpSpPr>
      <p:grpSpPr>
        <a:xfrm>
          <a:off x="0" y="0"/>
          <a:ext cx="0" cy="0"/>
          <a:chOff x="0" y="0"/>
          <a:chExt cx="0" cy="0"/>
        </a:xfrm>
      </p:grpSpPr>
      <p:sp>
        <p:nvSpPr>
          <p:cNvPr id="158" name="Shape 158"/>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Объект с подписью">
    <p:spTree>
      <p:nvGrpSpPr>
        <p:cNvPr id="1" name=""/>
        <p:cNvGrpSpPr/>
        <p:nvPr/>
      </p:nvGrpSpPr>
      <p:grpSpPr>
        <a:xfrm>
          <a:off x="0" y="0"/>
          <a:ext cx="0" cy="0"/>
          <a:chOff x="0" y="0"/>
          <a:chExt cx="0" cy="0"/>
        </a:xfrm>
      </p:grpSpPr>
      <p:sp>
        <p:nvSpPr>
          <p:cNvPr id="160" name="Shape 160"/>
          <p:cNvSpPr>
            <a:spLocks noGrp="1"/>
          </p:cNvSpPr>
          <p:nvPr>
            <p:ph type="title"/>
          </p:nvPr>
        </p:nvSpPr>
        <p:spPr>
          <a:xfrm>
            <a:off x="711200" y="0"/>
            <a:ext cx="3328988" cy="2322513"/>
          </a:xfrm>
          <a:prstGeom prst="rect">
            <a:avLst/>
          </a:prstGeom>
        </p:spPr>
        <p:txBody>
          <a:bodyPr anchor="b"/>
          <a:lstStyle>
            <a:lvl1pPr defTabSz="914400">
              <a:defRPr sz="3200"/>
            </a:lvl1pPr>
          </a:lstStyle>
          <a:p>
            <a:pPr lvl="0">
              <a:defRPr sz="1800"/>
            </a:pPr>
            <a:r>
              <a:rPr sz="3200"/>
              <a:t>Образец заголовка</a:t>
            </a:r>
          </a:p>
        </p:txBody>
      </p:sp>
      <p:sp>
        <p:nvSpPr>
          <p:cNvPr id="161" name="Shape 161"/>
          <p:cNvSpPr>
            <a:spLocks noGrp="1"/>
          </p:cNvSpPr>
          <p:nvPr>
            <p:ph type="body" idx="1"/>
          </p:nvPr>
        </p:nvSpPr>
        <p:spPr>
          <a:xfrm>
            <a:off x="4387850" y="1114425"/>
            <a:ext cx="5224463" cy="6619876"/>
          </a:xfrm>
          <a:prstGeom prst="rect">
            <a:avLst/>
          </a:prstGeom>
        </p:spPr>
        <p:txBody>
          <a:bodyPr/>
          <a:lstStyle>
            <a:lvl1pPr marL="228600" indent="-228600" defTabSz="914400">
              <a:spcBef>
                <a:spcPts val="1000"/>
              </a:spcBef>
              <a:defRPr sz="3200"/>
            </a:lvl1pPr>
            <a:lvl2pPr marL="718457" indent="-261257" defTabSz="914400">
              <a:spcBef>
                <a:spcPts val="1000"/>
              </a:spcBef>
              <a:defRPr sz="3200"/>
            </a:lvl2pPr>
            <a:lvl3pPr marL="1219200" indent="-304800" defTabSz="914400">
              <a:spcBef>
                <a:spcPts val="1000"/>
              </a:spcBef>
              <a:defRPr sz="3200"/>
            </a:lvl3pPr>
            <a:lvl4pPr marL="1737360" indent="-365760" defTabSz="914400">
              <a:spcBef>
                <a:spcPts val="1000"/>
              </a:spcBef>
              <a:defRPr sz="3200"/>
            </a:lvl4pPr>
            <a:lvl5pPr marL="2194560" indent="-365760" defTabSz="914400">
              <a:spcBef>
                <a:spcPts val="1000"/>
              </a:spcBef>
              <a:defRPr sz="3200"/>
            </a:lvl5pPr>
          </a:lstStyle>
          <a:p>
            <a:pPr lvl="0">
              <a:defRPr sz="1800"/>
            </a:pPr>
            <a:r>
              <a:rPr sz="3200"/>
              <a:t>Образец текста</a:t>
            </a:r>
          </a:p>
          <a:p>
            <a:pPr lvl="1">
              <a:defRPr sz="1800"/>
            </a:pPr>
            <a:r>
              <a:rPr sz="3200"/>
              <a:t>Второй уровень</a:t>
            </a:r>
          </a:p>
          <a:p>
            <a:pPr lvl="2">
              <a:defRPr sz="1800"/>
            </a:pPr>
            <a:r>
              <a:rPr sz="3200"/>
              <a:t>Третий уровень</a:t>
            </a:r>
          </a:p>
          <a:p>
            <a:pPr lvl="3">
              <a:defRPr sz="1800"/>
            </a:pPr>
            <a:r>
              <a:rPr sz="3200"/>
              <a:t>Четвертый уровень</a:t>
            </a:r>
          </a:p>
          <a:p>
            <a:pPr lvl="4">
              <a:defRPr sz="1800"/>
            </a:pPr>
            <a:r>
              <a:rPr sz="3200"/>
              <a:t>Пятый уровень</a:t>
            </a:r>
          </a:p>
        </p:txBody>
      </p:sp>
      <p:sp>
        <p:nvSpPr>
          <p:cNvPr id="162" name="Shape 162"/>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Рисунок с подписью">
    <p:spTree>
      <p:nvGrpSpPr>
        <p:cNvPr id="1" name=""/>
        <p:cNvGrpSpPr/>
        <p:nvPr/>
      </p:nvGrpSpPr>
      <p:grpSpPr>
        <a:xfrm>
          <a:off x="0" y="0"/>
          <a:ext cx="0" cy="0"/>
          <a:chOff x="0" y="0"/>
          <a:chExt cx="0" cy="0"/>
        </a:xfrm>
      </p:grpSpPr>
      <p:sp>
        <p:nvSpPr>
          <p:cNvPr id="164" name="Shape 164"/>
          <p:cNvSpPr>
            <a:spLocks noGrp="1"/>
          </p:cNvSpPr>
          <p:nvPr>
            <p:ph type="title"/>
          </p:nvPr>
        </p:nvSpPr>
        <p:spPr>
          <a:xfrm>
            <a:off x="711200" y="0"/>
            <a:ext cx="3328988" cy="2322513"/>
          </a:xfrm>
          <a:prstGeom prst="rect">
            <a:avLst/>
          </a:prstGeom>
        </p:spPr>
        <p:txBody>
          <a:bodyPr anchor="b"/>
          <a:lstStyle>
            <a:lvl1pPr defTabSz="914400">
              <a:defRPr sz="3200"/>
            </a:lvl1pPr>
          </a:lstStyle>
          <a:p>
            <a:pPr lvl="0">
              <a:defRPr sz="1800"/>
            </a:pPr>
            <a:r>
              <a:rPr sz="3200"/>
              <a:t>Образец заголовка</a:t>
            </a:r>
          </a:p>
        </p:txBody>
      </p:sp>
      <p:sp>
        <p:nvSpPr>
          <p:cNvPr id="165" name="Shape 165"/>
          <p:cNvSpPr>
            <a:spLocks noGrp="1"/>
          </p:cNvSpPr>
          <p:nvPr>
            <p:ph type="body" idx="1"/>
          </p:nvPr>
        </p:nvSpPr>
        <p:spPr>
          <a:xfrm>
            <a:off x="711200" y="2322513"/>
            <a:ext cx="3328988" cy="5411787"/>
          </a:xfrm>
          <a:prstGeom prst="rect">
            <a:avLst/>
          </a:prstGeom>
        </p:spPr>
        <p:txBody>
          <a:bodyPr/>
          <a:lstStyle>
            <a:lvl1pPr marL="0" indent="0" defTabSz="914400">
              <a:spcBef>
                <a:spcPts val="1000"/>
              </a:spcBef>
              <a:buSzTx/>
              <a:buFontTx/>
              <a:buNone/>
              <a:defRPr sz="1600"/>
            </a:lvl1pPr>
          </a:lstStyle>
          <a:p>
            <a:pPr lvl="0">
              <a:defRPr sz="1800"/>
            </a:pPr>
            <a:r>
              <a:rPr sz="1600"/>
              <a:t>Образец текста</a:t>
            </a:r>
          </a:p>
        </p:txBody>
      </p:sp>
      <p:sp>
        <p:nvSpPr>
          <p:cNvPr id="166" name="Shape 166"/>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Заголовок и вертикальный текст">
    <p:spTree>
      <p:nvGrpSpPr>
        <p:cNvPr id="1" name=""/>
        <p:cNvGrpSpPr/>
        <p:nvPr/>
      </p:nvGrpSpPr>
      <p:grpSpPr>
        <a:xfrm>
          <a:off x="0" y="0"/>
          <a:ext cx="0" cy="0"/>
          <a:chOff x="0" y="0"/>
          <a:chExt cx="0" cy="0"/>
        </a:xfrm>
      </p:grpSpPr>
      <p:sp>
        <p:nvSpPr>
          <p:cNvPr id="168" name="Shape 168"/>
          <p:cNvSpPr>
            <a:spLocks noGrp="1"/>
          </p:cNvSpPr>
          <p:nvPr>
            <p:ph type="title"/>
          </p:nvPr>
        </p:nvSpPr>
        <p:spPr>
          <a:xfrm>
            <a:off x="709612" y="260350"/>
            <a:ext cx="8901113" cy="1800225"/>
          </a:xfrm>
          <a:prstGeom prst="rect">
            <a:avLst/>
          </a:prstGeom>
        </p:spPr>
        <p:txBody>
          <a:bodyPr/>
          <a:lstStyle>
            <a:lvl1pPr defTabSz="914400">
              <a:defRPr sz="4400"/>
            </a:lvl1pPr>
          </a:lstStyle>
          <a:p>
            <a:pPr lvl="0">
              <a:defRPr sz="1800"/>
            </a:pPr>
            <a:r>
              <a:rPr sz="4400"/>
              <a:t>Образец заголовка</a:t>
            </a:r>
          </a:p>
        </p:txBody>
      </p:sp>
      <p:sp>
        <p:nvSpPr>
          <p:cNvPr id="169" name="Shape 169"/>
          <p:cNvSpPr>
            <a:spLocks noGrp="1"/>
          </p:cNvSpPr>
          <p:nvPr>
            <p:ph type="body" idx="1"/>
          </p:nvPr>
        </p:nvSpPr>
        <p:spPr>
          <a:xfrm>
            <a:off x="709612" y="2060575"/>
            <a:ext cx="8901113" cy="5673725"/>
          </a:xfrm>
          <a:prstGeom prst="rect">
            <a:avLst/>
          </a:prstGeom>
        </p:spPr>
        <p:txBody>
          <a:bodyPr/>
          <a:lstStyle>
            <a:lvl1pPr marL="228600" indent="-228600" defTabSz="914400">
              <a:spcBef>
                <a:spcPts val="1000"/>
              </a:spcBef>
              <a:defRPr sz="2800"/>
            </a:lvl1pPr>
            <a:lvl2pPr marL="723900" indent="-266700" defTabSz="914400">
              <a:spcBef>
                <a:spcPts val="1000"/>
              </a:spcBef>
              <a:defRPr sz="2800"/>
            </a:lvl2pPr>
            <a:lvl3pPr marL="1234439" indent="-320039" defTabSz="914400">
              <a:spcBef>
                <a:spcPts val="1000"/>
              </a:spcBef>
              <a:defRPr sz="2800"/>
            </a:lvl3pPr>
            <a:lvl4pPr marL="1727200" indent="-355600" defTabSz="914400">
              <a:spcBef>
                <a:spcPts val="1000"/>
              </a:spcBef>
              <a:defRPr sz="2800"/>
            </a:lvl4pPr>
            <a:lvl5pPr marL="2184400" indent="-355600" defTabSz="914400">
              <a:spcBef>
                <a:spcPts val="1000"/>
              </a:spcBef>
              <a:defRPr sz="2800"/>
            </a:lvl5pPr>
          </a:lstStyle>
          <a:p>
            <a:pPr lvl="0">
              <a:defRPr sz="1800"/>
            </a:pPr>
            <a:r>
              <a:rPr sz="2800"/>
              <a:t>Образец текста</a:t>
            </a:r>
          </a:p>
          <a:p>
            <a:pPr lvl="1">
              <a:defRPr sz="1800"/>
            </a:pPr>
            <a:r>
              <a:rPr sz="2800"/>
              <a:t>Второй уровень</a:t>
            </a:r>
          </a:p>
          <a:p>
            <a:pPr lvl="2">
              <a:defRPr sz="1800"/>
            </a:pPr>
            <a:r>
              <a:rPr sz="2800"/>
              <a:t>Третий уровень</a:t>
            </a:r>
          </a:p>
          <a:p>
            <a:pPr lvl="3">
              <a:defRPr sz="1800"/>
            </a:pPr>
            <a:r>
              <a:rPr sz="2800"/>
              <a:t>Четвертый уровень</a:t>
            </a:r>
          </a:p>
          <a:p>
            <a:pPr lvl="4">
              <a:defRPr sz="1800"/>
            </a:pPr>
            <a:r>
              <a:rPr sz="2800"/>
              <a:t>Пятый уровень</a:t>
            </a:r>
          </a:p>
        </p:txBody>
      </p:sp>
      <p:sp>
        <p:nvSpPr>
          <p:cNvPr id="170" name="Shape 170"/>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Вертикальный заголовок и текст">
    <p:spTree>
      <p:nvGrpSpPr>
        <p:cNvPr id="1" name=""/>
        <p:cNvGrpSpPr/>
        <p:nvPr/>
      </p:nvGrpSpPr>
      <p:grpSpPr>
        <a:xfrm>
          <a:off x="0" y="0"/>
          <a:ext cx="0" cy="0"/>
          <a:chOff x="0" y="0"/>
          <a:chExt cx="0" cy="0"/>
        </a:xfrm>
      </p:grpSpPr>
      <p:sp>
        <p:nvSpPr>
          <p:cNvPr id="172" name="Shape 172"/>
          <p:cNvSpPr>
            <a:spLocks noGrp="1"/>
          </p:cNvSpPr>
          <p:nvPr>
            <p:ph type="title"/>
          </p:nvPr>
        </p:nvSpPr>
        <p:spPr>
          <a:xfrm>
            <a:off x="7386638" y="0"/>
            <a:ext cx="2224088" cy="7385050"/>
          </a:xfrm>
          <a:prstGeom prst="rect">
            <a:avLst/>
          </a:prstGeom>
        </p:spPr>
        <p:txBody>
          <a:bodyPr/>
          <a:lstStyle>
            <a:lvl1pPr defTabSz="914400">
              <a:defRPr sz="4400"/>
            </a:lvl1pPr>
          </a:lstStyle>
          <a:p>
            <a:pPr lvl="0">
              <a:defRPr sz="1800"/>
            </a:pPr>
            <a:r>
              <a:rPr sz="4400"/>
              <a:t>Образец заголовка</a:t>
            </a:r>
          </a:p>
        </p:txBody>
      </p:sp>
      <p:sp>
        <p:nvSpPr>
          <p:cNvPr id="173" name="Shape 173"/>
          <p:cNvSpPr>
            <a:spLocks noGrp="1"/>
          </p:cNvSpPr>
          <p:nvPr>
            <p:ph type="body" idx="1"/>
          </p:nvPr>
        </p:nvSpPr>
        <p:spPr>
          <a:xfrm>
            <a:off x="709612" y="412750"/>
            <a:ext cx="6524626" cy="7321550"/>
          </a:xfrm>
          <a:prstGeom prst="rect">
            <a:avLst/>
          </a:prstGeom>
        </p:spPr>
        <p:txBody>
          <a:bodyPr/>
          <a:lstStyle>
            <a:lvl1pPr marL="228600" indent="-228600" defTabSz="914400">
              <a:spcBef>
                <a:spcPts val="1000"/>
              </a:spcBef>
              <a:defRPr sz="2800"/>
            </a:lvl1pPr>
            <a:lvl2pPr marL="723900" indent="-266700" defTabSz="914400">
              <a:spcBef>
                <a:spcPts val="1000"/>
              </a:spcBef>
              <a:defRPr sz="2800"/>
            </a:lvl2pPr>
            <a:lvl3pPr marL="1234439" indent="-320039" defTabSz="914400">
              <a:spcBef>
                <a:spcPts val="1000"/>
              </a:spcBef>
              <a:defRPr sz="2800"/>
            </a:lvl3pPr>
            <a:lvl4pPr marL="1727200" indent="-355600" defTabSz="914400">
              <a:spcBef>
                <a:spcPts val="1000"/>
              </a:spcBef>
              <a:defRPr sz="2800"/>
            </a:lvl4pPr>
            <a:lvl5pPr marL="2184400" indent="-355600" defTabSz="914400">
              <a:spcBef>
                <a:spcPts val="1000"/>
              </a:spcBef>
              <a:defRPr sz="2800"/>
            </a:lvl5pPr>
          </a:lstStyle>
          <a:p>
            <a:pPr lvl="0">
              <a:defRPr sz="1800"/>
            </a:pPr>
            <a:r>
              <a:rPr sz="2800"/>
              <a:t>Образец текста</a:t>
            </a:r>
          </a:p>
          <a:p>
            <a:pPr lvl="1">
              <a:defRPr sz="1800"/>
            </a:pPr>
            <a:r>
              <a:rPr sz="2800"/>
              <a:t>Второй уровень</a:t>
            </a:r>
          </a:p>
          <a:p>
            <a:pPr lvl="2">
              <a:defRPr sz="1800"/>
            </a:pPr>
            <a:r>
              <a:rPr sz="2800"/>
              <a:t>Третий уровень</a:t>
            </a:r>
          </a:p>
          <a:p>
            <a:pPr lvl="3">
              <a:defRPr sz="1800"/>
            </a:pPr>
            <a:r>
              <a:rPr sz="2800"/>
              <a:t>Четвертый уровень</a:t>
            </a:r>
          </a:p>
          <a:p>
            <a:pPr lvl="4">
              <a:defRPr sz="1800"/>
            </a:pPr>
            <a:r>
              <a:rPr sz="2800"/>
              <a:t>Пятый уровень</a:t>
            </a:r>
          </a:p>
        </p:txBody>
      </p:sp>
      <p:sp>
        <p:nvSpPr>
          <p:cNvPr id="174" name="Shape 174"/>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Два объекта">
    <p:spTree>
      <p:nvGrpSpPr>
        <p:cNvPr id="1" name=""/>
        <p:cNvGrpSpPr/>
        <p:nvPr/>
      </p:nvGrpSpPr>
      <p:grpSpPr>
        <a:xfrm>
          <a:off x="0" y="0"/>
          <a:ext cx="0" cy="0"/>
          <a:chOff x="0" y="0"/>
          <a:chExt cx="0" cy="0"/>
        </a:xfrm>
      </p:grpSpPr>
      <p:sp>
        <p:nvSpPr>
          <p:cNvPr id="24" name="Shape 24"/>
          <p:cNvSpPr>
            <a:spLocks noGrp="1"/>
          </p:cNvSpPr>
          <p:nvPr>
            <p:ph type="title"/>
          </p:nvPr>
        </p:nvSpPr>
        <p:spPr>
          <a:prstGeom prst="rect">
            <a:avLst/>
          </a:prstGeom>
        </p:spPr>
        <p:txBody>
          <a:bodyPr/>
          <a:lstStyle/>
          <a:p>
            <a:pPr lvl="0">
              <a:defRPr sz="1800"/>
            </a:pPr>
            <a:r>
              <a:rPr sz="4900"/>
              <a:t>Образец заголовка</a:t>
            </a:r>
          </a:p>
        </p:txBody>
      </p:sp>
      <p:sp>
        <p:nvSpPr>
          <p:cNvPr id="25" name="Shape 25"/>
          <p:cNvSpPr>
            <a:spLocks noGrp="1"/>
          </p:cNvSpPr>
          <p:nvPr>
            <p:ph type="body" idx="1"/>
          </p:nvPr>
        </p:nvSpPr>
        <p:spPr>
          <a:xfrm>
            <a:off x="709523" y="2060589"/>
            <a:ext cx="4386144" cy="5673711"/>
          </a:xfrm>
          <a:prstGeom prst="rect">
            <a:avLst/>
          </a:prstGeom>
        </p:spPr>
        <p:txBody>
          <a:bodyPr/>
          <a:lstStyle/>
          <a:p>
            <a:pPr lvl="0">
              <a:defRPr sz="1800"/>
            </a:pPr>
            <a:r>
              <a:rPr sz="3100"/>
              <a:t>Образец текста</a:t>
            </a:r>
          </a:p>
          <a:p>
            <a:pPr lvl="1">
              <a:defRPr sz="1800"/>
            </a:pPr>
            <a:r>
              <a:rPr sz="3100"/>
              <a:t>Второй уровень</a:t>
            </a:r>
          </a:p>
          <a:p>
            <a:pPr lvl="2">
              <a:defRPr sz="1800"/>
            </a:pPr>
            <a:r>
              <a:rPr sz="3100"/>
              <a:t>Третий уровень</a:t>
            </a:r>
          </a:p>
          <a:p>
            <a:pPr lvl="3">
              <a:defRPr sz="1800"/>
            </a:pPr>
            <a:r>
              <a:rPr sz="3100"/>
              <a:t>Четвертый уровень</a:t>
            </a:r>
          </a:p>
          <a:p>
            <a:pPr lvl="4">
              <a:defRPr sz="1800"/>
            </a:pPr>
            <a:r>
              <a:rPr sz="3100"/>
              <a:t>Пятый уровень</a:t>
            </a:r>
          </a:p>
        </p:txBody>
      </p:sp>
      <p:sp>
        <p:nvSpPr>
          <p:cNvPr id="26" name="Shape 26"/>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Сравнение">
    <p:spTree>
      <p:nvGrpSpPr>
        <p:cNvPr id="1" name=""/>
        <p:cNvGrpSpPr/>
        <p:nvPr/>
      </p:nvGrpSpPr>
      <p:grpSpPr>
        <a:xfrm>
          <a:off x="0" y="0"/>
          <a:ext cx="0" cy="0"/>
          <a:chOff x="0" y="0"/>
          <a:chExt cx="0" cy="0"/>
        </a:xfrm>
      </p:grpSpPr>
      <p:sp>
        <p:nvSpPr>
          <p:cNvPr id="28" name="Shape 28"/>
          <p:cNvSpPr>
            <a:spLocks noGrp="1"/>
          </p:cNvSpPr>
          <p:nvPr>
            <p:ph type="title"/>
          </p:nvPr>
        </p:nvSpPr>
        <p:spPr>
          <a:xfrm>
            <a:off x="710866" y="412119"/>
            <a:ext cx="8901294" cy="1496169"/>
          </a:xfrm>
          <a:prstGeom prst="rect">
            <a:avLst/>
          </a:prstGeom>
        </p:spPr>
        <p:txBody>
          <a:bodyPr/>
          <a:lstStyle/>
          <a:p>
            <a:pPr lvl="0">
              <a:defRPr sz="1800"/>
            </a:pPr>
            <a:r>
              <a:rPr sz="4900"/>
              <a:t>Образец заголовка</a:t>
            </a:r>
          </a:p>
        </p:txBody>
      </p:sp>
      <p:sp>
        <p:nvSpPr>
          <p:cNvPr id="29" name="Shape 29"/>
          <p:cNvSpPr>
            <a:spLocks noGrp="1"/>
          </p:cNvSpPr>
          <p:nvPr>
            <p:ph type="body" idx="1"/>
          </p:nvPr>
        </p:nvSpPr>
        <p:spPr>
          <a:xfrm>
            <a:off x="710869" y="1897534"/>
            <a:ext cx="4365986" cy="929954"/>
          </a:xfrm>
          <a:prstGeom prst="rect">
            <a:avLst/>
          </a:prstGeom>
        </p:spPr>
        <p:txBody>
          <a:bodyPr anchor="b"/>
          <a:lstStyle>
            <a:lvl1pPr marL="0" indent="0">
              <a:buSzTx/>
              <a:buFontTx/>
              <a:buNone/>
              <a:defRPr sz="2700" b="1"/>
            </a:lvl1pPr>
          </a:lstStyle>
          <a:p>
            <a:pPr lvl="0">
              <a:defRPr sz="1800" b="0"/>
            </a:pPr>
            <a:r>
              <a:rPr sz="2700" b="1"/>
              <a:t>Образец текста</a:t>
            </a:r>
          </a:p>
        </p:txBody>
      </p:sp>
      <p:sp>
        <p:nvSpPr>
          <p:cNvPr id="30" name="Shape 30"/>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Только заголовок">
    <p:spTree>
      <p:nvGrpSpPr>
        <p:cNvPr id="1" name=""/>
        <p:cNvGrpSpPr/>
        <p:nvPr/>
      </p:nvGrpSpPr>
      <p:grpSpPr>
        <a:xfrm>
          <a:off x="0" y="0"/>
          <a:ext cx="0" cy="0"/>
          <a:chOff x="0" y="0"/>
          <a:chExt cx="0" cy="0"/>
        </a:xfrm>
      </p:grpSpPr>
      <p:sp>
        <p:nvSpPr>
          <p:cNvPr id="32" name="Shape 32"/>
          <p:cNvSpPr>
            <a:spLocks noGrp="1"/>
          </p:cNvSpPr>
          <p:nvPr>
            <p:ph type="title"/>
          </p:nvPr>
        </p:nvSpPr>
        <p:spPr>
          <a:xfrm>
            <a:off x="709523" y="412119"/>
            <a:ext cx="8901293" cy="1496169"/>
          </a:xfrm>
          <a:prstGeom prst="rect">
            <a:avLst/>
          </a:prstGeom>
        </p:spPr>
        <p:txBody>
          <a:bodyPr/>
          <a:lstStyle/>
          <a:p>
            <a:pPr lvl="0">
              <a:defRPr sz="1800"/>
            </a:pPr>
            <a:r>
              <a:rPr sz="4900"/>
              <a:t>Образец заголовка</a:t>
            </a:r>
          </a:p>
        </p:txBody>
      </p:sp>
      <p:sp>
        <p:nvSpPr>
          <p:cNvPr id="33" name="Shape 33"/>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Пустой слайд">
    <p:spTree>
      <p:nvGrpSpPr>
        <p:cNvPr id="1" name=""/>
        <p:cNvGrpSpPr/>
        <p:nvPr/>
      </p:nvGrpSpPr>
      <p:grpSpPr>
        <a:xfrm>
          <a:off x="0" y="0"/>
          <a:ext cx="0" cy="0"/>
          <a:chOff x="0" y="0"/>
          <a:chExt cx="0" cy="0"/>
        </a:xfrm>
      </p:grpSpPr>
      <p:sp>
        <p:nvSpPr>
          <p:cNvPr id="35" name="Shape 35"/>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Объект с подписью">
    <p:spTree>
      <p:nvGrpSpPr>
        <p:cNvPr id="1" name=""/>
        <p:cNvGrpSpPr/>
        <p:nvPr/>
      </p:nvGrpSpPr>
      <p:grpSpPr>
        <a:xfrm>
          <a:off x="0" y="0"/>
          <a:ext cx="0" cy="0"/>
          <a:chOff x="0" y="0"/>
          <a:chExt cx="0" cy="0"/>
        </a:xfrm>
      </p:grpSpPr>
      <p:sp>
        <p:nvSpPr>
          <p:cNvPr id="37" name="Shape 37"/>
          <p:cNvSpPr>
            <a:spLocks noGrp="1"/>
          </p:cNvSpPr>
          <p:nvPr>
            <p:ph type="title"/>
          </p:nvPr>
        </p:nvSpPr>
        <p:spPr>
          <a:xfrm>
            <a:off x="710866" y="0"/>
            <a:ext cx="3328579" cy="2322195"/>
          </a:xfrm>
          <a:prstGeom prst="rect">
            <a:avLst/>
          </a:prstGeom>
        </p:spPr>
        <p:txBody>
          <a:bodyPr anchor="b"/>
          <a:lstStyle>
            <a:lvl1pPr>
              <a:defRPr sz="3600"/>
            </a:lvl1pPr>
          </a:lstStyle>
          <a:p>
            <a:pPr lvl="0">
              <a:defRPr sz="1800"/>
            </a:pPr>
            <a:r>
              <a:rPr sz="3600"/>
              <a:t>Образец заголовка</a:t>
            </a:r>
          </a:p>
        </p:txBody>
      </p:sp>
      <p:sp>
        <p:nvSpPr>
          <p:cNvPr id="38" name="Shape 38"/>
          <p:cNvSpPr>
            <a:spLocks noGrp="1"/>
          </p:cNvSpPr>
          <p:nvPr>
            <p:ph type="body" idx="1"/>
          </p:nvPr>
        </p:nvSpPr>
        <p:spPr>
          <a:xfrm>
            <a:off x="4387488" y="1114512"/>
            <a:ext cx="5224672" cy="6619789"/>
          </a:xfrm>
          <a:prstGeom prst="rect">
            <a:avLst/>
          </a:prstGeom>
        </p:spPr>
        <p:txBody>
          <a:bodyPr/>
          <a:lstStyle>
            <a:lvl1pPr>
              <a:defRPr sz="3600"/>
            </a:lvl1pPr>
            <a:lvl2pPr marL="815606" indent="-299610">
              <a:defRPr sz="3600"/>
            </a:lvl2pPr>
            <a:lvl3pPr marL="1375989" indent="-343997">
              <a:defRPr sz="3600"/>
            </a:lvl3pPr>
            <a:lvl4pPr marL="1970166" indent="-422178">
              <a:defRPr sz="3600"/>
            </a:lvl4pPr>
            <a:lvl5pPr marL="2486162" indent="-422178">
              <a:defRPr sz="3600"/>
            </a:lvl5pPr>
          </a:lstStyle>
          <a:p>
            <a:pPr lvl="0">
              <a:defRPr sz="1800"/>
            </a:pPr>
            <a:r>
              <a:rPr sz="3600"/>
              <a:t>Образец текста</a:t>
            </a:r>
          </a:p>
          <a:p>
            <a:pPr lvl="1">
              <a:defRPr sz="1800"/>
            </a:pPr>
            <a:r>
              <a:rPr sz="3600"/>
              <a:t>Второй уровень</a:t>
            </a:r>
          </a:p>
          <a:p>
            <a:pPr lvl="2">
              <a:defRPr sz="1800"/>
            </a:pPr>
            <a:r>
              <a:rPr sz="3600"/>
              <a:t>Третий уровень</a:t>
            </a:r>
          </a:p>
          <a:p>
            <a:pPr lvl="3">
              <a:defRPr sz="1800"/>
            </a:pPr>
            <a:r>
              <a:rPr sz="3600"/>
              <a:t>Четвертый уровень</a:t>
            </a:r>
          </a:p>
          <a:p>
            <a:pPr lvl="4">
              <a:defRPr sz="1800"/>
            </a:pPr>
            <a:r>
              <a:rPr sz="3600"/>
              <a:t>Пятый уровень</a:t>
            </a:r>
          </a:p>
        </p:txBody>
      </p:sp>
      <p:sp>
        <p:nvSpPr>
          <p:cNvPr id="39" name="Shape 39"/>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709523" y="259818"/>
            <a:ext cx="8901293" cy="1800772"/>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pPr lvl="0">
              <a:defRPr sz="1800"/>
            </a:pPr>
            <a:r>
              <a:rPr sz="4900"/>
              <a:t>Образец заголовка</a:t>
            </a:r>
          </a:p>
        </p:txBody>
      </p:sp>
      <p:sp>
        <p:nvSpPr>
          <p:cNvPr id="3" name="Shape 3"/>
          <p:cNvSpPr>
            <a:spLocks noGrp="1"/>
          </p:cNvSpPr>
          <p:nvPr>
            <p:ph type="body" idx="1"/>
          </p:nvPr>
        </p:nvSpPr>
        <p:spPr>
          <a:xfrm>
            <a:off x="709523" y="2060589"/>
            <a:ext cx="8901293" cy="5673711"/>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pPr lvl="0">
              <a:defRPr sz="1800"/>
            </a:pPr>
            <a:r>
              <a:rPr sz="3100"/>
              <a:t>Образец текста</a:t>
            </a:r>
          </a:p>
          <a:p>
            <a:pPr lvl="1">
              <a:defRPr sz="1800"/>
            </a:pPr>
            <a:r>
              <a:rPr sz="3100"/>
              <a:t>Второй уровень</a:t>
            </a:r>
          </a:p>
          <a:p>
            <a:pPr lvl="2">
              <a:defRPr sz="1800"/>
            </a:pPr>
            <a:r>
              <a:rPr sz="3100"/>
              <a:t>Третий уровень</a:t>
            </a:r>
          </a:p>
          <a:p>
            <a:pPr lvl="3">
              <a:defRPr sz="1800"/>
            </a:pPr>
            <a:r>
              <a:rPr sz="3100"/>
              <a:t>Четвертый уровень</a:t>
            </a:r>
          </a:p>
          <a:p>
            <a:pPr lvl="4">
              <a:defRPr sz="1800"/>
            </a:pPr>
            <a:r>
              <a:rPr sz="3100"/>
              <a:t>Пятый уровень</a:t>
            </a:r>
          </a:p>
        </p:txBody>
      </p:sp>
      <p:sp>
        <p:nvSpPr>
          <p:cNvPr id="4" name="Shape 4"/>
          <p:cNvSpPr>
            <a:spLocks noGrp="1"/>
          </p:cNvSpPr>
          <p:nvPr>
            <p:ph type="sldNum" sz="quarter" idx="2"/>
          </p:nvPr>
        </p:nvSpPr>
        <p:spPr>
          <a:xfrm>
            <a:off x="7288738" y="7239526"/>
            <a:ext cx="2322077" cy="281941"/>
          </a:xfrm>
          <a:prstGeom prst="rect">
            <a:avLst/>
          </a:prstGeom>
          <a:ln w="12700">
            <a:miter lim="400000"/>
          </a:ln>
        </p:spPr>
        <p:txBody>
          <a:bodyPr lIns="45719" rIns="45719" anchor="ctr">
            <a:spAutoFit/>
          </a:bodyPr>
          <a:lstStyle>
            <a:lvl1pPr algn="r">
              <a:defRPr sz="1300">
                <a:solidFill>
                  <a:srgbClr val="888888"/>
                </a:solidFill>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Lst>
  <p:transition spd="med"/>
  <p:txStyles>
    <p:titleStyle>
      <a:lvl1pPr defTabSz="1031992">
        <a:lnSpc>
          <a:spcPct val="90000"/>
        </a:lnSpc>
        <a:defRPr sz="4900">
          <a:latin typeface="Calibri Light"/>
          <a:ea typeface="Calibri Light"/>
          <a:cs typeface="Calibri Light"/>
          <a:sym typeface="Calibri Light"/>
        </a:defRPr>
      </a:lvl1pPr>
      <a:lvl2pPr defTabSz="1031992">
        <a:lnSpc>
          <a:spcPct val="90000"/>
        </a:lnSpc>
        <a:defRPr sz="4900">
          <a:latin typeface="Calibri Light"/>
          <a:ea typeface="Calibri Light"/>
          <a:cs typeface="Calibri Light"/>
          <a:sym typeface="Calibri Light"/>
        </a:defRPr>
      </a:lvl2pPr>
      <a:lvl3pPr defTabSz="1031992">
        <a:lnSpc>
          <a:spcPct val="90000"/>
        </a:lnSpc>
        <a:defRPr sz="4900">
          <a:latin typeface="Calibri Light"/>
          <a:ea typeface="Calibri Light"/>
          <a:cs typeface="Calibri Light"/>
          <a:sym typeface="Calibri Light"/>
        </a:defRPr>
      </a:lvl3pPr>
      <a:lvl4pPr defTabSz="1031992">
        <a:lnSpc>
          <a:spcPct val="90000"/>
        </a:lnSpc>
        <a:defRPr sz="4900">
          <a:latin typeface="Calibri Light"/>
          <a:ea typeface="Calibri Light"/>
          <a:cs typeface="Calibri Light"/>
          <a:sym typeface="Calibri Light"/>
        </a:defRPr>
      </a:lvl4pPr>
      <a:lvl5pPr defTabSz="1031992">
        <a:lnSpc>
          <a:spcPct val="90000"/>
        </a:lnSpc>
        <a:defRPr sz="4900">
          <a:latin typeface="Calibri Light"/>
          <a:ea typeface="Calibri Light"/>
          <a:cs typeface="Calibri Light"/>
          <a:sym typeface="Calibri Light"/>
        </a:defRPr>
      </a:lvl5pPr>
      <a:lvl6pPr defTabSz="1031992">
        <a:lnSpc>
          <a:spcPct val="90000"/>
        </a:lnSpc>
        <a:defRPr sz="4900">
          <a:latin typeface="Calibri Light"/>
          <a:ea typeface="Calibri Light"/>
          <a:cs typeface="Calibri Light"/>
          <a:sym typeface="Calibri Light"/>
        </a:defRPr>
      </a:lvl6pPr>
      <a:lvl7pPr defTabSz="1031992">
        <a:lnSpc>
          <a:spcPct val="90000"/>
        </a:lnSpc>
        <a:defRPr sz="4900">
          <a:latin typeface="Calibri Light"/>
          <a:ea typeface="Calibri Light"/>
          <a:cs typeface="Calibri Light"/>
          <a:sym typeface="Calibri Light"/>
        </a:defRPr>
      </a:lvl7pPr>
      <a:lvl8pPr defTabSz="1031992">
        <a:lnSpc>
          <a:spcPct val="90000"/>
        </a:lnSpc>
        <a:defRPr sz="4900">
          <a:latin typeface="Calibri Light"/>
          <a:ea typeface="Calibri Light"/>
          <a:cs typeface="Calibri Light"/>
          <a:sym typeface="Calibri Light"/>
        </a:defRPr>
      </a:lvl8pPr>
      <a:lvl9pPr defTabSz="1031992">
        <a:lnSpc>
          <a:spcPct val="90000"/>
        </a:lnSpc>
        <a:defRPr sz="4900">
          <a:latin typeface="Calibri Light"/>
          <a:ea typeface="Calibri Light"/>
          <a:cs typeface="Calibri Light"/>
          <a:sym typeface="Calibri Light"/>
        </a:defRPr>
      </a:lvl9pPr>
    </p:titleStyle>
    <p:bodyStyle>
      <a:lvl1pPr marL="257998" indent="-257998" defTabSz="1031992">
        <a:lnSpc>
          <a:spcPct val="90000"/>
        </a:lnSpc>
        <a:spcBef>
          <a:spcPts val="1100"/>
        </a:spcBef>
        <a:buSzPct val="100000"/>
        <a:buFont typeface="Arial"/>
        <a:buChar char="•"/>
        <a:defRPr sz="3100">
          <a:latin typeface="Calibri"/>
          <a:ea typeface="Calibri"/>
          <a:cs typeface="Calibri"/>
          <a:sym typeface="Calibri"/>
        </a:defRPr>
      </a:lvl1pPr>
      <a:lvl2pPr marL="812215" indent="-296219" defTabSz="1031992">
        <a:lnSpc>
          <a:spcPct val="90000"/>
        </a:lnSpc>
        <a:spcBef>
          <a:spcPts val="1100"/>
        </a:spcBef>
        <a:buSzPct val="100000"/>
        <a:buFont typeface="Arial"/>
        <a:buChar char="•"/>
        <a:defRPr sz="3100">
          <a:latin typeface="Calibri"/>
          <a:ea typeface="Calibri"/>
          <a:cs typeface="Calibri"/>
          <a:sym typeface="Calibri"/>
        </a:defRPr>
      </a:lvl2pPr>
      <a:lvl3pPr marL="1395534" indent="-363542" defTabSz="1031992">
        <a:lnSpc>
          <a:spcPct val="90000"/>
        </a:lnSpc>
        <a:spcBef>
          <a:spcPts val="1100"/>
        </a:spcBef>
        <a:buSzPct val="100000"/>
        <a:buFont typeface="Arial"/>
        <a:buChar char="•"/>
        <a:defRPr sz="3100">
          <a:latin typeface="Calibri"/>
          <a:ea typeface="Calibri"/>
          <a:cs typeface="Calibri"/>
          <a:sym typeface="Calibri"/>
        </a:defRPr>
      </a:lvl3pPr>
      <a:lvl4pPr marL="1947884" indent="-399896" defTabSz="1031992">
        <a:lnSpc>
          <a:spcPct val="90000"/>
        </a:lnSpc>
        <a:spcBef>
          <a:spcPts val="1100"/>
        </a:spcBef>
        <a:buSzPct val="100000"/>
        <a:buFont typeface="Arial"/>
        <a:buChar char="•"/>
        <a:defRPr sz="3100">
          <a:latin typeface="Calibri"/>
          <a:ea typeface="Calibri"/>
          <a:cs typeface="Calibri"/>
          <a:sym typeface="Calibri"/>
        </a:defRPr>
      </a:lvl4pPr>
      <a:lvl5pPr marL="2463880" indent="-399896" defTabSz="1031992">
        <a:lnSpc>
          <a:spcPct val="90000"/>
        </a:lnSpc>
        <a:spcBef>
          <a:spcPts val="1100"/>
        </a:spcBef>
        <a:buSzPct val="100000"/>
        <a:buFont typeface="Arial"/>
        <a:buChar char="•"/>
        <a:defRPr sz="3100">
          <a:latin typeface="Calibri"/>
          <a:ea typeface="Calibri"/>
          <a:cs typeface="Calibri"/>
          <a:sym typeface="Calibri"/>
        </a:defRPr>
      </a:lvl5pPr>
      <a:lvl6pPr marL="2979876" indent="-399896" defTabSz="1031992">
        <a:lnSpc>
          <a:spcPct val="90000"/>
        </a:lnSpc>
        <a:spcBef>
          <a:spcPts val="1100"/>
        </a:spcBef>
        <a:buSzPct val="100000"/>
        <a:buFont typeface="Arial"/>
        <a:buChar char="•"/>
        <a:defRPr sz="3100">
          <a:latin typeface="Calibri"/>
          <a:ea typeface="Calibri"/>
          <a:cs typeface="Calibri"/>
          <a:sym typeface="Calibri"/>
        </a:defRPr>
      </a:lvl6pPr>
      <a:lvl7pPr marL="3495871" indent="-399896" defTabSz="1031992">
        <a:lnSpc>
          <a:spcPct val="90000"/>
        </a:lnSpc>
        <a:spcBef>
          <a:spcPts val="1100"/>
        </a:spcBef>
        <a:buSzPct val="100000"/>
        <a:buFont typeface="Arial"/>
        <a:buChar char="•"/>
        <a:defRPr sz="3100">
          <a:latin typeface="Calibri"/>
          <a:ea typeface="Calibri"/>
          <a:cs typeface="Calibri"/>
          <a:sym typeface="Calibri"/>
        </a:defRPr>
      </a:lvl7pPr>
      <a:lvl8pPr marL="4011867" indent="-399896" defTabSz="1031992">
        <a:lnSpc>
          <a:spcPct val="90000"/>
        </a:lnSpc>
        <a:spcBef>
          <a:spcPts val="1100"/>
        </a:spcBef>
        <a:buSzPct val="100000"/>
        <a:buFont typeface="Arial"/>
        <a:buChar char="•"/>
        <a:defRPr sz="3100">
          <a:latin typeface="Calibri"/>
          <a:ea typeface="Calibri"/>
          <a:cs typeface="Calibri"/>
          <a:sym typeface="Calibri"/>
        </a:defRPr>
      </a:lvl8pPr>
      <a:lvl9pPr marL="4527863" indent="-399897" defTabSz="1031992">
        <a:lnSpc>
          <a:spcPct val="90000"/>
        </a:lnSpc>
        <a:spcBef>
          <a:spcPts val="1100"/>
        </a:spcBef>
        <a:buSzPct val="100000"/>
        <a:buFont typeface="Arial"/>
        <a:buChar char="•"/>
        <a:defRPr sz="3100">
          <a:latin typeface="Calibri"/>
          <a:ea typeface="Calibri"/>
          <a:cs typeface="Calibri"/>
          <a:sym typeface="Calibri"/>
        </a:defRPr>
      </a:lvl9pPr>
    </p:bodyStyle>
    <p:otherStyle>
      <a:lvl1pPr algn="r">
        <a:defRPr sz="1300">
          <a:solidFill>
            <a:schemeClr val="tx1"/>
          </a:solidFill>
          <a:latin typeface="+mn-lt"/>
          <a:ea typeface="+mn-ea"/>
          <a:cs typeface="+mn-cs"/>
          <a:sym typeface="Calibri"/>
        </a:defRPr>
      </a:lvl1pPr>
      <a:lvl2pPr indent="457200" algn="r">
        <a:defRPr sz="1300">
          <a:solidFill>
            <a:schemeClr val="tx1"/>
          </a:solidFill>
          <a:latin typeface="+mn-lt"/>
          <a:ea typeface="+mn-ea"/>
          <a:cs typeface="+mn-cs"/>
          <a:sym typeface="Calibri"/>
        </a:defRPr>
      </a:lvl2pPr>
      <a:lvl3pPr indent="914400" algn="r">
        <a:defRPr sz="1300">
          <a:solidFill>
            <a:schemeClr val="tx1"/>
          </a:solidFill>
          <a:latin typeface="+mn-lt"/>
          <a:ea typeface="+mn-ea"/>
          <a:cs typeface="+mn-cs"/>
          <a:sym typeface="Calibri"/>
        </a:defRPr>
      </a:lvl3pPr>
      <a:lvl4pPr indent="1371600" algn="r">
        <a:defRPr sz="1300">
          <a:solidFill>
            <a:schemeClr val="tx1"/>
          </a:solidFill>
          <a:latin typeface="+mn-lt"/>
          <a:ea typeface="+mn-ea"/>
          <a:cs typeface="+mn-cs"/>
          <a:sym typeface="Calibri"/>
        </a:defRPr>
      </a:lvl4pPr>
      <a:lvl5pPr indent="1828800" algn="r">
        <a:defRPr sz="1300">
          <a:solidFill>
            <a:schemeClr val="tx1"/>
          </a:solidFill>
          <a:latin typeface="+mn-lt"/>
          <a:ea typeface="+mn-ea"/>
          <a:cs typeface="+mn-cs"/>
          <a:sym typeface="Calibri"/>
        </a:defRPr>
      </a:lvl5pPr>
      <a:lvl6pPr indent="2286000" algn="r">
        <a:defRPr sz="1300">
          <a:solidFill>
            <a:schemeClr val="tx1"/>
          </a:solidFill>
          <a:latin typeface="+mn-lt"/>
          <a:ea typeface="+mn-ea"/>
          <a:cs typeface="+mn-cs"/>
          <a:sym typeface="Calibri"/>
        </a:defRPr>
      </a:lvl6pPr>
      <a:lvl7pPr indent="2743200" algn="r">
        <a:defRPr sz="1300">
          <a:solidFill>
            <a:schemeClr val="tx1"/>
          </a:solidFill>
          <a:latin typeface="+mn-lt"/>
          <a:ea typeface="+mn-ea"/>
          <a:cs typeface="+mn-cs"/>
          <a:sym typeface="Calibri"/>
        </a:defRPr>
      </a:lvl7pPr>
      <a:lvl8pPr indent="3200400" algn="r">
        <a:defRPr sz="1300">
          <a:solidFill>
            <a:schemeClr val="tx1"/>
          </a:solidFill>
          <a:latin typeface="+mn-lt"/>
          <a:ea typeface="+mn-ea"/>
          <a:cs typeface="+mn-cs"/>
          <a:sym typeface="Calibri"/>
        </a:defRPr>
      </a:lvl8pPr>
      <a:lvl9pPr indent="3657600" algn="r">
        <a:defRPr sz="13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6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6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6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6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image2.jpeg"/>
          <p:cNvPicPr/>
          <p:nvPr/>
        </p:nvPicPr>
        <p:blipFill>
          <a:blip r:embed="rId3"/>
          <a:stretch>
            <a:fillRect/>
          </a:stretch>
        </p:blipFill>
        <p:spPr>
          <a:xfrm>
            <a:off x="0" y="0"/>
            <a:ext cx="10320339" cy="5701987"/>
          </a:xfrm>
          <a:prstGeom prst="rect">
            <a:avLst/>
          </a:prstGeom>
          <a:ln w="12700">
            <a:miter lim="400000"/>
          </a:ln>
        </p:spPr>
      </p:pic>
      <p:sp>
        <p:nvSpPr>
          <p:cNvPr id="179" name="Shape 179"/>
          <p:cNvSpPr>
            <a:spLocks noGrp="1"/>
          </p:cNvSpPr>
          <p:nvPr>
            <p:ph type="title"/>
          </p:nvPr>
        </p:nvSpPr>
        <p:spPr>
          <a:xfrm>
            <a:off x="5393014" y="5924550"/>
            <a:ext cx="4702852" cy="1301693"/>
          </a:xfrm>
          <a:prstGeom prst="rect">
            <a:avLst/>
          </a:prstGeom>
        </p:spPr>
        <p:txBody>
          <a:bodyPr>
            <a:normAutofit fontScale="90000"/>
          </a:bodyPr>
          <a:lstStyle/>
          <a:p>
            <a:pPr lvl="0" defTabSz="897833">
              <a:lnSpc>
                <a:spcPct val="100000"/>
              </a:lnSpc>
              <a:defRPr sz="1800">
                <a:solidFill>
                  <a:srgbClr val="000000"/>
                </a:solidFill>
              </a:defRPr>
            </a:pPr>
            <a:br>
              <a:rPr lang="ru-RU" sz="1300" b="1" dirty="0">
                <a:solidFill>
                  <a:srgbClr val="0066FF"/>
                </a:solidFill>
                <a:latin typeface="Times New Roman" panose="02020603050405020304" pitchFamily="18" charset="0"/>
                <a:cs typeface="Times New Roman" panose="02020603050405020304" pitchFamily="18" charset="0"/>
              </a:rPr>
            </a:br>
            <a:br>
              <a:rPr lang="ru-RU" sz="1300" b="1" dirty="0">
                <a:solidFill>
                  <a:srgbClr val="0066FF"/>
                </a:solidFill>
                <a:latin typeface="Times New Roman" panose="02020603050405020304" pitchFamily="18" charset="0"/>
                <a:cs typeface="Times New Roman" panose="02020603050405020304" pitchFamily="18" charset="0"/>
              </a:rPr>
            </a:br>
            <a:r>
              <a:rPr lang="ru-RU" sz="1300" b="1" dirty="0">
                <a:solidFill>
                  <a:srgbClr val="0066FF"/>
                </a:solidFill>
                <a:latin typeface="Times New Roman" panose="02020603050405020304" pitchFamily="18" charset="0"/>
                <a:cs typeface="Times New Roman" panose="02020603050405020304" pitchFamily="18" charset="0"/>
              </a:rPr>
              <a:t>Отдел ГО, ЧС и пожарной безопасности</a:t>
            </a:r>
            <a:br>
              <a:rPr lang="ru-RU" sz="1300" b="1" dirty="0">
                <a:solidFill>
                  <a:srgbClr val="0066FF"/>
                </a:solidFill>
                <a:latin typeface="Times New Roman" panose="02020603050405020304" pitchFamily="18" charset="0"/>
                <a:cs typeface="Times New Roman" panose="02020603050405020304" pitchFamily="18" charset="0"/>
              </a:rPr>
            </a:br>
            <a:br>
              <a:rPr lang="ru-RU" sz="1300" b="1" dirty="0">
                <a:latin typeface="Times New Roman" panose="02020603050405020304" pitchFamily="18" charset="0"/>
                <a:cs typeface="Times New Roman" panose="02020603050405020304" pitchFamily="18" charset="0"/>
              </a:rPr>
            </a:br>
            <a:r>
              <a:rPr lang="ru-RU" sz="1300" b="1" dirty="0">
                <a:latin typeface="Times New Roman" panose="02020603050405020304" pitchFamily="18" charset="0"/>
                <a:cs typeface="Times New Roman" panose="02020603050405020304" pitchFamily="18" charset="0"/>
              </a:rPr>
              <a:t>Курсовое обучение на 2022 год</a:t>
            </a:r>
            <a:br>
              <a:rPr lang="ru-RU" sz="1300" b="1" dirty="0">
                <a:latin typeface="Times New Roman" panose="02020603050405020304" pitchFamily="18" charset="0"/>
                <a:cs typeface="Times New Roman" panose="02020603050405020304" pitchFamily="18" charset="0"/>
              </a:rPr>
            </a:br>
            <a:r>
              <a:rPr lang="ru-RU" sz="1300" b="1" dirty="0">
                <a:latin typeface="Times New Roman" panose="02020603050405020304" pitchFamily="18" charset="0"/>
                <a:cs typeface="Times New Roman" panose="02020603050405020304" pitchFamily="18" charset="0"/>
              </a:rPr>
              <a:t>по рабочей программе по подготовке работников ТГУ в области гражданской обороны и защиты от чрезвычайных ситуаций</a:t>
            </a:r>
            <a:br>
              <a:rPr lang="ru-RU" sz="1300" b="1" dirty="0">
                <a:latin typeface="Times New Roman" panose="02020603050405020304" pitchFamily="18" charset="0"/>
                <a:cs typeface="Times New Roman" panose="02020603050405020304" pitchFamily="18" charset="0"/>
              </a:rPr>
            </a:br>
            <a:br>
              <a:rPr lang="ru-RU" sz="1300" b="1" dirty="0">
                <a:latin typeface="Times New Roman" panose="02020603050405020304" pitchFamily="18" charset="0"/>
                <a:cs typeface="Times New Roman" panose="02020603050405020304" pitchFamily="18" charset="0"/>
              </a:rPr>
            </a:br>
            <a:r>
              <a:rPr lang="ru-RU" sz="1300" b="1" dirty="0">
                <a:solidFill>
                  <a:srgbClr val="FF0000"/>
                </a:solidFill>
                <a:latin typeface="Times New Roman" panose="02020603050405020304" pitchFamily="18" charset="0"/>
                <a:cs typeface="Times New Roman" panose="02020603050405020304" pitchFamily="18" charset="0"/>
              </a:rPr>
              <a:t>тема №6</a:t>
            </a:r>
            <a:endParaRPr sz="1300" b="1"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836" y="5924550"/>
            <a:ext cx="3062764" cy="1361356"/>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10</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sp>
        <p:nvSpPr>
          <p:cNvPr id="8" name="TextBox 7">
            <a:extLst>
              <a:ext uri="{FF2B5EF4-FFF2-40B4-BE49-F238E27FC236}">
                <a16:creationId xmlns:a16="http://schemas.microsoft.com/office/drawing/2014/main" id="{B862DCAB-8BC5-4632-BA62-8089711654D6}"/>
              </a:ext>
            </a:extLst>
          </p:cNvPr>
          <p:cNvSpPr txBox="1"/>
          <p:nvPr/>
        </p:nvSpPr>
        <p:spPr>
          <a:xfrm>
            <a:off x="348423" y="326031"/>
            <a:ext cx="9649538" cy="1200329"/>
          </a:xfrm>
          <a:prstGeom prst="rect">
            <a:avLst/>
          </a:prstGeom>
          <a:solidFill>
            <a:srgbClr val="FFFF00"/>
          </a:solidFill>
          <a:ln w="38100" cap="flat">
            <a:solidFill>
              <a:srgbClr val="FF0000"/>
            </a:solidFill>
            <a:miter lim="400000"/>
          </a:ln>
          <a:effectLst/>
        </p:spPr>
        <p:style>
          <a:lnRef idx="0">
            <a:scrgbClr r="0" g="0" b="0"/>
          </a:lnRef>
          <a:fillRef idx="0">
            <a:scrgbClr r="0" g="0" b="0"/>
          </a:fillRef>
          <a:effectRef idx="0">
            <a:scrgbClr r="0" g="0" b="0"/>
          </a:effectRef>
          <a:fontRef idx="none"/>
        </p:style>
        <p:txBody>
          <a:bodyPr wrap="square">
            <a:spAutoFit/>
          </a:bodyPr>
          <a:lstStyle/>
          <a:p>
            <a:pPr algn="ctr"/>
            <a:r>
              <a:rPr lang="ru-RU" b="1" dirty="0">
                <a:solidFill>
                  <a:srgbClr val="0066FF"/>
                </a:solidFill>
                <a:latin typeface="Times New Roman" panose="02020603050405020304" pitchFamily="18" charset="0"/>
                <a:cs typeface="Times New Roman" panose="02020603050405020304" pitchFamily="18" charset="0"/>
              </a:rPr>
              <a:t>Учебный вопрос № 2.</a:t>
            </a:r>
          </a:p>
          <a:p>
            <a:pPr algn="ctr"/>
            <a:r>
              <a:rPr lang="ru-RU" sz="1800" dirty="0">
                <a:solidFill>
                  <a:schemeClr val="tx1"/>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Первая помощь при кровотечениях и ранениях. Способы остановки кровотечения. </a:t>
            </a:r>
          </a:p>
          <a:p>
            <a:pPr algn="ctr"/>
            <a:r>
              <a:rPr lang="ru-RU" sz="1800" dirty="0">
                <a:solidFill>
                  <a:schemeClr val="tx1"/>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Виды повязок. Правила и приемы наложения повязок на раны. </a:t>
            </a:r>
          </a:p>
          <a:p>
            <a:pPr algn="ctr"/>
            <a:r>
              <a:rPr lang="ru-RU" sz="1800" dirty="0">
                <a:solidFill>
                  <a:schemeClr val="tx1"/>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Практическое наложение повязок.</a:t>
            </a:r>
          </a:p>
        </p:txBody>
      </p:sp>
      <p:sp>
        <p:nvSpPr>
          <p:cNvPr id="11" name="TextBox 10">
            <a:extLst>
              <a:ext uri="{FF2B5EF4-FFF2-40B4-BE49-F238E27FC236}">
                <a16:creationId xmlns:a16="http://schemas.microsoft.com/office/drawing/2014/main" id="{6E72E998-2E62-4E82-B3D3-B69333307EBD}"/>
              </a:ext>
            </a:extLst>
          </p:cNvPr>
          <p:cNvSpPr txBox="1"/>
          <p:nvPr/>
        </p:nvSpPr>
        <p:spPr>
          <a:xfrm>
            <a:off x="412131" y="1796555"/>
            <a:ext cx="4089789" cy="1815882"/>
          </a:xfrm>
          <a:prstGeom prst="rect">
            <a:avLst/>
          </a:prstGeom>
          <a:solidFill>
            <a:schemeClr val="accent5">
              <a:lumMod val="20000"/>
              <a:lumOff val="80000"/>
            </a:schemeClr>
          </a:solidFill>
          <a:ln w="38100" cap="flat">
            <a:solidFill>
              <a:schemeClr val="accent2">
                <a:lumMod val="75000"/>
              </a:schemeClr>
            </a:solidFill>
            <a:miter lim="400000"/>
          </a:ln>
          <a:effectLst>
            <a:glow rad="139700">
              <a:schemeClr val="accent6">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400" b="1" dirty="0">
                <a:latin typeface="Times New Roman" panose="02020603050405020304" pitchFamily="18" charset="0"/>
                <a:cs typeface="Times New Roman" panose="02020603050405020304" pitchFamily="18" charset="0"/>
              </a:rPr>
              <a:t>Рана</a:t>
            </a:r>
            <a:r>
              <a:rPr lang="ru-RU" sz="1400" dirty="0">
                <a:latin typeface="Times New Roman" panose="02020603050405020304" pitchFamily="18" charset="0"/>
                <a:cs typeface="Times New Roman" panose="02020603050405020304" pitchFamily="18" charset="0"/>
              </a:rPr>
              <a:t> - это повреждение тканей организма вследствие механического воздействия, сопровождающиеся нарушением целости кожи и слизистых оболочек.</a:t>
            </a:r>
          </a:p>
          <a:p>
            <a:pPr algn="just"/>
            <a:r>
              <a:rPr lang="ru-RU" sz="1400" dirty="0">
                <a:latin typeface="Times New Roman" panose="02020603050405020304" pitchFamily="18" charset="0"/>
                <a:cs typeface="Times New Roman" panose="02020603050405020304" pitchFamily="18" charset="0"/>
              </a:rPr>
              <a:t>В зависимости от формы ранящего предмета или вида оружия раны разделяют на </a:t>
            </a:r>
            <a:r>
              <a:rPr lang="ru-RU" sz="1400" b="1" dirty="0">
                <a:latin typeface="Times New Roman" panose="02020603050405020304" pitchFamily="18" charset="0"/>
                <a:cs typeface="Times New Roman" panose="02020603050405020304" pitchFamily="18" charset="0"/>
              </a:rPr>
              <a:t>резаные, рубленые, колотые, рваные, ушибленные, укушенные и огнестрельные.</a:t>
            </a:r>
          </a:p>
        </p:txBody>
      </p:sp>
      <p:sp>
        <p:nvSpPr>
          <p:cNvPr id="14" name="TextBox 13">
            <a:extLst>
              <a:ext uri="{FF2B5EF4-FFF2-40B4-BE49-F238E27FC236}">
                <a16:creationId xmlns:a16="http://schemas.microsoft.com/office/drawing/2014/main" id="{D794F983-C2D2-42B4-AAA6-390240FDDF4E}"/>
              </a:ext>
            </a:extLst>
          </p:cNvPr>
          <p:cNvSpPr txBox="1"/>
          <p:nvPr/>
        </p:nvSpPr>
        <p:spPr>
          <a:xfrm>
            <a:off x="412131" y="5577656"/>
            <a:ext cx="4089789" cy="954107"/>
          </a:xfrm>
          <a:prstGeom prst="rect">
            <a:avLst/>
          </a:prstGeom>
          <a:solidFill>
            <a:schemeClr val="accent4">
              <a:lumMod val="40000"/>
              <a:lumOff val="60000"/>
            </a:schemeClr>
          </a:solidFill>
          <a:ln w="38100" cap="flat">
            <a:solidFill>
              <a:srgbClr val="C00000"/>
            </a:solidFill>
            <a:miter lim="400000"/>
          </a:ln>
          <a:effectLst>
            <a:glow rad="1397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400" b="1" dirty="0">
                <a:latin typeface="Times New Roman" panose="02020603050405020304" pitchFamily="18" charset="0"/>
                <a:cs typeface="Times New Roman" panose="02020603050405020304" pitchFamily="18" charset="0"/>
              </a:rPr>
              <a:t>Рубленые раны </a:t>
            </a:r>
            <a:r>
              <a:rPr lang="ru-RU" sz="1400" dirty="0">
                <a:latin typeface="Times New Roman" panose="02020603050405020304" pitchFamily="18" charset="0"/>
                <a:cs typeface="Times New Roman" panose="02020603050405020304" pitchFamily="18" charset="0"/>
              </a:rPr>
              <a:t>наносятся топором, мечом и т. п. По-своему они схожи с резаными, но более глубокие и иногда сопровождаются повреждением костей.</a:t>
            </a:r>
          </a:p>
        </p:txBody>
      </p:sp>
      <p:pic>
        <p:nvPicPr>
          <p:cNvPr id="6" name="Рисунок 5">
            <a:extLst>
              <a:ext uri="{FF2B5EF4-FFF2-40B4-BE49-F238E27FC236}">
                <a16:creationId xmlns:a16="http://schemas.microsoft.com/office/drawing/2014/main" id="{71B909A1-8FE4-48B0-B5F5-3E207F8306A2}"/>
              </a:ext>
            </a:extLst>
          </p:cNvPr>
          <p:cNvPicPr>
            <a:picLocks noChangeAspect="1"/>
          </p:cNvPicPr>
          <p:nvPr/>
        </p:nvPicPr>
        <p:blipFill>
          <a:blip r:embed="rId3"/>
          <a:stretch>
            <a:fillRect/>
          </a:stretch>
        </p:blipFill>
        <p:spPr>
          <a:xfrm>
            <a:off x="4854462" y="1796554"/>
            <a:ext cx="5143499" cy="2854959"/>
          </a:xfrm>
          <a:prstGeom prst="rect">
            <a:avLst/>
          </a:prstGeom>
          <a:ln w="38100">
            <a:solidFill>
              <a:srgbClr val="C00000"/>
            </a:solidFill>
          </a:ln>
          <a:effectLst>
            <a:glow rad="139700">
              <a:schemeClr val="accent5">
                <a:satMod val="175000"/>
                <a:alpha val="40000"/>
              </a:schemeClr>
            </a:glow>
          </a:effectLst>
        </p:spPr>
      </p:pic>
      <p:sp>
        <p:nvSpPr>
          <p:cNvPr id="17" name="TextBox 16">
            <a:extLst>
              <a:ext uri="{FF2B5EF4-FFF2-40B4-BE49-F238E27FC236}">
                <a16:creationId xmlns:a16="http://schemas.microsoft.com/office/drawing/2014/main" id="{BABA124F-F1D3-4EC5-988D-9FFA60230FCA}"/>
              </a:ext>
            </a:extLst>
          </p:cNvPr>
          <p:cNvSpPr txBox="1"/>
          <p:nvPr/>
        </p:nvSpPr>
        <p:spPr>
          <a:xfrm>
            <a:off x="348423" y="3902549"/>
            <a:ext cx="4153497" cy="1384995"/>
          </a:xfrm>
          <a:prstGeom prst="rect">
            <a:avLst/>
          </a:prstGeom>
          <a:solidFill>
            <a:schemeClr val="accent3">
              <a:lumMod val="40000"/>
              <a:lumOff val="60000"/>
            </a:schemeClr>
          </a:solidFill>
          <a:ln w="38100" cap="flat">
            <a:solidFill>
              <a:schemeClr val="accent2">
                <a:lumMod val="50000"/>
              </a:schemeClr>
            </a:solidFill>
            <a:miter lim="400000"/>
          </a:ln>
          <a:effectLst>
            <a:glow rad="139700">
              <a:schemeClr val="accent4">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400" b="1" dirty="0">
                <a:latin typeface="Times New Roman" panose="02020603050405020304" pitchFamily="18" charset="0"/>
                <a:cs typeface="Times New Roman" panose="02020603050405020304" pitchFamily="18" charset="0"/>
              </a:rPr>
              <a:t>Резаные раны </a:t>
            </a:r>
            <a:r>
              <a:rPr lang="ru-RU" sz="1400" dirty="0">
                <a:latin typeface="Times New Roman" panose="02020603050405020304" pitchFamily="18" charset="0"/>
                <a:cs typeface="Times New Roman" panose="02020603050405020304" pitchFamily="18" charset="0"/>
              </a:rPr>
              <a:t>наносят предметами или холодным оружием, имеющими острые края (нож, стекло, лезвие бритвы). Такие раны имеют ровные края, обычно зияют и сильно кровоточат. Боль при резаных ранах выражена в меньшей степени, чем при других видах ранений.</a:t>
            </a:r>
          </a:p>
        </p:txBody>
      </p:sp>
      <p:sp>
        <p:nvSpPr>
          <p:cNvPr id="19" name="TextBox 18">
            <a:extLst>
              <a:ext uri="{FF2B5EF4-FFF2-40B4-BE49-F238E27FC236}">
                <a16:creationId xmlns:a16="http://schemas.microsoft.com/office/drawing/2014/main" id="{269BE75E-A23D-465C-A402-6505F4FF13E7}"/>
              </a:ext>
            </a:extLst>
          </p:cNvPr>
          <p:cNvSpPr txBox="1"/>
          <p:nvPr/>
        </p:nvSpPr>
        <p:spPr>
          <a:xfrm>
            <a:off x="4839553" y="5146768"/>
            <a:ext cx="5158408" cy="1384995"/>
          </a:xfrm>
          <a:prstGeom prst="rect">
            <a:avLst/>
          </a:prstGeom>
          <a:solidFill>
            <a:schemeClr val="accent6">
              <a:lumMod val="20000"/>
              <a:lumOff val="80000"/>
            </a:schemeClr>
          </a:solidFill>
          <a:ln w="38100" cap="flat">
            <a:solidFill>
              <a:srgbClr val="7030A0"/>
            </a:solidFill>
            <a:miter lim="400000"/>
          </a:ln>
          <a:effectLst>
            <a:glow rad="1397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400" b="1" dirty="0">
                <a:latin typeface="Times New Roman" panose="02020603050405020304" pitchFamily="18" charset="0"/>
                <a:cs typeface="Times New Roman" panose="02020603050405020304" pitchFamily="18" charset="0"/>
              </a:rPr>
              <a:t>Колотые раны </a:t>
            </a:r>
            <a:r>
              <a:rPr lang="ru-RU" sz="1400" dirty="0">
                <a:latin typeface="Times New Roman" panose="02020603050405020304" pitchFamily="18" charset="0"/>
                <a:cs typeface="Times New Roman" panose="02020603050405020304" pitchFamily="18" charset="0"/>
              </a:rPr>
              <a:t>наносятся колющими предметами - иглой, гвоздем, штыком, ножом и др. Для них характерно небольшое раневое отверстие в коже, но ткани при этом повреждаются обычно довольно глубоко, иногда повреждаются и внутренние органы человека. Наружное кровотечение обычно незначительно.</a:t>
            </a:r>
          </a:p>
        </p:txBody>
      </p:sp>
    </p:spTree>
    <p:extLst>
      <p:ext uri="{BB962C8B-B14F-4D97-AF65-F5344CB8AC3E}">
        <p14:creationId xmlns:p14="http://schemas.microsoft.com/office/powerpoint/2010/main" val="298073847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11</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sp>
        <p:nvSpPr>
          <p:cNvPr id="7" name="TextBox 6">
            <a:extLst>
              <a:ext uri="{FF2B5EF4-FFF2-40B4-BE49-F238E27FC236}">
                <a16:creationId xmlns:a16="http://schemas.microsoft.com/office/drawing/2014/main" id="{98DE811C-EC67-4B85-8AF5-E90DABAD78C6}"/>
              </a:ext>
            </a:extLst>
          </p:cNvPr>
          <p:cNvSpPr txBox="1"/>
          <p:nvPr/>
        </p:nvSpPr>
        <p:spPr>
          <a:xfrm>
            <a:off x="586408" y="326031"/>
            <a:ext cx="4969565" cy="1600438"/>
          </a:xfrm>
          <a:prstGeom prst="rect">
            <a:avLst/>
          </a:prstGeom>
          <a:solidFill>
            <a:schemeClr val="tx2">
              <a:lumMod val="20000"/>
              <a:lumOff val="80000"/>
            </a:schemeClr>
          </a:solidFill>
          <a:ln w="38100" cap="flat">
            <a:solidFill>
              <a:schemeClr val="accent2">
                <a:lumMod val="50000"/>
              </a:schemeClr>
            </a:solidFill>
            <a:miter lim="400000"/>
          </a:ln>
          <a:effectLst>
            <a:glow rad="635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400" b="1" dirty="0">
                <a:latin typeface="Times New Roman" panose="02020603050405020304" pitchFamily="18" charset="0"/>
                <a:cs typeface="Times New Roman" panose="02020603050405020304" pitchFamily="18" charset="0"/>
              </a:rPr>
              <a:t>Рваные раны </a:t>
            </a:r>
            <a:r>
              <a:rPr lang="ru-RU" sz="1400" dirty="0">
                <a:latin typeface="Times New Roman" panose="02020603050405020304" pitchFamily="18" charset="0"/>
                <a:cs typeface="Times New Roman" panose="02020603050405020304" pitchFamily="18" charset="0"/>
              </a:rPr>
              <a:t>возникают при ранениях осколками снарядов, при попадании человека под колеса движущегося транспорта и т. д. </a:t>
            </a:r>
          </a:p>
          <a:p>
            <a:pPr algn="just"/>
            <a:r>
              <a:rPr lang="ru-RU" sz="1400" dirty="0">
                <a:latin typeface="Times New Roman" panose="02020603050405020304" pitchFamily="18" charset="0"/>
                <a:cs typeface="Times New Roman" panose="02020603050405020304" pitchFamily="18" charset="0"/>
              </a:rPr>
              <a:t>У рваных ран края неровные, окружающие ткани сильно повреждены. </a:t>
            </a:r>
          </a:p>
          <a:p>
            <a:pPr algn="just"/>
            <a:r>
              <a:rPr lang="ru-RU" sz="1400" dirty="0">
                <a:latin typeface="Times New Roman" panose="02020603050405020304" pitchFamily="18" charset="0"/>
                <a:cs typeface="Times New Roman" panose="02020603050405020304" pitchFamily="18" charset="0"/>
              </a:rPr>
              <a:t>Кровотечение небольшое, болевые ощущения всегда значительные.</a:t>
            </a:r>
          </a:p>
        </p:txBody>
      </p:sp>
      <p:sp>
        <p:nvSpPr>
          <p:cNvPr id="11" name="TextBox 10">
            <a:extLst>
              <a:ext uri="{FF2B5EF4-FFF2-40B4-BE49-F238E27FC236}">
                <a16:creationId xmlns:a16="http://schemas.microsoft.com/office/drawing/2014/main" id="{BC5B5847-7601-4BFD-9F5B-4DECE3CEFBB3}"/>
              </a:ext>
            </a:extLst>
          </p:cNvPr>
          <p:cNvSpPr txBox="1"/>
          <p:nvPr/>
        </p:nvSpPr>
        <p:spPr>
          <a:xfrm>
            <a:off x="4079137" y="2295198"/>
            <a:ext cx="5734878" cy="1600438"/>
          </a:xfrm>
          <a:prstGeom prst="rect">
            <a:avLst/>
          </a:prstGeom>
          <a:solidFill>
            <a:schemeClr val="accent1">
              <a:lumMod val="20000"/>
              <a:lumOff val="80000"/>
            </a:schemeClr>
          </a:solidFill>
          <a:ln w="38100" cap="flat">
            <a:solidFill>
              <a:schemeClr val="accent1">
                <a:lumMod val="50000"/>
              </a:schemeClr>
            </a:solidFill>
            <a:miter lim="400000"/>
          </a:ln>
          <a:effectLst>
            <a:glow rad="635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400" b="1" dirty="0">
                <a:latin typeface="Times New Roman" panose="02020603050405020304" pitchFamily="18" charset="0"/>
                <a:cs typeface="Times New Roman" panose="02020603050405020304" pitchFamily="18" charset="0"/>
              </a:rPr>
              <a:t>Ушибленные раны </a:t>
            </a:r>
            <a:r>
              <a:rPr lang="ru-RU" sz="1400" dirty="0">
                <a:latin typeface="Times New Roman" panose="02020603050405020304" pitchFamily="18" charset="0"/>
                <a:cs typeface="Times New Roman" panose="02020603050405020304" pitchFamily="18" charset="0"/>
              </a:rPr>
              <a:t>по внешнему виду похожи на рваные. </a:t>
            </a:r>
          </a:p>
          <a:p>
            <a:pPr algn="just"/>
            <a:r>
              <a:rPr lang="ru-RU" sz="1400" dirty="0">
                <a:latin typeface="Times New Roman" panose="02020603050405020304" pitchFamily="18" charset="0"/>
                <a:cs typeface="Times New Roman" panose="02020603050405020304" pitchFamily="18" charset="0"/>
              </a:rPr>
              <a:t>Такие раны возникают при сильном ударе камнем или другим тупым предметом, при обвалах, воздействии ударной волны.</a:t>
            </a:r>
          </a:p>
          <a:p>
            <a:pPr algn="just"/>
            <a:r>
              <a:rPr lang="ru-RU" sz="1400" dirty="0">
                <a:latin typeface="Times New Roman" panose="02020603050405020304" pitchFamily="18" charset="0"/>
                <a:cs typeface="Times New Roman" panose="02020603050405020304" pitchFamily="18" charset="0"/>
              </a:rPr>
              <a:t>Если рваные или ушибленные раны сопровождаются обширным повреждением тканей, их называют размозженными. </a:t>
            </a:r>
          </a:p>
          <a:p>
            <a:pPr algn="just"/>
            <a:r>
              <a:rPr lang="ru-RU" sz="1400" dirty="0">
                <a:latin typeface="Times New Roman" panose="02020603050405020304" pitchFamily="18" charset="0"/>
                <a:cs typeface="Times New Roman" panose="02020603050405020304" pitchFamily="18" charset="0"/>
              </a:rPr>
              <a:t>Рваные, ушибленные и размозженные раны часто сопровождаются развитием раневой инфекции.</a:t>
            </a:r>
          </a:p>
        </p:txBody>
      </p:sp>
      <p:pic>
        <p:nvPicPr>
          <p:cNvPr id="2" name="Рисунок 1">
            <a:extLst>
              <a:ext uri="{FF2B5EF4-FFF2-40B4-BE49-F238E27FC236}">
                <a16:creationId xmlns:a16="http://schemas.microsoft.com/office/drawing/2014/main" id="{4E84586B-6A51-4595-B792-FF42C54527B4}"/>
              </a:ext>
            </a:extLst>
          </p:cNvPr>
          <p:cNvPicPr>
            <a:picLocks noChangeAspect="1"/>
          </p:cNvPicPr>
          <p:nvPr/>
        </p:nvPicPr>
        <p:blipFill>
          <a:blip r:embed="rId3"/>
          <a:stretch>
            <a:fillRect/>
          </a:stretch>
        </p:blipFill>
        <p:spPr>
          <a:xfrm>
            <a:off x="5983358" y="326030"/>
            <a:ext cx="3742634" cy="1600439"/>
          </a:xfrm>
          <a:prstGeom prst="rect">
            <a:avLst/>
          </a:prstGeom>
          <a:ln w="38100">
            <a:solidFill>
              <a:schemeClr val="accent2">
                <a:lumMod val="50000"/>
              </a:schemeClr>
            </a:solidFill>
          </a:ln>
          <a:effectLst>
            <a:glow rad="101600">
              <a:schemeClr val="accent2">
                <a:satMod val="175000"/>
                <a:alpha val="40000"/>
              </a:schemeClr>
            </a:glow>
          </a:effectLst>
        </p:spPr>
      </p:pic>
      <p:pic>
        <p:nvPicPr>
          <p:cNvPr id="4" name="Рисунок 3">
            <a:extLst>
              <a:ext uri="{FF2B5EF4-FFF2-40B4-BE49-F238E27FC236}">
                <a16:creationId xmlns:a16="http://schemas.microsoft.com/office/drawing/2014/main" id="{23037A79-D1C3-4EC0-89C5-FE1771E2ED01}"/>
              </a:ext>
            </a:extLst>
          </p:cNvPr>
          <p:cNvPicPr>
            <a:picLocks noChangeAspect="1"/>
          </p:cNvPicPr>
          <p:nvPr/>
        </p:nvPicPr>
        <p:blipFill>
          <a:blip r:embed="rId4"/>
          <a:stretch>
            <a:fillRect/>
          </a:stretch>
        </p:blipFill>
        <p:spPr>
          <a:xfrm>
            <a:off x="498385" y="2276060"/>
            <a:ext cx="3357998" cy="2892288"/>
          </a:xfrm>
          <a:prstGeom prst="rect">
            <a:avLst/>
          </a:prstGeom>
        </p:spPr>
      </p:pic>
      <p:sp>
        <p:nvSpPr>
          <p:cNvPr id="12" name="TextBox 11">
            <a:extLst>
              <a:ext uri="{FF2B5EF4-FFF2-40B4-BE49-F238E27FC236}">
                <a16:creationId xmlns:a16="http://schemas.microsoft.com/office/drawing/2014/main" id="{5E440404-1B64-4DCC-8AA3-B0AE2E9373D0}"/>
              </a:ext>
            </a:extLst>
          </p:cNvPr>
          <p:cNvSpPr txBox="1"/>
          <p:nvPr/>
        </p:nvSpPr>
        <p:spPr>
          <a:xfrm>
            <a:off x="538141" y="5441886"/>
            <a:ext cx="5017832" cy="954107"/>
          </a:xfrm>
          <a:prstGeom prst="rect">
            <a:avLst/>
          </a:prstGeom>
          <a:solidFill>
            <a:srgbClr val="FECEFE"/>
          </a:solidFill>
          <a:ln w="38100" cap="flat">
            <a:solidFill>
              <a:srgbClr val="FF66CC"/>
            </a:solidFill>
            <a:miter lim="400000"/>
          </a:ln>
          <a:effectLst>
            <a:glow rad="1397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400" b="1" dirty="0">
                <a:latin typeface="Times New Roman" panose="02020603050405020304" pitchFamily="18" charset="0"/>
                <a:cs typeface="Times New Roman" panose="02020603050405020304" pitchFamily="18" charset="0"/>
              </a:rPr>
              <a:t>Укушенные раны </a:t>
            </a:r>
            <a:r>
              <a:rPr lang="ru-RU" sz="1400" dirty="0">
                <a:latin typeface="Times New Roman" panose="02020603050405020304" pitchFamily="18" charset="0"/>
                <a:cs typeface="Times New Roman" panose="02020603050405020304" pitchFamily="18" charset="0"/>
              </a:rPr>
              <a:t>причиняются зубами животных и человека. </a:t>
            </a:r>
          </a:p>
          <a:p>
            <a:pPr algn="just"/>
            <a:r>
              <a:rPr lang="ru-RU" sz="1400" dirty="0">
                <a:latin typeface="Times New Roman" panose="02020603050405020304" pitchFamily="18" charset="0"/>
                <a:cs typeface="Times New Roman" panose="02020603050405020304" pitchFamily="18" charset="0"/>
              </a:rPr>
              <a:t>В укушенные ранения обычно попадает инфекция, всегда содержащаяся в ротовой полости. </a:t>
            </a:r>
          </a:p>
          <a:p>
            <a:pPr algn="just"/>
            <a:r>
              <a:rPr lang="ru-RU" sz="1400" dirty="0">
                <a:latin typeface="Times New Roman" panose="02020603050405020304" pitchFamily="18" charset="0"/>
                <a:cs typeface="Times New Roman" panose="02020603050405020304" pitchFamily="18" charset="0"/>
              </a:rPr>
              <a:t>Они часто нагнаиваются и плохо заживают.</a:t>
            </a:r>
          </a:p>
        </p:txBody>
      </p:sp>
      <p:pic>
        <p:nvPicPr>
          <p:cNvPr id="8" name="Рисунок 7">
            <a:extLst>
              <a:ext uri="{FF2B5EF4-FFF2-40B4-BE49-F238E27FC236}">
                <a16:creationId xmlns:a16="http://schemas.microsoft.com/office/drawing/2014/main" id="{DFB9E863-693A-41A0-90CD-EF4B046FBFF5}"/>
              </a:ext>
            </a:extLst>
          </p:cNvPr>
          <p:cNvPicPr>
            <a:picLocks noChangeAspect="1"/>
          </p:cNvPicPr>
          <p:nvPr/>
        </p:nvPicPr>
        <p:blipFill>
          <a:blip r:embed="rId5"/>
          <a:stretch>
            <a:fillRect/>
          </a:stretch>
        </p:blipFill>
        <p:spPr>
          <a:xfrm>
            <a:off x="5983358" y="4123172"/>
            <a:ext cx="3830657" cy="2272821"/>
          </a:xfrm>
          <a:prstGeom prst="rect">
            <a:avLst/>
          </a:prstGeom>
          <a:ln w="38100">
            <a:solidFill>
              <a:srgbClr val="FF66CC"/>
            </a:solidFill>
          </a:ln>
          <a:effectLst>
            <a:glow rad="101600">
              <a:schemeClr val="accent2">
                <a:satMod val="175000"/>
                <a:alpha val="40000"/>
              </a:schemeClr>
            </a:glow>
          </a:effectLst>
        </p:spPr>
      </p:pic>
    </p:spTree>
    <p:extLst>
      <p:ext uri="{BB962C8B-B14F-4D97-AF65-F5344CB8AC3E}">
        <p14:creationId xmlns:p14="http://schemas.microsoft.com/office/powerpoint/2010/main" val="193304796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12</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sp>
        <p:nvSpPr>
          <p:cNvPr id="8" name="TextBox 7">
            <a:extLst>
              <a:ext uri="{FF2B5EF4-FFF2-40B4-BE49-F238E27FC236}">
                <a16:creationId xmlns:a16="http://schemas.microsoft.com/office/drawing/2014/main" id="{04381410-A7AE-497E-828B-B15CEE8B1DD4}"/>
              </a:ext>
            </a:extLst>
          </p:cNvPr>
          <p:cNvSpPr txBox="1"/>
          <p:nvPr/>
        </p:nvSpPr>
        <p:spPr>
          <a:xfrm>
            <a:off x="461828" y="436098"/>
            <a:ext cx="4694372" cy="2308324"/>
          </a:xfrm>
          <a:prstGeom prst="rect">
            <a:avLst/>
          </a:prstGeom>
          <a:solidFill>
            <a:schemeClr val="accent1">
              <a:lumMod val="40000"/>
              <a:lumOff val="60000"/>
            </a:schemeClr>
          </a:solidFill>
          <a:ln w="38100" cap="flat">
            <a:solidFill>
              <a:schemeClr val="accent5">
                <a:lumMod val="75000"/>
              </a:schemeClr>
            </a:solidFill>
            <a:miter lim="400000"/>
          </a:ln>
          <a:effectLst>
            <a:glow rad="101600">
              <a:schemeClr val="accent3">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b="1" dirty="0">
                <a:latin typeface="Times New Roman" panose="02020603050405020304" pitchFamily="18" charset="0"/>
                <a:cs typeface="Times New Roman" panose="02020603050405020304" pitchFamily="18" charset="0"/>
              </a:rPr>
              <a:t>Огнестрельные раны </a:t>
            </a:r>
            <a:r>
              <a:rPr lang="ru-RU" sz="1600" dirty="0">
                <a:latin typeface="Times New Roman" panose="02020603050405020304" pitchFamily="18" charset="0"/>
                <a:cs typeface="Times New Roman" panose="02020603050405020304" pitchFamily="18" charset="0"/>
              </a:rPr>
              <a:t>наносятся пулями, осколками снарядов, дробью. </a:t>
            </a:r>
          </a:p>
          <a:p>
            <a:pPr algn="just"/>
            <a:r>
              <a:rPr lang="ru-RU" sz="1600" dirty="0">
                <a:latin typeface="Times New Roman" panose="02020603050405020304" pitchFamily="18" charset="0"/>
                <a:cs typeface="Times New Roman" panose="02020603050405020304" pitchFamily="18" charset="0"/>
              </a:rPr>
              <a:t>Раны, нанесенные огнестрельным оружием, бывают рваные, ушибленные или размозженные. </a:t>
            </a:r>
          </a:p>
          <a:p>
            <a:pPr algn="just"/>
            <a:r>
              <a:rPr lang="ru-RU" sz="1600" dirty="0">
                <a:latin typeface="Times New Roman" panose="02020603050405020304" pitchFamily="18" charset="0"/>
                <a:cs typeface="Times New Roman" panose="02020603050405020304" pitchFamily="18" charset="0"/>
              </a:rPr>
              <a:t>При огнестрельных ранениях сильно повреждаются ткани, нередко пуля или осколок, попадая в кости скелета, дробит их на части, а костные осколки дополнительно повреждают мягкие ткани.</a:t>
            </a:r>
          </a:p>
        </p:txBody>
      </p:sp>
      <p:pic>
        <p:nvPicPr>
          <p:cNvPr id="5" name="Рисунок 4">
            <a:extLst>
              <a:ext uri="{FF2B5EF4-FFF2-40B4-BE49-F238E27FC236}">
                <a16:creationId xmlns:a16="http://schemas.microsoft.com/office/drawing/2014/main" id="{E08C4AD0-BBA0-4C8D-82EC-2E2871E0FE86}"/>
              </a:ext>
            </a:extLst>
          </p:cNvPr>
          <p:cNvPicPr>
            <a:picLocks noChangeAspect="1"/>
          </p:cNvPicPr>
          <p:nvPr/>
        </p:nvPicPr>
        <p:blipFill>
          <a:blip r:embed="rId3"/>
          <a:stretch>
            <a:fillRect/>
          </a:stretch>
        </p:blipFill>
        <p:spPr>
          <a:xfrm>
            <a:off x="5516218" y="433660"/>
            <a:ext cx="4516782" cy="2556983"/>
          </a:xfrm>
          <a:prstGeom prst="rect">
            <a:avLst/>
          </a:prstGeom>
          <a:ln w="38100">
            <a:solidFill>
              <a:schemeClr val="accent1">
                <a:lumMod val="75000"/>
              </a:schemeClr>
            </a:solidFill>
          </a:ln>
          <a:effectLst>
            <a:glow rad="139700">
              <a:schemeClr val="accent3">
                <a:satMod val="175000"/>
                <a:alpha val="40000"/>
              </a:schemeClr>
            </a:glow>
          </a:effectLst>
        </p:spPr>
      </p:pic>
      <p:sp>
        <p:nvSpPr>
          <p:cNvPr id="11" name="TextBox 10">
            <a:extLst>
              <a:ext uri="{FF2B5EF4-FFF2-40B4-BE49-F238E27FC236}">
                <a16:creationId xmlns:a16="http://schemas.microsoft.com/office/drawing/2014/main" id="{789D787B-CCE1-43CB-B894-937A4DE7C7BE}"/>
              </a:ext>
            </a:extLst>
          </p:cNvPr>
          <p:cNvSpPr txBox="1"/>
          <p:nvPr/>
        </p:nvSpPr>
        <p:spPr>
          <a:xfrm>
            <a:off x="436639" y="3344730"/>
            <a:ext cx="4705626" cy="3108543"/>
          </a:xfrm>
          <a:prstGeom prst="rect">
            <a:avLst/>
          </a:prstGeom>
          <a:solidFill>
            <a:schemeClr val="accent5">
              <a:lumMod val="20000"/>
              <a:lumOff val="80000"/>
            </a:schemeClr>
          </a:solidFill>
          <a:ln w="38100" cap="flat">
            <a:solidFill>
              <a:srgbClr val="7030A0"/>
            </a:solidFill>
            <a:miter lim="400000"/>
          </a:ln>
          <a:effectLst>
            <a:glow rad="1397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400" dirty="0">
                <a:latin typeface="Times New Roman" panose="02020603050405020304" pitchFamily="18" charset="0"/>
                <a:cs typeface="Times New Roman" panose="02020603050405020304" pitchFamily="18" charset="0"/>
              </a:rPr>
              <a:t>При различных ранениях и повреждениях в рану попадают микроорганизмы вместе с ранящим предметом, кусками одежды, дерева, комьями земли и т. д., а также из воздуха и при прикосновении к ране руками. </a:t>
            </a:r>
          </a:p>
          <a:p>
            <a:pPr algn="just"/>
            <a:r>
              <a:rPr lang="ru-RU" sz="1400" dirty="0">
                <a:latin typeface="Times New Roman" panose="02020603050405020304" pitchFamily="18" charset="0"/>
                <a:cs typeface="Times New Roman" panose="02020603050405020304" pitchFamily="18" charset="0"/>
              </a:rPr>
              <a:t>Раны, зараженные микроорганизмами, называют инфицированными, а возникающее вследствие этого заболевание - раневой инфекцией.</a:t>
            </a:r>
          </a:p>
          <a:p>
            <a:pPr algn="just"/>
            <a:r>
              <a:rPr lang="ru-RU" sz="1400" b="1" dirty="0">
                <a:latin typeface="Times New Roman" panose="02020603050405020304" pitchFamily="18" charset="0"/>
                <a:cs typeface="Times New Roman" panose="02020603050405020304" pitchFamily="18" charset="0"/>
              </a:rPr>
              <a:t>Инфицированная рана </a:t>
            </a:r>
            <a:r>
              <a:rPr lang="ru-RU" sz="1400" dirty="0">
                <a:latin typeface="Times New Roman" panose="02020603050405020304" pitchFamily="18" charset="0"/>
                <a:cs typeface="Times New Roman" panose="02020603050405020304" pitchFamily="18" charset="0"/>
              </a:rPr>
              <a:t>через несколько часов или дней покрывается налетом, края ее становятся отечными, окружающая кожа краснеет, боли в ране, обычно стихающие через несколько часов после ранения, возобновляются. </a:t>
            </a:r>
          </a:p>
          <a:p>
            <a:pPr algn="just"/>
            <a:r>
              <a:rPr lang="ru-RU" sz="1400" dirty="0">
                <a:latin typeface="Times New Roman" panose="02020603050405020304" pitchFamily="18" charset="0"/>
                <a:cs typeface="Times New Roman" panose="02020603050405020304" pitchFamily="18" charset="0"/>
              </a:rPr>
              <a:t>Повышается температура тела, и самочувствие пострадавшего ухудшается.</a:t>
            </a:r>
          </a:p>
        </p:txBody>
      </p:sp>
      <p:pic>
        <p:nvPicPr>
          <p:cNvPr id="2050" name="Picture 2" descr="Презентация Понятие о ранах доклад, проект">
            <a:extLst>
              <a:ext uri="{FF2B5EF4-FFF2-40B4-BE49-F238E27FC236}">
                <a16:creationId xmlns:a16="http://schemas.microsoft.com/office/drawing/2014/main" id="{B5073F8A-864F-4CF6-BA56-355B702E86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2805" y="3273792"/>
            <a:ext cx="4520195" cy="3179481"/>
          </a:xfrm>
          <a:prstGeom prst="rect">
            <a:avLst/>
          </a:prstGeom>
          <a:noFill/>
          <a:ln w="38100">
            <a:solidFill>
              <a:schemeClr val="accent5">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45924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13</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sp>
        <p:nvSpPr>
          <p:cNvPr id="7" name="TextBox 6">
            <a:extLst>
              <a:ext uri="{FF2B5EF4-FFF2-40B4-BE49-F238E27FC236}">
                <a16:creationId xmlns:a16="http://schemas.microsoft.com/office/drawing/2014/main" id="{2965EF9F-C112-4D6F-8DDD-E5CBB77D971C}"/>
              </a:ext>
            </a:extLst>
          </p:cNvPr>
          <p:cNvSpPr txBox="1"/>
          <p:nvPr/>
        </p:nvSpPr>
        <p:spPr>
          <a:xfrm>
            <a:off x="725557" y="496168"/>
            <a:ext cx="4711147" cy="5539978"/>
          </a:xfrm>
          <a:prstGeom prst="rect">
            <a:avLst/>
          </a:prstGeom>
          <a:solidFill>
            <a:schemeClr val="accent6">
              <a:lumMod val="20000"/>
              <a:lumOff val="80000"/>
            </a:schemeClr>
          </a:solidFill>
          <a:ln w="38100" cap="flat">
            <a:solidFill>
              <a:schemeClr val="accent6">
                <a:lumMod val="50000"/>
              </a:schemeClr>
            </a:solidFill>
            <a:miter lim="400000"/>
          </a:ln>
          <a:effectLst>
            <a:glow rad="101600">
              <a:schemeClr val="accent6">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400" dirty="0">
                <a:effectLst/>
                <a:latin typeface="Times New Roman" panose="02020603050405020304" pitchFamily="18" charset="0"/>
                <a:ea typeface="Times New Roman" panose="02020603050405020304" pitchFamily="18" charset="0"/>
              </a:rPr>
              <a:t>Для защиты раны от загрязнения ее закрывают повязкой. Но прежде, чем наложить первичную повязку при оказании первой помощи, нужно обнажить рану, не загрязняя ее и не причиняя боли пораженному. </a:t>
            </a:r>
          </a:p>
          <a:p>
            <a:pPr algn="just"/>
            <a:r>
              <a:rPr lang="ru-RU" sz="1400" dirty="0">
                <a:effectLst/>
                <a:latin typeface="Times New Roman" panose="02020603050405020304" pitchFamily="18" charset="0"/>
                <a:ea typeface="Times New Roman" panose="02020603050405020304" pitchFamily="18" charset="0"/>
              </a:rPr>
              <a:t>Верхнюю одежду снимают или разрезают (распарывают по шву). </a:t>
            </a:r>
          </a:p>
          <a:p>
            <a:pPr algn="just"/>
            <a:r>
              <a:rPr lang="ru-RU" sz="1400" dirty="0">
                <a:effectLst/>
                <a:latin typeface="Times New Roman" panose="02020603050405020304" pitchFamily="18" charset="0"/>
                <a:ea typeface="Times New Roman" panose="02020603050405020304" pitchFamily="18" charset="0"/>
              </a:rPr>
              <a:t>При ранениях конечностей надо снять одежду сначала со здоровой конечности, а затем с поврежденной. </a:t>
            </a:r>
          </a:p>
          <a:p>
            <a:pPr algn="just"/>
            <a:r>
              <a:rPr lang="ru-RU" sz="1400" dirty="0">
                <a:effectLst/>
                <a:latin typeface="Times New Roman" panose="02020603050405020304" pitchFamily="18" charset="0"/>
                <a:ea typeface="Times New Roman" panose="02020603050405020304" pitchFamily="18" charset="0"/>
              </a:rPr>
              <a:t>Нижнюю одежду, белье и обувь обычно распарывают по шву для обнажения области ранения, затем осторожно отворачивают края одежды. </a:t>
            </a:r>
          </a:p>
          <a:p>
            <a:pPr algn="just"/>
            <a:r>
              <a:rPr lang="ru-RU" sz="1400" dirty="0">
                <a:effectLst/>
                <a:latin typeface="Times New Roman" panose="02020603050405020304" pitchFamily="18" charset="0"/>
                <a:ea typeface="Times New Roman" panose="02020603050405020304" pitchFamily="18" charset="0"/>
              </a:rPr>
              <a:t>Зимой, чтобы избежать охлаждения раненого, разрез лучше делать в виде клапана (два горизонтальных разреза - выше и ниже раны - и один вертикальный); получившийся клапан откладывают при перевязке в сторону.</a:t>
            </a:r>
          </a:p>
          <a:p>
            <a:pPr algn="just"/>
            <a:r>
              <a:rPr lang="ru-RU" sz="1400" dirty="0">
                <a:effectLst/>
                <a:latin typeface="Times New Roman" panose="02020603050405020304" pitchFamily="18" charset="0"/>
                <a:ea typeface="Times New Roman" panose="02020603050405020304" pitchFamily="18" charset="0"/>
              </a:rPr>
              <a:t>После обнажения раны ее быстро осматривают. </a:t>
            </a:r>
          </a:p>
          <a:p>
            <a:pPr algn="just"/>
            <a:r>
              <a:rPr lang="ru-RU" sz="1400" dirty="0">
                <a:effectLst/>
                <a:latin typeface="Times New Roman" panose="02020603050405020304" pitchFamily="18" charset="0"/>
                <a:ea typeface="Times New Roman" panose="02020603050405020304" pitchFamily="18" charset="0"/>
              </a:rPr>
              <a:t>При этом нельзя трогать рану руками, очищая ее от загрязнения, смазывать или промывать какими-либо растворами, удалять находившиеся в ней осколки костей, куски приставшей к ране одежды или иные инородные тела.</a:t>
            </a:r>
          </a:p>
          <a:p>
            <a:pPr algn="just"/>
            <a:r>
              <a:rPr lang="ru-RU" sz="1400" dirty="0">
                <a:effectLst/>
                <a:latin typeface="Times New Roman" panose="02020603050405020304" pitchFamily="18" charset="0"/>
                <a:ea typeface="Times New Roman" panose="02020603050405020304" pitchFamily="18" charset="0"/>
              </a:rPr>
              <a:t>Нельзя вправлять выпавшие внутренние органы, использовать для перевязки нестерильный материал.</a:t>
            </a:r>
          </a:p>
          <a:p>
            <a:pPr marL="457200" indent="450215" algn="just"/>
            <a:r>
              <a:rPr lang="ru-RU" sz="1800" b="1" dirty="0">
                <a:effectLst/>
                <a:latin typeface="Times New Roman" panose="02020603050405020304" pitchFamily="18" charset="0"/>
                <a:ea typeface="Times New Roman" panose="02020603050405020304" pitchFamily="18" charset="0"/>
              </a:rPr>
              <a:t> </a:t>
            </a:r>
            <a:endParaRPr lang="ru-RU" sz="1800" dirty="0">
              <a:effectLst/>
              <a:latin typeface="Times New Roman" panose="02020603050405020304" pitchFamily="18" charset="0"/>
              <a:ea typeface="Times New Roman" panose="02020603050405020304" pitchFamily="18" charset="0"/>
            </a:endParaRPr>
          </a:p>
        </p:txBody>
      </p:sp>
      <p:pic>
        <p:nvPicPr>
          <p:cNvPr id="3" name="Рисунок 2">
            <a:extLst>
              <a:ext uri="{FF2B5EF4-FFF2-40B4-BE49-F238E27FC236}">
                <a16:creationId xmlns:a16="http://schemas.microsoft.com/office/drawing/2014/main" id="{9A08A133-1AD8-4073-B139-BC7FC7EC0D14}"/>
              </a:ext>
            </a:extLst>
          </p:cNvPr>
          <p:cNvPicPr>
            <a:picLocks noChangeAspect="1"/>
          </p:cNvPicPr>
          <p:nvPr/>
        </p:nvPicPr>
        <p:blipFill>
          <a:blip r:embed="rId3"/>
          <a:stretch>
            <a:fillRect/>
          </a:stretch>
        </p:blipFill>
        <p:spPr>
          <a:xfrm>
            <a:off x="5923722" y="596347"/>
            <a:ext cx="3786808" cy="2574235"/>
          </a:xfrm>
          <a:prstGeom prst="rect">
            <a:avLst/>
          </a:prstGeom>
          <a:ln w="38100">
            <a:solidFill>
              <a:schemeClr val="accent6">
                <a:lumMod val="75000"/>
              </a:schemeClr>
            </a:solidFill>
          </a:ln>
          <a:effectLst>
            <a:glow rad="139700">
              <a:schemeClr val="accent6">
                <a:satMod val="175000"/>
                <a:alpha val="40000"/>
              </a:schemeClr>
            </a:glow>
          </a:effectLst>
        </p:spPr>
      </p:pic>
      <p:pic>
        <p:nvPicPr>
          <p:cNvPr id="5" name="Рисунок 4">
            <a:extLst>
              <a:ext uri="{FF2B5EF4-FFF2-40B4-BE49-F238E27FC236}">
                <a16:creationId xmlns:a16="http://schemas.microsoft.com/office/drawing/2014/main" id="{B82B6FC0-2E59-4ED8-B94A-2509DB14F374}"/>
              </a:ext>
            </a:extLst>
          </p:cNvPr>
          <p:cNvPicPr>
            <a:picLocks noChangeAspect="1"/>
          </p:cNvPicPr>
          <p:nvPr/>
        </p:nvPicPr>
        <p:blipFill>
          <a:blip r:embed="rId4"/>
          <a:stretch>
            <a:fillRect/>
          </a:stretch>
        </p:blipFill>
        <p:spPr>
          <a:xfrm>
            <a:off x="5923722" y="3574972"/>
            <a:ext cx="3786808" cy="2461174"/>
          </a:xfrm>
          <a:prstGeom prst="rect">
            <a:avLst/>
          </a:prstGeom>
          <a:ln w="38100">
            <a:solidFill>
              <a:schemeClr val="accent6">
                <a:lumMod val="50000"/>
              </a:schemeClr>
            </a:solidFill>
          </a:ln>
          <a:effectLst>
            <a:glow rad="101600">
              <a:schemeClr val="accent6">
                <a:satMod val="175000"/>
                <a:alpha val="40000"/>
              </a:schemeClr>
            </a:glow>
          </a:effectLst>
        </p:spPr>
      </p:pic>
    </p:spTree>
    <p:extLst>
      <p:ext uri="{BB962C8B-B14F-4D97-AF65-F5344CB8AC3E}">
        <p14:creationId xmlns:p14="http://schemas.microsoft.com/office/powerpoint/2010/main" val="334786746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14</a:t>
            </a:fld>
            <a:endParaRPr sz="1300" dirty="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sp>
        <p:nvSpPr>
          <p:cNvPr id="6" name="TextBox 5">
            <a:extLst>
              <a:ext uri="{FF2B5EF4-FFF2-40B4-BE49-F238E27FC236}">
                <a16:creationId xmlns:a16="http://schemas.microsoft.com/office/drawing/2014/main" id="{C898186C-E9C8-4654-A0C4-DB3DC41E0821}"/>
              </a:ext>
            </a:extLst>
          </p:cNvPr>
          <p:cNvSpPr txBox="1"/>
          <p:nvPr/>
        </p:nvSpPr>
        <p:spPr>
          <a:xfrm>
            <a:off x="327992" y="582698"/>
            <a:ext cx="5158408" cy="2677656"/>
          </a:xfrm>
          <a:prstGeom prst="rect">
            <a:avLst/>
          </a:prstGeom>
          <a:solidFill>
            <a:schemeClr val="accent4">
              <a:lumMod val="40000"/>
              <a:lumOff val="60000"/>
            </a:schemeClr>
          </a:solidFill>
          <a:ln w="38100" cap="flat">
            <a:solidFill>
              <a:srgbClr val="C00000"/>
            </a:solidFill>
            <a:miter lim="400000"/>
          </a:ln>
          <a:effectLst>
            <a:glow rad="2286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400" b="1" dirty="0">
                <a:latin typeface="Times New Roman" panose="02020603050405020304" pitchFamily="18" charset="0"/>
                <a:cs typeface="Times New Roman" panose="02020603050405020304" pitchFamily="18" charset="0"/>
              </a:rPr>
              <a:t>Оказание первой помощи при ранениях</a:t>
            </a:r>
            <a:r>
              <a:rPr lang="ru-RU" sz="1400" dirty="0">
                <a:latin typeface="Times New Roman" panose="02020603050405020304" pitchFamily="18" charset="0"/>
                <a:cs typeface="Times New Roman" panose="02020603050405020304" pitchFamily="18" charset="0"/>
              </a:rPr>
              <a:t>. </a:t>
            </a:r>
          </a:p>
          <a:p>
            <a:pPr algn="just"/>
            <a:r>
              <a:rPr lang="ru-RU" sz="1400" dirty="0">
                <a:latin typeface="Times New Roman" panose="02020603050405020304" pitchFamily="18" charset="0"/>
                <a:cs typeface="Times New Roman" panose="02020603050405020304" pitchFamily="18" charset="0"/>
              </a:rPr>
              <a:t>Лечение ссадин, уколов, мелких порезов заключается в очистке ранки раствором перекиси водорода и смазывании пораженного места 5% раствором йода или 2% раствором бриллиантовой зелени, с последующим наложением стерильной повязки. </a:t>
            </a:r>
          </a:p>
          <a:p>
            <a:pPr algn="just"/>
            <a:r>
              <a:rPr lang="ru-RU" sz="1400" dirty="0">
                <a:latin typeface="Times New Roman" panose="02020603050405020304" pitchFamily="18" charset="0"/>
                <a:cs typeface="Times New Roman" panose="02020603050405020304" pitchFamily="18" charset="0"/>
              </a:rPr>
              <a:t>Мелкие раны, царапины, уколы, порезы можно покрыть клеем БФ-6, обладающим дезинфицирующим свойством. </a:t>
            </a:r>
          </a:p>
          <a:p>
            <a:pPr algn="just"/>
            <a:r>
              <a:rPr lang="ru-RU" sz="1400" dirty="0">
                <a:latin typeface="Times New Roman" panose="02020603050405020304" pitchFamily="18" charset="0"/>
                <a:cs typeface="Times New Roman" panose="02020603050405020304" pitchFamily="18" charset="0"/>
              </a:rPr>
              <a:t>Загрязненную кожу следует предварительно очистить кусочками марли, смоченной одеколоном, спиртом или водкой. </a:t>
            </a:r>
          </a:p>
          <a:p>
            <a:pPr algn="just"/>
            <a:r>
              <a:rPr lang="ru-RU" sz="1400" b="1" dirty="0">
                <a:latin typeface="Times New Roman" panose="02020603050405020304" pitchFamily="18" charset="0"/>
                <a:cs typeface="Times New Roman" panose="02020603050405020304" pitchFamily="18" charset="0"/>
              </a:rPr>
              <a:t>Ни в коем случае нельзя промывать саму рану</a:t>
            </a:r>
            <a:r>
              <a:rPr lang="ru-RU" sz="1400" dirty="0">
                <a:latin typeface="Times New Roman" panose="02020603050405020304" pitchFamily="18" charset="0"/>
                <a:cs typeface="Times New Roman" panose="02020603050405020304" pitchFamily="18" charset="0"/>
              </a:rPr>
              <a:t>.</a:t>
            </a:r>
          </a:p>
          <a:p>
            <a:pPr algn="just"/>
            <a:r>
              <a:rPr lang="ru-RU" sz="1400" dirty="0">
                <a:latin typeface="Times New Roman" panose="02020603050405020304" pitchFamily="18" charset="0"/>
                <a:cs typeface="Times New Roman" panose="02020603050405020304" pitchFamily="18" charset="0"/>
              </a:rPr>
              <a:t>Лечение более глубоких и обширных ран осложняется тем, что они обычно сопровождаются кровотечением. </a:t>
            </a:r>
          </a:p>
        </p:txBody>
      </p:sp>
      <p:sp>
        <p:nvSpPr>
          <p:cNvPr id="7" name="TextBox 6">
            <a:extLst>
              <a:ext uri="{FF2B5EF4-FFF2-40B4-BE49-F238E27FC236}">
                <a16:creationId xmlns:a16="http://schemas.microsoft.com/office/drawing/2014/main" id="{87C62337-001C-442C-96E1-270A5D5B1E83}"/>
              </a:ext>
            </a:extLst>
          </p:cNvPr>
          <p:cNvSpPr txBox="1"/>
          <p:nvPr/>
        </p:nvSpPr>
        <p:spPr>
          <a:xfrm>
            <a:off x="5864088" y="3717997"/>
            <a:ext cx="3949926" cy="2893100"/>
          </a:xfrm>
          <a:prstGeom prst="rect">
            <a:avLst/>
          </a:prstGeom>
          <a:solidFill>
            <a:schemeClr val="accent2">
              <a:lumMod val="20000"/>
              <a:lumOff val="80000"/>
            </a:schemeClr>
          </a:solidFill>
          <a:ln w="38100" cap="flat">
            <a:solidFill>
              <a:schemeClr val="accent2">
                <a:lumMod val="50000"/>
              </a:schemeClr>
            </a:solidFill>
            <a:miter lim="400000"/>
          </a:ln>
          <a:effectLst>
            <a:glow rad="139700">
              <a:schemeClr val="accent4">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r>
              <a:rPr lang="ru-RU" sz="1400" dirty="0">
                <a:latin typeface="Times New Roman" panose="02020603050405020304" pitchFamily="18" charset="0"/>
                <a:cs typeface="Times New Roman" panose="02020603050405020304" pitchFamily="18" charset="0"/>
              </a:rPr>
              <a:t>В зависимости от того, какого типа кровеносный сосуд поврежден, различают три вида кровотечений: </a:t>
            </a:r>
          </a:p>
          <a:p>
            <a:pPr algn="ctr"/>
            <a:r>
              <a:rPr lang="ru-RU" sz="1400" b="1" dirty="0">
                <a:latin typeface="Times New Roman" panose="02020603050405020304" pitchFamily="18" charset="0"/>
                <a:cs typeface="Times New Roman" panose="02020603050405020304" pitchFamily="18" charset="0"/>
              </a:rPr>
              <a:t>артериальное, венозное и капиллярное</a:t>
            </a:r>
          </a:p>
          <a:p>
            <a:pPr algn="just"/>
            <a:r>
              <a:rPr lang="ru-RU" sz="1400" i="1" u="sng" dirty="0">
                <a:latin typeface="Times New Roman" panose="02020603050405020304" pitchFamily="18" charset="0"/>
                <a:cs typeface="Times New Roman" panose="02020603050405020304" pitchFamily="18" charset="0"/>
              </a:rPr>
              <a:t>При артериальном кровотечении </a:t>
            </a:r>
            <a:r>
              <a:rPr lang="ru-RU" sz="1400" dirty="0">
                <a:latin typeface="Times New Roman" panose="02020603050405020304" pitchFamily="18" charset="0"/>
                <a:cs typeface="Times New Roman" panose="02020603050405020304" pitchFamily="18" charset="0"/>
              </a:rPr>
              <a:t>кровь алого цвета, из раны бьет фонтанчик. </a:t>
            </a:r>
          </a:p>
          <a:p>
            <a:pPr algn="just"/>
            <a:endParaRPr lang="ru-RU" sz="1400" i="1" u="sng" dirty="0">
              <a:latin typeface="Times New Roman" panose="02020603050405020304" pitchFamily="18" charset="0"/>
              <a:cs typeface="Times New Roman" panose="02020603050405020304" pitchFamily="18" charset="0"/>
            </a:endParaRPr>
          </a:p>
          <a:p>
            <a:pPr algn="just"/>
            <a:r>
              <a:rPr lang="ru-RU" sz="1400" i="1" u="sng" dirty="0">
                <a:latin typeface="Times New Roman" panose="02020603050405020304" pitchFamily="18" charset="0"/>
                <a:cs typeface="Times New Roman" panose="02020603050405020304" pitchFamily="18" charset="0"/>
              </a:rPr>
              <a:t>При венозном кровотечении </a:t>
            </a:r>
            <a:r>
              <a:rPr lang="ru-RU" sz="1400" dirty="0">
                <a:latin typeface="Times New Roman" panose="02020603050405020304" pitchFamily="18" charset="0"/>
                <a:cs typeface="Times New Roman" panose="02020603050405020304" pitchFamily="18" charset="0"/>
              </a:rPr>
              <a:t>кровь темного цвета, из раны вытекает маленькой струей. </a:t>
            </a:r>
          </a:p>
          <a:p>
            <a:pPr algn="just"/>
            <a:endParaRPr lang="ru-RU" sz="1400" i="1" u="sng" dirty="0">
              <a:latin typeface="Times New Roman" panose="02020603050405020304" pitchFamily="18" charset="0"/>
              <a:cs typeface="Times New Roman" panose="02020603050405020304" pitchFamily="18" charset="0"/>
            </a:endParaRPr>
          </a:p>
          <a:p>
            <a:pPr algn="just"/>
            <a:r>
              <a:rPr lang="ru-RU" sz="1400" i="1" u="sng" dirty="0">
                <a:latin typeface="Times New Roman" panose="02020603050405020304" pitchFamily="18" charset="0"/>
                <a:cs typeface="Times New Roman" panose="02020603050405020304" pitchFamily="18" charset="0"/>
              </a:rPr>
              <a:t>Капиллярное кровотечение </a:t>
            </a:r>
            <a:r>
              <a:rPr lang="ru-RU" sz="1400" dirty="0">
                <a:latin typeface="Times New Roman" panose="02020603050405020304" pitchFamily="18" charset="0"/>
                <a:cs typeface="Times New Roman" panose="02020603050405020304" pitchFamily="18" charset="0"/>
              </a:rPr>
              <a:t>характеризуется тем, что кровь просачивается мелкими каплями из поврежденных тканей. </a:t>
            </a:r>
          </a:p>
        </p:txBody>
      </p:sp>
      <p:pic>
        <p:nvPicPr>
          <p:cNvPr id="4" name="Рисунок 3">
            <a:extLst>
              <a:ext uri="{FF2B5EF4-FFF2-40B4-BE49-F238E27FC236}">
                <a16:creationId xmlns:a16="http://schemas.microsoft.com/office/drawing/2014/main" id="{824EA7E4-6ED2-4229-97C9-F7C7BE0EF43E}"/>
              </a:ext>
            </a:extLst>
          </p:cNvPr>
          <p:cNvPicPr>
            <a:picLocks noChangeAspect="1"/>
          </p:cNvPicPr>
          <p:nvPr/>
        </p:nvPicPr>
        <p:blipFill>
          <a:blip r:embed="rId3"/>
          <a:stretch>
            <a:fillRect/>
          </a:stretch>
        </p:blipFill>
        <p:spPr>
          <a:xfrm>
            <a:off x="5864088" y="582697"/>
            <a:ext cx="4045226" cy="2677655"/>
          </a:xfrm>
          <a:prstGeom prst="rect">
            <a:avLst/>
          </a:prstGeom>
          <a:ln w="38100">
            <a:solidFill>
              <a:srgbClr val="C00000"/>
            </a:solidFill>
          </a:ln>
          <a:effectLst>
            <a:glow rad="139700">
              <a:schemeClr val="accent2">
                <a:satMod val="175000"/>
                <a:alpha val="40000"/>
              </a:schemeClr>
            </a:glow>
          </a:effectLst>
        </p:spPr>
      </p:pic>
      <p:pic>
        <p:nvPicPr>
          <p:cNvPr id="5" name="Рисунок 4">
            <a:extLst>
              <a:ext uri="{FF2B5EF4-FFF2-40B4-BE49-F238E27FC236}">
                <a16:creationId xmlns:a16="http://schemas.microsoft.com/office/drawing/2014/main" id="{6B61A18C-11BB-4385-B7C0-64FE25790888}"/>
              </a:ext>
            </a:extLst>
          </p:cNvPr>
          <p:cNvPicPr>
            <a:picLocks noChangeAspect="1"/>
          </p:cNvPicPr>
          <p:nvPr/>
        </p:nvPicPr>
        <p:blipFill>
          <a:blip r:embed="rId4"/>
          <a:stretch>
            <a:fillRect/>
          </a:stretch>
        </p:blipFill>
        <p:spPr>
          <a:xfrm>
            <a:off x="327992" y="3717997"/>
            <a:ext cx="5158408" cy="2893100"/>
          </a:xfrm>
          <a:prstGeom prst="rect">
            <a:avLst/>
          </a:prstGeom>
          <a:ln w="38100">
            <a:solidFill>
              <a:schemeClr val="accent2">
                <a:lumMod val="75000"/>
              </a:schemeClr>
            </a:solidFill>
          </a:ln>
          <a:effectLst>
            <a:glow rad="139700">
              <a:schemeClr val="accent4">
                <a:satMod val="175000"/>
                <a:alpha val="40000"/>
              </a:schemeClr>
            </a:glow>
          </a:effectLst>
        </p:spPr>
      </p:pic>
    </p:spTree>
    <p:extLst>
      <p:ext uri="{BB962C8B-B14F-4D97-AF65-F5344CB8AC3E}">
        <p14:creationId xmlns:p14="http://schemas.microsoft.com/office/powerpoint/2010/main" val="281630054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15</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sp>
        <p:nvSpPr>
          <p:cNvPr id="6" name="TextBox 5">
            <a:extLst>
              <a:ext uri="{FF2B5EF4-FFF2-40B4-BE49-F238E27FC236}">
                <a16:creationId xmlns:a16="http://schemas.microsoft.com/office/drawing/2014/main" id="{D4AF1A20-6B68-426B-901B-917379930814}"/>
              </a:ext>
            </a:extLst>
          </p:cNvPr>
          <p:cNvSpPr txBox="1"/>
          <p:nvPr/>
        </p:nvSpPr>
        <p:spPr>
          <a:xfrm>
            <a:off x="359812" y="562700"/>
            <a:ext cx="4753871" cy="2062103"/>
          </a:xfrm>
          <a:prstGeom prst="rect">
            <a:avLst/>
          </a:prstGeom>
          <a:solidFill>
            <a:schemeClr val="accent3">
              <a:lumMod val="40000"/>
              <a:lumOff val="60000"/>
            </a:schemeClr>
          </a:solidFill>
          <a:ln w="38100" cap="flat">
            <a:solidFill>
              <a:srgbClr val="7030A0"/>
            </a:solidFill>
            <a:miter lim="400000"/>
          </a:ln>
          <a:effectLst>
            <a:glow rad="2286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dirty="0">
                <a:latin typeface="Times New Roman" panose="02020603050405020304" pitchFamily="18" charset="0"/>
                <a:cs typeface="Times New Roman" panose="02020603050405020304" pitchFamily="18" charset="0"/>
              </a:rPr>
              <a:t>В зависимости от вида кровотечения применяются различные способы его остановки.</a:t>
            </a:r>
          </a:p>
          <a:p>
            <a:pPr algn="just"/>
            <a:r>
              <a:rPr lang="ru-RU" sz="1600" dirty="0">
                <a:latin typeface="Times New Roman" panose="02020603050405020304" pitchFamily="18" charset="0"/>
                <a:cs typeface="Times New Roman" panose="02020603050405020304" pitchFamily="18" charset="0"/>
              </a:rPr>
              <a:t>Различают </a:t>
            </a:r>
            <a:r>
              <a:rPr lang="ru-RU" sz="1600" b="1" dirty="0">
                <a:latin typeface="Times New Roman" panose="02020603050405020304" pitchFamily="18" charset="0"/>
                <a:cs typeface="Times New Roman" panose="02020603050405020304" pitchFamily="18" charset="0"/>
              </a:rPr>
              <a:t>временные и постоянные способы остановки кровотечения</a:t>
            </a:r>
            <a:r>
              <a:rPr lang="ru-RU" sz="1600" dirty="0">
                <a:latin typeface="Times New Roman" panose="02020603050405020304" pitchFamily="18" charset="0"/>
                <a:cs typeface="Times New Roman" panose="02020603050405020304" pitchFamily="18" charset="0"/>
              </a:rPr>
              <a:t>. </a:t>
            </a:r>
          </a:p>
          <a:p>
            <a:pPr algn="just"/>
            <a:r>
              <a:rPr lang="ru-RU" sz="1600" dirty="0">
                <a:latin typeface="Times New Roman" panose="02020603050405020304" pitchFamily="18" charset="0"/>
                <a:cs typeface="Times New Roman" panose="02020603050405020304" pitchFamily="18" charset="0"/>
              </a:rPr>
              <a:t>Первые применяются на месте происшествия в порядке первой помощи, </a:t>
            </a:r>
          </a:p>
          <a:p>
            <a:pPr algn="just"/>
            <a:r>
              <a:rPr lang="ru-RU" sz="1600" dirty="0">
                <a:latin typeface="Times New Roman" panose="02020603050405020304" pitchFamily="18" charset="0"/>
                <a:cs typeface="Times New Roman" panose="02020603050405020304" pitchFamily="18" charset="0"/>
              </a:rPr>
              <a:t>вторые - в лечебных учреждениях. </a:t>
            </a:r>
          </a:p>
          <a:p>
            <a:pPr algn="just"/>
            <a:endParaRPr lang="ru-RU" sz="1600" dirty="0">
              <a:latin typeface="Times New Roman" panose="02020603050405020304" pitchFamily="18" charset="0"/>
              <a:cs typeface="Times New Roman" panose="02020603050405020304" pitchFamily="18" charset="0"/>
            </a:endParaRPr>
          </a:p>
        </p:txBody>
      </p:sp>
      <p:pic>
        <p:nvPicPr>
          <p:cNvPr id="2" name="Рисунок 1">
            <a:extLst>
              <a:ext uri="{FF2B5EF4-FFF2-40B4-BE49-F238E27FC236}">
                <a16:creationId xmlns:a16="http://schemas.microsoft.com/office/drawing/2014/main" id="{AB57302C-0F24-4A46-A6A2-D3F1A8B18A78}"/>
              </a:ext>
            </a:extLst>
          </p:cNvPr>
          <p:cNvPicPr>
            <a:picLocks noChangeAspect="1"/>
          </p:cNvPicPr>
          <p:nvPr/>
        </p:nvPicPr>
        <p:blipFill>
          <a:blip r:embed="rId3"/>
          <a:stretch>
            <a:fillRect/>
          </a:stretch>
        </p:blipFill>
        <p:spPr>
          <a:xfrm>
            <a:off x="5604315" y="1506400"/>
            <a:ext cx="4348272" cy="2967038"/>
          </a:xfrm>
          <a:prstGeom prst="rect">
            <a:avLst/>
          </a:prstGeom>
          <a:ln w="38100">
            <a:solidFill>
              <a:schemeClr val="accent6">
                <a:lumMod val="50000"/>
              </a:schemeClr>
            </a:solidFill>
          </a:ln>
          <a:effectLst>
            <a:glow rad="139700">
              <a:schemeClr val="accent6">
                <a:satMod val="175000"/>
                <a:alpha val="40000"/>
              </a:schemeClr>
            </a:glow>
          </a:effectLst>
        </p:spPr>
      </p:pic>
      <p:sp>
        <p:nvSpPr>
          <p:cNvPr id="8" name="TextBox 7">
            <a:extLst>
              <a:ext uri="{FF2B5EF4-FFF2-40B4-BE49-F238E27FC236}">
                <a16:creationId xmlns:a16="http://schemas.microsoft.com/office/drawing/2014/main" id="{BBEE5C24-1BD3-4648-A806-9CE6DFFFD43C}"/>
              </a:ext>
            </a:extLst>
          </p:cNvPr>
          <p:cNvSpPr txBox="1"/>
          <p:nvPr/>
        </p:nvSpPr>
        <p:spPr>
          <a:xfrm>
            <a:off x="5584915" y="582698"/>
            <a:ext cx="4367672" cy="584775"/>
          </a:xfrm>
          <a:prstGeom prst="rect">
            <a:avLst/>
          </a:prstGeom>
          <a:solidFill>
            <a:schemeClr val="accent6">
              <a:lumMod val="60000"/>
              <a:lumOff val="40000"/>
            </a:schemeClr>
          </a:solidFill>
          <a:ln w="38100" cap="flat">
            <a:solidFill>
              <a:schemeClr val="accent6">
                <a:lumMod val="50000"/>
              </a:schemeClr>
            </a:solidFill>
            <a:miter lim="400000"/>
          </a:ln>
          <a:effectLst>
            <a:glow rad="101600">
              <a:schemeClr val="accent6">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r>
              <a:rPr lang="ru-RU" sz="1600" b="1" dirty="0">
                <a:latin typeface="Times New Roman" panose="02020603050405020304" pitchFamily="18" charset="0"/>
                <a:cs typeface="Times New Roman" panose="02020603050405020304" pitchFamily="18" charset="0"/>
              </a:rPr>
              <a:t>Необходимо хорошо знать временные способы остановок кровотечений</a:t>
            </a:r>
            <a:endParaRPr lang="ru-RU" sz="16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4F830F6D-5DB0-4FCA-9B1E-C63EA0404512}"/>
              </a:ext>
            </a:extLst>
          </p:cNvPr>
          <p:cNvSpPr txBox="1"/>
          <p:nvPr/>
        </p:nvSpPr>
        <p:spPr>
          <a:xfrm>
            <a:off x="5584914" y="4961238"/>
            <a:ext cx="4367673" cy="1569660"/>
          </a:xfrm>
          <a:prstGeom prst="rect">
            <a:avLst/>
          </a:prstGeom>
          <a:solidFill>
            <a:schemeClr val="accent4">
              <a:lumMod val="20000"/>
              <a:lumOff val="80000"/>
            </a:schemeClr>
          </a:solidFill>
          <a:ln w="38100" cap="flat">
            <a:solidFill>
              <a:srgbClr val="C00000"/>
            </a:solidFill>
            <a:miter lim="400000"/>
          </a:ln>
          <a:effectLst>
            <a:glow rad="1397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b="1" dirty="0">
                <a:latin typeface="Times New Roman" panose="02020603050405020304" pitchFamily="18" charset="0"/>
                <a:cs typeface="Times New Roman" panose="02020603050405020304" pitchFamily="18" charset="0"/>
              </a:rPr>
              <a:t>Способ пальцевого прижатия </a:t>
            </a:r>
            <a:r>
              <a:rPr lang="ru-RU" sz="1600" dirty="0">
                <a:latin typeface="Times New Roman" panose="02020603050405020304" pitchFamily="18" charset="0"/>
                <a:cs typeface="Times New Roman" panose="02020603050405020304" pitchFamily="18" charset="0"/>
              </a:rPr>
              <a:t>кровоточащего сосуда к кости применяется на короткое время, необходимое для приготовления жгута или давящей повязки. </a:t>
            </a:r>
          </a:p>
          <a:p>
            <a:pPr algn="just"/>
            <a:r>
              <a:rPr lang="ru-RU" sz="1600" dirty="0">
                <a:latin typeface="Times New Roman" panose="02020603050405020304" pitchFamily="18" charset="0"/>
                <a:cs typeface="Times New Roman" panose="02020603050405020304" pitchFamily="18" charset="0"/>
              </a:rPr>
              <a:t>Наиболее легко это сделать там, где артерия проходит вблизи кости или над нею.</a:t>
            </a:r>
          </a:p>
        </p:txBody>
      </p:sp>
      <p:pic>
        <p:nvPicPr>
          <p:cNvPr id="5" name="Рисунок 4">
            <a:extLst>
              <a:ext uri="{FF2B5EF4-FFF2-40B4-BE49-F238E27FC236}">
                <a16:creationId xmlns:a16="http://schemas.microsoft.com/office/drawing/2014/main" id="{36E30AC1-3167-4F6E-B56B-BEB135081274}"/>
              </a:ext>
            </a:extLst>
          </p:cNvPr>
          <p:cNvPicPr>
            <a:picLocks noChangeAspect="1"/>
          </p:cNvPicPr>
          <p:nvPr/>
        </p:nvPicPr>
        <p:blipFill>
          <a:blip r:embed="rId4"/>
          <a:stretch>
            <a:fillRect/>
          </a:stretch>
        </p:blipFill>
        <p:spPr>
          <a:xfrm>
            <a:off x="359812" y="3125213"/>
            <a:ext cx="4753871" cy="3475898"/>
          </a:xfrm>
          <a:prstGeom prst="rect">
            <a:avLst/>
          </a:prstGeom>
          <a:ln w="38100">
            <a:solidFill>
              <a:srgbClr val="C00000"/>
            </a:solidFill>
          </a:ln>
          <a:effectLst>
            <a:glow rad="139700">
              <a:schemeClr val="accent2">
                <a:satMod val="175000"/>
                <a:alpha val="40000"/>
              </a:schemeClr>
            </a:glow>
          </a:effectLst>
        </p:spPr>
      </p:pic>
    </p:spTree>
    <p:extLst>
      <p:ext uri="{BB962C8B-B14F-4D97-AF65-F5344CB8AC3E}">
        <p14:creationId xmlns:p14="http://schemas.microsoft.com/office/powerpoint/2010/main" val="218686100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16</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sp>
        <p:nvSpPr>
          <p:cNvPr id="6" name="TextBox 5">
            <a:extLst>
              <a:ext uri="{FF2B5EF4-FFF2-40B4-BE49-F238E27FC236}">
                <a16:creationId xmlns:a16="http://schemas.microsoft.com/office/drawing/2014/main" id="{D4AF1A20-6B68-426B-901B-917379930814}"/>
              </a:ext>
            </a:extLst>
          </p:cNvPr>
          <p:cNvSpPr txBox="1"/>
          <p:nvPr/>
        </p:nvSpPr>
        <p:spPr>
          <a:xfrm>
            <a:off x="461827" y="1636361"/>
            <a:ext cx="3737212" cy="4278094"/>
          </a:xfrm>
          <a:prstGeom prst="rect">
            <a:avLst/>
          </a:prstGeom>
          <a:solidFill>
            <a:schemeClr val="accent3">
              <a:lumMod val="40000"/>
              <a:lumOff val="60000"/>
            </a:schemeClr>
          </a:solidFill>
          <a:ln w="38100" cap="flat">
            <a:solidFill>
              <a:srgbClr val="7030A0"/>
            </a:solidFill>
            <a:miter lim="400000"/>
          </a:ln>
          <a:effectLst>
            <a:glow rad="2286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dirty="0">
                <a:latin typeface="Times New Roman" panose="02020603050405020304" pitchFamily="18" charset="0"/>
                <a:cs typeface="Times New Roman" panose="02020603050405020304" pitchFamily="18" charset="0"/>
              </a:rPr>
              <a:t>На мелкие кровоточащие артерии и вены накладывается давящая повязка: рана закрывается несколькими слоями стерильной марли, бинта или тампонами из индивидуального перевязочного пакета. </a:t>
            </a:r>
          </a:p>
          <a:p>
            <a:pPr algn="just"/>
            <a:endParaRPr lang="ru-RU" sz="1600"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Поверх стерильной марли кладется слой ваты и накладывается круговая повязка, причем перевязочный материал, плотно прижатый к ране, сдавливает кровеносные сосуды и способствует остановке кровотечения.</a:t>
            </a:r>
          </a:p>
          <a:p>
            <a:pPr algn="just"/>
            <a:endParaRPr lang="ru-RU" sz="1600"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Однако при сильном кровотечении для его остановки следует наложить жгут. </a:t>
            </a:r>
          </a:p>
          <a:p>
            <a:pPr algn="just"/>
            <a:endParaRPr lang="ru-RU" sz="16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372D176-4833-48B2-9814-8A646D7AE5D1}"/>
              </a:ext>
            </a:extLst>
          </p:cNvPr>
          <p:cNvSpPr txBox="1"/>
          <p:nvPr/>
        </p:nvSpPr>
        <p:spPr>
          <a:xfrm>
            <a:off x="461827" y="255248"/>
            <a:ext cx="9556815" cy="830997"/>
          </a:xfrm>
          <a:prstGeom prst="rect">
            <a:avLst/>
          </a:prstGeom>
          <a:noFill/>
          <a:ln w="38100" cap="flat">
            <a:solidFill>
              <a:srgbClr val="7030A0"/>
            </a:solidFill>
            <a:miter lim="400000"/>
          </a:ln>
          <a:effectLst>
            <a:glow rad="2286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r>
              <a:rPr lang="ru-RU" sz="1600" dirty="0">
                <a:latin typeface="Times New Roman" panose="02020603050405020304" pitchFamily="18" charset="0"/>
                <a:cs typeface="Times New Roman" panose="02020603050405020304" pitchFamily="18" charset="0"/>
              </a:rPr>
              <a:t>Следует иметь в виду, что прижатие артерии к кости </a:t>
            </a:r>
          </a:p>
          <a:p>
            <a:pPr algn="ctr"/>
            <a:r>
              <a:rPr lang="ru-RU" sz="1600" dirty="0">
                <a:latin typeface="Times New Roman" panose="02020603050405020304" pitchFamily="18" charset="0"/>
                <a:cs typeface="Times New Roman" panose="02020603050405020304" pitchFamily="18" charset="0"/>
              </a:rPr>
              <a:t>требует значительных усилий, и пальцы быстро устают. </a:t>
            </a:r>
          </a:p>
          <a:p>
            <a:pPr algn="ctr"/>
            <a:r>
              <a:rPr lang="ru-RU" sz="1600" dirty="0">
                <a:latin typeface="Times New Roman" panose="02020603050405020304" pitchFamily="18" charset="0"/>
                <a:cs typeface="Times New Roman" panose="02020603050405020304" pitchFamily="18" charset="0"/>
              </a:rPr>
              <a:t>Даже физически очень сильный человек не может это делать более 15-20 минут.</a:t>
            </a:r>
          </a:p>
        </p:txBody>
      </p:sp>
      <p:pic>
        <p:nvPicPr>
          <p:cNvPr id="5" name="Рисунок 4">
            <a:extLst>
              <a:ext uri="{FF2B5EF4-FFF2-40B4-BE49-F238E27FC236}">
                <a16:creationId xmlns:a16="http://schemas.microsoft.com/office/drawing/2014/main" id="{1EF6A305-C6D3-4AFC-B2E8-C21824F4482B}"/>
              </a:ext>
            </a:extLst>
          </p:cNvPr>
          <p:cNvPicPr>
            <a:picLocks noChangeAspect="1"/>
          </p:cNvPicPr>
          <p:nvPr/>
        </p:nvPicPr>
        <p:blipFill>
          <a:blip r:embed="rId3"/>
          <a:stretch>
            <a:fillRect/>
          </a:stretch>
        </p:blipFill>
        <p:spPr>
          <a:xfrm>
            <a:off x="4694522" y="1694226"/>
            <a:ext cx="5324119" cy="4220229"/>
          </a:xfrm>
          <a:prstGeom prst="rect">
            <a:avLst/>
          </a:prstGeom>
          <a:ln w="38100">
            <a:solidFill>
              <a:srgbClr val="7030A0"/>
            </a:solidFill>
          </a:ln>
          <a:effectLst>
            <a:glow rad="228600">
              <a:schemeClr val="accent5">
                <a:satMod val="175000"/>
                <a:alpha val="40000"/>
              </a:schemeClr>
            </a:glow>
          </a:effectLst>
        </p:spPr>
      </p:pic>
    </p:spTree>
    <p:extLst>
      <p:ext uri="{BB962C8B-B14F-4D97-AF65-F5344CB8AC3E}">
        <p14:creationId xmlns:p14="http://schemas.microsoft.com/office/powerpoint/2010/main" val="203959248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17</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sp>
        <p:nvSpPr>
          <p:cNvPr id="7" name="TextBox 6">
            <a:extLst>
              <a:ext uri="{FF2B5EF4-FFF2-40B4-BE49-F238E27FC236}">
                <a16:creationId xmlns:a16="http://schemas.microsoft.com/office/drawing/2014/main" id="{E372D176-4833-48B2-9814-8A646D7AE5D1}"/>
              </a:ext>
            </a:extLst>
          </p:cNvPr>
          <p:cNvSpPr txBox="1"/>
          <p:nvPr/>
        </p:nvSpPr>
        <p:spPr>
          <a:xfrm>
            <a:off x="461827" y="255248"/>
            <a:ext cx="9556815" cy="1323439"/>
          </a:xfrm>
          <a:prstGeom prst="rect">
            <a:avLst/>
          </a:prstGeom>
          <a:noFill/>
          <a:ln w="38100" cap="flat">
            <a:solidFill>
              <a:schemeClr val="accent4">
                <a:lumMod val="75000"/>
              </a:schemeClr>
            </a:solidFill>
            <a:miter lim="400000"/>
          </a:ln>
          <a:effectLst>
            <a:glow rad="139700">
              <a:schemeClr val="accent4">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indent="457200" algn="just" hangingPunct="0"/>
            <a:r>
              <a:rPr lang="ru-RU" sz="1600" b="1" dirty="0">
                <a:effectLst/>
                <a:latin typeface="Times New Roman" panose="02020603050405020304" pitchFamily="18" charset="0"/>
                <a:ea typeface="Times New Roman" panose="02020603050405020304" pitchFamily="18" charset="0"/>
              </a:rPr>
              <a:t>Спиральную повязку </a:t>
            </a:r>
            <a:r>
              <a:rPr lang="ru-RU" sz="1600" dirty="0">
                <a:effectLst/>
                <a:latin typeface="Times New Roman" panose="02020603050405020304" pitchFamily="18" charset="0"/>
                <a:ea typeface="Times New Roman" panose="02020603050405020304" pitchFamily="18" charset="0"/>
              </a:rPr>
              <a:t>начинают так же, как и круговую, делая на одном месте 2-3 оборота бинта для того, чтобы закрепить его, а затем накладывают бинт так, чтобы каждый оборот его закрывал предыдущий лишь частично. </a:t>
            </a:r>
          </a:p>
          <a:p>
            <a:pPr indent="457200" algn="just" hangingPunct="0"/>
            <a:r>
              <a:rPr lang="ru-RU" sz="1600" dirty="0">
                <a:effectLst/>
                <a:latin typeface="Times New Roman" panose="02020603050405020304" pitchFamily="18" charset="0"/>
                <a:ea typeface="Times New Roman" panose="02020603050405020304" pitchFamily="18" charset="0"/>
              </a:rPr>
              <a:t>Спиральная повязка применяется при бинтовании конечностей, причем конечность всегда бинтуется от периферии, т. е. начиная с более тонкой ее части.</a:t>
            </a:r>
          </a:p>
        </p:txBody>
      </p:sp>
      <p:pic>
        <p:nvPicPr>
          <p:cNvPr id="2" name="Рисунок 1">
            <a:extLst>
              <a:ext uri="{FF2B5EF4-FFF2-40B4-BE49-F238E27FC236}">
                <a16:creationId xmlns:a16="http://schemas.microsoft.com/office/drawing/2014/main" id="{4F673829-853E-4FC1-9B26-EE6533E1CDBD}"/>
              </a:ext>
            </a:extLst>
          </p:cNvPr>
          <p:cNvPicPr>
            <a:picLocks noChangeAspect="1"/>
          </p:cNvPicPr>
          <p:nvPr/>
        </p:nvPicPr>
        <p:blipFill>
          <a:blip r:embed="rId3"/>
          <a:stretch>
            <a:fillRect/>
          </a:stretch>
        </p:blipFill>
        <p:spPr>
          <a:xfrm>
            <a:off x="575650" y="2034430"/>
            <a:ext cx="6753981" cy="4347964"/>
          </a:xfrm>
          <a:prstGeom prst="rect">
            <a:avLst/>
          </a:prstGeom>
          <a:effectLst>
            <a:glow rad="139700">
              <a:schemeClr val="accent4">
                <a:satMod val="175000"/>
                <a:alpha val="40000"/>
              </a:schemeClr>
            </a:glow>
          </a:effectLst>
        </p:spPr>
      </p:pic>
      <p:sp>
        <p:nvSpPr>
          <p:cNvPr id="11" name="TextBox 10">
            <a:extLst>
              <a:ext uri="{FF2B5EF4-FFF2-40B4-BE49-F238E27FC236}">
                <a16:creationId xmlns:a16="http://schemas.microsoft.com/office/drawing/2014/main" id="{EF2D3012-364E-4555-AD7E-2673AC8BA53C}"/>
              </a:ext>
            </a:extLst>
          </p:cNvPr>
          <p:cNvSpPr txBox="1"/>
          <p:nvPr/>
        </p:nvSpPr>
        <p:spPr>
          <a:xfrm>
            <a:off x="7713175" y="2505257"/>
            <a:ext cx="2023575" cy="3293209"/>
          </a:xfrm>
          <a:prstGeom prst="rect">
            <a:avLst/>
          </a:prstGeom>
          <a:noFill/>
          <a:ln w="38100" cap="flat">
            <a:solidFill>
              <a:schemeClr val="accent4">
                <a:lumMod val="50000"/>
              </a:schemeClr>
            </a:solidFill>
            <a:miter lim="400000"/>
          </a:ln>
          <a:effectLst>
            <a:glow rad="139700">
              <a:schemeClr val="accent4">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dirty="0">
                <a:latin typeface="Times New Roman" panose="02020603050405020304" pitchFamily="18" charset="0"/>
                <a:cs typeface="Times New Roman" panose="02020603050405020304" pitchFamily="18" charset="0"/>
              </a:rPr>
              <a:t>Наиболее сложно наложение бинтовых повязок на область плечевого и тазобедренного сустава. </a:t>
            </a:r>
          </a:p>
          <a:p>
            <a:pPr algn="just"/>
            <a:r>
              <a:rPr lang="ru-RU" sz="1600" dirty="0">
                <a:latin typeface="Times New Roman" panose="02020603050405020304" pitchFamily="18" charset="0"/>
                <a:cs typeface="Times New Roman" panose="02020603050405020304" pitchFamily="18" charset="0"/>
              </a:rPr>
              <a:t>Такого рода повязки называются колосовидными, так как место перекреста ходов бинта напоминает колос.</a:t>
            </a:r>
          </a:p>
        </p:txBody>
      </p:sp>
    </p:spTree>
    <p:extLst>
      <p:ext uri="{BB962C8B-B14F-4D97-AF65-F5344CB8AC3E}">
        <p14:creationId xmlns:p14="http://schemas.microsoft.com/office/powerpoint/2010/main" val="36115096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18</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sp>
        <p:nvSpPr>
          <p:cNvPr id="7" name="TextBox 6">
            <a:extLst>
              <a:ext uri="{FF2B5EF4-FFF2-40B4-BE49-F238E27FC236}">
                <a16:creationId xmlns:a16="http://schemas.microsoft.com/office/drawing/2014/main" id="{E372D176-4833-48B2-9814-8A646D7AE5D1}"/>
              </a:ext>
            </a:extLst>
          </p:cNvPr>
          <p:cNvSpPr txBox="1"/>
          <p:nvPr/>
        </p:nvSpPr>
        <p:spPr>
          <a:xfrm>
            <a:off x="461827" y="255248"/>
            <a:ext cx="9556815" cy="1323439"/>
          </a:xfrm>
          <a:prstGeom prst="rect">
            <a:avLst/>
          </a:prstGeom>
          <a:noFill/>
          <a:ln w="38100" cap="flat">
            <a:solidFill>
              <a:schemeClr val="accent4">
                <a:lumMod val="75000"/>
              </a:schemeClr>
            </a:solidFill>
            <a:miter lim="400000"/>
          </a:ln>
          <a:effectLst>
            <a:glow rad="139700">
              <a:schemeClr val="accent4">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indent="457200" algn="just" hangingPunct="0"/>
            <a:r>
              <a:rPr lang="ru-RU" sz="1600" dirty="0">
                <a:effectLst/>
                <a:latin typeface="Times New Roman" panose="02020603050405020304" pitchFamily="18" charset="0"/>
                <a:ea typeface="Times New Roman" panose="02020603050405020304" pitchFamily="18" charset="0"/>
              </a:rPr>
              <a:t>При бинтовании области суставов, стопы, кисти применяют восьмиобразные повязки, называемые так потому, что при их наложении бинт все время как бы образует цифру 8.</a:t>
            </a:r>
          </a:p>
          <a:p>
            <a:pPr indent="457200" algn="just" hangingPunct="0"/>
            <a:r>
              <a:rPr lang="ru-RU" sz="1600" dirty="0">
                <a:effectLst/>
                <a:latin typeface="Times New Roman" panose="02020603050405020304" pitchFamily="18" charset="0"/>
                <a:ea typeface="Times New Roman" panose="02020603050405020304" pitchFamily="18" charset="0"/>
              </a:rPr>
              <a:t>При бинтовании раны, расположенной на груди или на спине, можно применять так называемую </a:t>
            </a:r>
            <a:r>
              <a:rPr lang="ru-RU" sz="1600" b="1" dirty="0">
                <a:effectLst/>
                <a:latin typeface="Times New Roman" panose="02020603050405020304" pitchFamily="18" charset="0"/>
                <a:ea typeface="Times New Roman" panose="02020603050405020304" pitchFamily="18" charset="0"/>
              </a:rPr>
              <a:t>крестообразную повязку</a:t>
            </a:r>
            <a:r>
              <a:rPr lang="ru-RU" sz="1600" dirty="0">
                <a:effectLst/>
                <a:latin typeface="Times New Roman" panose="02020603050405020304" pitchFamily="18" charset="0"/>
                <a:ea typeface="Times New Roman" panose="02020603050405020304" pitchFamily="18" charset="0"/>
              </a:rPr>
              <a:t>.</a:t>
            </a:r>
          </a:p>
          <a:p>
            <a:pPr indent="457200" algn="just" hangingPunct="0"/>
            <a:endParaRPr lang="ru-RU" sz="1600" dirty="0">
              <a:effectLst/>
              <a:latin typeface="Times New Roman" panose="02020603050405020304" pitchFamily="18" charset="0"/>
              <a:ea typeface="Times New Roman" panose="02020603050405020304" pitchFamily="18" charset="0"/>
            </a:endParaRPr>
          </a:p>
        </p:txBody>
      </p:sp>
      <p:pic>
        <p:nvPicPr>
          <p:cNvPr id="4" name="Рисунок 3">
            <a:extLst>
              <a:ext uri="{FF2B5EF4-FFF2-40B4-BE49-F238E27FC236}">
                <a16:creationId xmlns:a16="http://schemas.microsoft.com/office/drawing/2014/main" id="{BCA6D817-E5F1-44B9-B2C8-523C06918663}"/>
              </a:ext>
            </a:extLst>
          </p:cNvPr>
          <p:cNvPicPr>
            <a:picLocks noChangeAspect="1"/>
          </p:cNvPicPr>
          <p:nvPr/>
        </p:nvPicPr>
        <p:blipFill>
          <a:blip r:embed="rId3"/>
          <a:stretch>
            <a:fillRect/>
          </a:stretch>
        </p:blipFill>
        <p:spPr>
          <a:xfrm>
            <a:off x="461828" y="2136913"/>
            <a:ext cx="5591102" cy="4278094"/>
          </a:xfrm>
          <a:prstGeom prst="rect">
            <a:avLst/>
          </a:prstGeom>
          <a:ln w="38100">
            <a:solidFill>
              <a:schemeClr val="accent4">
                <a:lumMod val="50000"/>
              </a:schemeClr>
            </a:solidFill>
          </a:ln>
          <a:effectLst>
            <a:glow rad="139700">
              <a:schemeClr val="accent4">
                <a:satMod val="175000"/>
                <a:alpha val="40000"/>
              </a:schemeClr>
            </a:glow>
          </a:effectLst>
        </p:spPr>
      </p:pic>
      <p:sp>
        <p:nvSpPr>
          <p:cNvPr id="11" name="TextBox 10">
            <a:extLst>
              <a:ext uri="{FF2B5EF4-FFF2-40B4-BE49-F238E27FC236}">
                <a16:creationId xmlns:a16="http://schemas.microsoft.com/office/drawing/2014/main" id="{C467EA0C-D9E0-4240-B613-3892AA17C2C3}"/>
              </a:ext>
            </a:extLst>
          </p:cNvPr>
          <p:cNvSpPr txBox="1"/>
          <p:nvPr/>
        </p:nvSpPr>
        <p:spPr>
          <a:xfrm>
            <a:off x="6669157" y="2102986"/>
            <a:ext cx="3349485" cy="4278094"/>
          </a:xfrm>
          <a:prstGeom prst="rect">
            <a:avLst/>
          </a:prstGeom>
          <a:noFill/>
          <a:ln w="38100" cap="flat">
            <a:solidFill>
              <a:schemeClr val="accent4">
                <a:lumMod val="50000"/>
              </a:schemeClr>
            </a:solidFill>
            <a:miter lim="400000"/>
          </a:ln>
          <a:effectLst>
            <a:glow rad="139700">
              <a:schemeClr val="accent4">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dirty="0">
                <a:latin typeface="Times New Roman" panose="02020603050405020304" pitchFamily="18" charset="0"/>
                <a:cs typeface="Times New Roman" panose="02020603050405020304" pitchFamily="18" charset="0"/>
              </a:rPr>
              <a:t>Мелкие повреждения кожи можно заклеить куском бактерицидного липкого пластыря, а поверх его положить еще кусок пластыря, на 0,5 см шире прежнего с каждой стороны. </a:t>
            </a:r>
          </a:p>
          <a:p>
            <a:pPr algn="just"/>
            <a:r>
              <a:rPr lang="ru-RU" sz="1600" dirty="0">
                <a:latin typeface="Times New Roman" panose="02020603050405020304" pitchFamily="18" charset="0"/>
                <a:cs typeface="Times New Roman" panose="02020603050405020304" pitchFamily="18" charset="0"/>
              </a:rPr>
              <a:t>Такая повязка герметична и хорошо обеспечивает заживление раны.</a:t>
            </a:r>
          </a:p>
          <a:p>
            <a:pPr algn="just"/>
            <a:endParaRPr lang="ru-RU" sz="1600"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После наложения повязки и временной остановки кровотечения пострадавший обязательно направляется в лечебное учреждение для первичной хирургической обработки раны и окончательной остановки кровотечения.</a:t>
            </a:r>
          </a:p>
        </p:txBody>
      </p:sp>
    </p:spTree>
    <p:extLst>
      <p:ext uri="{BB962C8B-B14F-4D97-AF65-F5344CB8AC3E}">
        <p14:creationId xmlns:p14="http://schemas.microsoft.com/office/powerpoint/2010/main" val="40010476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19</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pic>
        <p:nvPicPr>
          <p:cNvPr id="8" name="Рисунок 7">
            <a:extLst>
              <a:ext uri="{FF2B5EF4-FFF2-40B4-BE49-F238E27FC236}">
                <a16:creationId xmlns:a16="http://schemas.microsoft.com/office/drawing/2014/main" id="{47403874-466C-469F-9390-3414A46196AF}"/>
              </a:ext>
            </a:extLst>
          </p:cNvPr>
          <p:cNvPicPr>
            <a:picLocks noChangeAspect="1"/>
          </p:cNvPicPr>
          <p:nvPr/>
        </p:nvPicPr>
        <p:blipFill>
          <a:blip r:embed="rId3"/>
          <a:stretch>
            <a:fillRect/>
          </a:stretch>
        </p:blipFill>
        <p:spPr>
          <a:xfrm>
            <a:off x="772357" y="582698"/>
            <a:ext cx="4244974" cy="2729030"/>
          </a:xfrm>
          <a:prstGeom prst="rect">
            <a:avLst/>
          </a:prstGeom>
          <a:ln w="38100">
            <a:solidFill>
              <a:srgbClr val="7030A0"/>
            </a:solidFill>
          </a:ln>
          <a:effectLst>
            <a:glow rad="101600">
              <a:schemeClr val="accent5">
                <a:satMod val="175000"/>
                <a:alpha val="40000"/>
              </a:schemeClr>
            </a:glow>
          </a:effectLst>
        </p:spPr>
      </p:pic>
      <p:sp>
        <p:nvSpPr>
          <p:cNvPr id="12" name="TextBox 11">
            <a:extLst>
              <a:ext uri="{FF2B5EF4-FFF2-40B4-BE49-F238E27FC236}">
                <a16:creationId xmlns:a16="http://schemas.microsoft.com/office/drawing/2014/main" id="{86CD9339-D2EB-40DB-86A6-F4BACEAC9F36}"/>
              </a:ext>
            </a:extLst>
          </p:cNvPr>
          <p:cNvSpPr txBox="1"/>
          <p:nvPr/>
        </p:nvSpPr>
        <p:spPr>
          <a:xfrm>
            <a:off x="5575853" y="1400939"/>
            <a:ext cx="4324399" cy="4278094"/>
          </a:xfrm>
          <a:prstGeom prst="rect">
            <a:avLst/>
          </a:prstGeom>
          <a:noFill/>
          <a:ln w="38100" cap="flat">
            <a:solidFill>
              <a:srgbClr val="7030A0"/>
            </a:solidFill>
            <a:miter lim="400000"/>
          </a:ln>
          <a:effectLst>
            <a:glow rad="1397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b="1" dirty="0">
                <a:latin typeface="Times New Roman" panose="02020603050405020304" pitchFamily="18" charset="0"/>
                <a:cs typeface="Times New Roman" panose="02020603050405020304" pitchFamily="18" charset="0"/>
              </a:rPr>
              <a:t>Наложение повязок </a:t>
            </a:r>
            <a:r>
              <a:rPr lang="ru-RU" sz="1600" dirty="0">
                <a:latin typeface="Times New Roman" panose="02020603050405020304" pitchFamily="18" charset="0"/>
                <a:cs typeface="Times New Roman" panose="02020603050405020304" pitchFamily="18" charset="0"/>
              </a:rPr>
              <a:t>осуществляется с использованием как табельных средств, серийно выпускаемых промышленностью (бинты и салфетки стерильные и нестерильные в упаковках, индивидуальный перевязочный пакет), так и подручных материалов. </a:t>
            </a:r>
          </a:p>
          <a:p>
            <a:pPr algn="just"/>
            <a:r>
              <a:rPr lang="ru-RU" sz="1600" dirty="0">
                <a:latin typeface="Times New Roman" panose="02020603050405020304" pitchFamily="18" charset="0"/>
                <a:cs typeface="Times New Roman" panose="02020603050405020304" pitchFamily="18" charset="0"/>
              </a:rPr>
              <a:t>Только при отсутствии стерильного перевязочного материала допустимо использовать чисто выстиранный платок или кусок какой-либо ткани, предпочтительно белого цвета. </a:t>
            </a:r>
          </a:p>
          <a:p>
            <a:pPr algn="just"/>
            <a:r>
              <a:rPr lang="ru-RU" sz="1600" dirty="0">
                <a:latin typeface="Times New Roman" panose="02020603050405020304" pitchFamily="18" charset="0"/>
                <a:cs typeface="Times New Roman" panose="02020603050405020304" pitchFamily="18" charset="0"/>
              </a:rPr>
              <a:t>Если есть возможность, платок или ткань перед наложением на рану следует смочить в антисептическом растворе (риванол, марганцовокислый калий, борная кислота). </a:t>
            </a:r>
          </a:p>
          <a:p>
            <a:pPr algn="just"/>
            <a:r>
              <a:rPr lang="ru-RU" sz="1600" dirty="0">
                <a:latin typeface="Times New Roman" panose="02020603050405020304" pitchFamily="18" charset="0"/>
                <a:cs typeface="Times New Roman" panose="02020603050405020304" pitchFamily="18" charset="0"/>
              </a:rPr>
              <a:t>Кожу вокруг раны смазывают йодом или иным антисептиком.</a:t>
            </a:r>
          </a:p>
        </p:txBody>
      </p:sp>
      <p:pic>
        <p:nvPicPr>
          <p:cNvPr id="3074" name="Picture 2" descr="Виды повязок: техника и правила их наложения">
            <a:extLst>
              <a:ext uri="{FF2B5EF4-FFF2-40B4-BE49-F238E27FC236}">
                <a16:creationId xmlns:a16="http://schemas.microsoft.com/office/drawing/2014/main" id="{E6DD64D2-E0D4-4FA2-917F-BA902BAEC1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175" y="3539986"/>
            <a:ext cx="4446156" cy="3334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22290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p:cNvSpPr>
          <p:nvPr>
            <p:ph type="title"/>
          </p:nvPr>
        </p:nvSpPr>
        <p:spPr>
          <a:xfrm>
            <a:off x="1062531" y="1725747"/>
            <a:ext cx="8772288" cy="3512174"/>
          </a:xfrm>
          <a:prstGeom prst="rect">
            <a:avLst/>
          </a:prstGeom>
          <a:solidFill>
            <a:schemeClr val="accent1">
              <a:lumMod val="20000"/>
              <a:lumOff val="80000"/>
            </a:schemeClr>
          </a:solidFill>
          <a:ln w="38100">
            <a:solidFill>
              <a:srgbClr val="0066FF"/>
            </a:solidFill>
          </a:ln>
          <a:effectLst>
            <a:outerShdw blurRad="50800" dist="38100" dir="5400000" algn="t" rotWithShape="0">
              <a:prstClr val="black">
                <a:alpha val="40000"/>
              </a:prstClr>
            </a:outerShdw>
          </a:effectLst>
        </p:spPr>
        <p:txBody>
          <a:bodyPr>
            <a:normAutofit/>
          </a:bodyPr>
          <a:lstStyle>
            <a:lvl1pPr>
              <a:defRPr sz="5500"/>
            </a:lvl1pPr>
          </a:lstStyle>
          <a:p>
            <a:pPr lvl="0" algn="ctr">
              <a:defRPr sz="1800"/>
            </a:pPr>
            <a:br>
              <a:rPr lang="ru-RU" sz="3100" dirty="0">
                <a:solidFill>
                  <a:srgbClr val="0066FF"/>
                </a:solidFill>
                <a:latin typeface="Times New Roman" panose="02020603050405020304" pitchFamily="18" charset="0"/>
                <a:cs typeface="Times New Roman" panose="02020603050405020304" pitchFamily="18" charset="0"/>
              </a:rPr>
            </a:br>
            <a:br>
              <a:rPr lang="ru-RU" sz="3100" dirty="0">
                <a:solidFill>
                  <a:srgbClr val="0066FF"/>
                </a:solidFill>
                <a:latin typeface="Times New Roman" panose="02020603050405020304" pitchFamily="18" charset="0"/>
                <a:cs typeface="Times New Roman" panose="02020603050405020304" pitchFamily="18" charset="0"/>
              </a:rPr>
            </a:br>
            <a:br>
              <a:rPr lang="ru-RU" sz="3100" dirty="0">
                <a:solidFill>
                  <a:srgbClr val="0066FF"/>
                </a:solidFill>
                <a:latin typeface="Times New Roman" panose="02020603050405020304" pitchFamily="18" charset="0"/>
                <a:cs typeface="Times New Roman" panose="02020603050405020304" pitchFamily="18" charset="0"/>
              </a:rPr>
            </a:br>
            <a:r>
              <a:rPr lang="ru-RU" sz="3100" dirty="0">
                <a:solidFill>
                  <a:srgbClr val="0066FF"/>
                </a:solidFill>
                <a:latin typeface="Times New Roman" panose="02020603050405020304" pitchFamily="18" charset="0"/>
                <a:cs typeface="Times New Roman" panose="02020603050405020304" pitchFamily="18" charset="0"/>
              </a:rPr>
              <a:t>Оказание первой помощи.</a:t>
            </a:r>
            <a:br>
              <a:rPr lang="ru-RU" sz="3100" dirty="0">
                <a:solidFill>
                  <a:srgbClr val="0066FF"/>
                </a:solidFill>
                <a:latin typeface="Times New Roman" panose="02020603050405020304" pitchFamily="18" charset="0"/>
                <a:cs typeface="Times New Roman" panose="02020603050405020304" pitchFamily="18" charset="0"/>
              </a:rPr>
            </a:br>
            <a:br>
              <a:rPr lang="ru-RU" sz="3100" dirty="0">
                <a:solidFill>
                  <a:srgbClr val="0066FF"/>
                </a:solidFill>
                <a:latin typeface="Times New Roman" panose="02020603050405020304" pitchFamily="18" charset="0"/>
                <a:cs typeface="Times New Roman" panose="02020603050405020304" pitchFamily="18" charset="0"/>
              </a:rPr>
            </a:br>
            <a:br>
              <a:rPr lang="ru-RU" sz="3600" dirty="0">
                <a:solidFill>
                  <a:srgbClr val="0066FF"/>
                </a:solidFill>
                <a:latin typeface="Times New Roman" panose="02020603050405020304" pitchFamily="18" charset="0"/>
                <a:cs typeface="Times New Roman" panose="02020603050405020304" pitchFamily="18" charset="0"/>
              </a:rPr>
            </a:br>
            <a:br>
              <a:rPr lang="ru-RU" sz="1400" dirty="0">
                <a:latin typeface="Times New Roman" panose="02020603050405020304" pitchFamily="18" charset="0"/>
                <a:cs typeface="Times New Roman" panose="02020603050405020304" pitchFamily="18" charset="0"/>
              </a:rPr>
            </a:br>
            <a:endParaRPr lang="ru-RU" sz="1400" dirty="0">
              <a:latin typeface="Times New Roman" panose="02020603050405020304" pitchFamily="18" charset="0"/>
              <a:cs typeface="Times New Roman" panose="02020603050405020304" pitchFamily="18" charset="0"/>
            </a:endParaRPr>
          </a:p>
        </p:txBody>
      </p:sp>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2</a:t>
            </a:fld>
            <a:endParaRPr sz="1300">
              <a:solidFill>
                <a:srgbClr val="888888"/>
              </a:solidFill>
            </a:endParaRPr>
          </a:p>
        </p:txBody>
      </p:sp>
      <p:pic>
        <p:nvPicPr>
          <p:cNvPr id="5" name="image1.jpg"/>
          <p:cNvPicPr/>
          <p:nvPr/>
        </p:nvPicPr>
        <p:blipFill>
          <a:blip r:embed="rId2"/>
          <a:stretch>
            <a:fillRect/>
          </a:stretch>
        </p:blipFill>
        <p:spPr>
          <a:xfrm>
            <a:off x="461828" y="6911069"/>
            <a:ext cx="621059" cy="497200"/>
          </a:xfrm>
          <a:prstGeom prst="rect">
            <a:avLst/>
          </a:prstGeom>
          <a:ln w="12700">
            <a:miter lim="400000"/>
          </a:ln>
        </p:spPr>
      </p:pic>
      <p:sp>
        <p:nvSpPr>
          <p:cNvPr id="6"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latin typeface="Times New Roman" panose="02020603050405020304" pitchFamily="18" charset="0"/>
                <a:cs typeface="Times New Roman" panose="02020603050405020304" pitchFamily="18" charset="0"/>
              </a:rPr>
              <a:t>Обучение в области ГО и ЧС, 2022 год, тема №6</a:t>
            </a:r>
            <a:endParaRPr sz="1200" b="0" dirty="0">
              <a:solidFill>
                <a:schemeClr val="tx2">
                  <a:lumMod val="75000"/>
                </a:schemeClr>
              </a:solidFill>
              <a:latin typeface="Times New Roman" panose="02020603050405020304" pitchFamily="18" charset="0"/>
              <a:cs typeface="Times New Roman" panose="02020603050405020304" pitchFamily="18" charset="0"/>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20</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sp>
        <p:nvSpPr>
          <p:cNvPr id="6" name="TextBox 5">
            <a:extLst>
              <a:ext uri="{FF2B5EF4-FFF2-40B4-BE49-F238E27FC236}">
                <a16:creationId xmlns:a16="http://schemas.microsoft.com/office/drawing/2014/main" id="{BBAC730D-973D-4D70-8733-B1C2D744F269}"/>
              </a:ext>
            </a:extLst>
          </p:cNvPr>
          <p:cNvSpPr txBox="1"/>
          <p:nvPr/>
        </p:nvSpPr>
        <p:spPr>
          <a:xfrm>
            <a:off x="360968" y="766002"/>
            <a:ext cx="9551465" cy="2800767"/>
          </a:xfrm>
          <a:prstGeom prst="rect">
            <a:avLst/>
          </a:prstGeom>
          <a:noFill/>
          <a:ln w="38100" cap="flat">
            <a:solidFill>
              <a:schemeClr val="accent2">
                <a:lumMod val="50000"/>
              </a:schemeClr>
            </a:solidFill>
            <a:miter lim="400000"/>
          </a:ln>
          <a:effectLst>
            <a:glow rad="1397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dirty="0">
                <a:latin typeface="Times New Roman" panose="02020603050405020304" pitchFamily="18" charset="0"/>
                <a:cs typeface="Times New Roman" panose="02020603050405020304" pitchFamily="18" charset="0"/>
              </a:rPr>
              <a:t>В зависимости от величины раны на нее накладывают одну или несколько салфеток с таким расчетом, чтобы рана была закрыта несколькими слоями марли. </a:t>
            </a:r>
          </a:p>
          <a:p>
            <a:pPr algn="just"/>
            <a:r>
              <a:rPr lang="ru-RU" sz="1600" dirty="0">
                <a:latin typeface="Times New Roman" panose="02020603050405020304" pitchFamily="18" charset="0"/>
                <a:cs typeface="Times New Roman" panose="02020603050405020304" pitchFamily="18" charset="0"/>
              </a:rPr>
              <a:t>Салфетку берут только за одну сторону и накладывают на рану той стороной, которой не касались руки. </a:t>
            </a:r>
          </a:p>
          <a:p>
            <a:pPr algn="just"/>
            <a:r>
              <a:rPr lang="ru-RU" sz="1600" dirty="0">
                <a:latin typeface="Times New Roman" panose="02020603050405020304" pitchFamily="18" charset="0"/>
                <a:cs typeface="Times New Roman" panose="02020603050405020304" pitchFamily="18" charset="0"/>
              </a:rPr>
              <a:t>Поверх закрывающих рану салфеток накладывают повязку, удерживающую их на месте. </a:t>
            </a:r>
          </a:p>
          <a:p>
            <a:pPr algn="just"/>
            <a:r>
              <a:rPr lang="ru-RU" sz="1600" dirty="0">
                <a:latin typeface="Times New Roman" panose="02020603050405020304" pitchFamily="18" charset="0"/>
                <a:cs typeface="Times New Roman" panose="02020603050405020304" pitchFamily="18" charset="0"/>
              </a:rPr>
              <a:t>Чаще всего для этого используют бинт.</a:t>
            </a:r>
          </a:p>
          <a:p>
            <a:pPr algn="just"/>
            <a:r>
              <a:rPr lang="ru-RU" sz="1600" dirty="0">
                <a:latin typeface="Times New Roman" panose="02020603050405020304" pitchFamily="18" charset="0"/>
                <a:cs typeface="Times New Roman" panose="02020603050405020304" pitchFamily="18" charset="0"/>
              </a:rPr>
              <a:t>Бинтование обычно производят слева направо круговыми ходами бинта. </a:t>
            </a:r>
          </a:p>
          <a:p>
            <a:pPr algn="just"/>
            <a:r>
              <a:rPr lang="ru-RU" sz="1600" dirty="0">
                <a:latin typeface="Times New Roman" panose="02020603050405020304" pitchFamily="18" charset="0"/>
                <a:cs typeface="Times New Roman" panose="02020603050405020304" pitchFamily="18" charset="0"/>
              </a:rPr>
              <a:t>Бинтование производят достаточно туго во избежание сползания бинта, однако бинт не должен врезаться в тело и затруднять кровообращение. </a:t>
            </a:r>
          </a:p>
          <a:p>
            <a:pPr algn="just"/>
            <a:r>
              <a:rPr lang="ru-RU" sz="1600" dirty="0">
                <a:latin typeface="Times New Roman" panose="02020603050405020304" pitchFamily="18" charset="0"/>
                <a:cs typeface="Times New Roman" panose="02020603050405020304" pitchFamily="18" charset="0"/>
              </a:rPr>
              <a:t>При слишком туго наложенной повязке, затрудняющей отток крови, кисть или стопа вскоре отечет и станет синюшной. </a:t>
            </a:r>
          </a:p>
          <a:p>
            <a:pPr algn="just"/>
            <a:r>
              <a:rPr lang="ru-RU" sz="1600" dirty="0">
                <a:latin typeface="Times New Roman" panose="02020603050405020304" pitchFamily="18" charset="0"/>
                <a:cs typeface="Times New Roman" panose="02020603050405020304" pitchFamily="18" charset="0"/>
              </a:rPr>
              <a:t>Пострадавший вначале будет жаловаться на боли, а затем на онемение кисти или стопы.</a:t>
            </a:r>
          </a:p>
        </p:txBody>
      </p:sp>
      <p:sp>
        <p:nvSpPr>
          <p:cNvPr id="11" name="TextBox 10">
            <a:extLst>
              <a:ext uri="{FF2B5EF4-FFF2-40B4-BE49-F238E27FC236}">
                <a16:creationId xmlns:a16="http://schemas.microsoft.com/office/drawing/2014/main" id="{30BDD9F8-3CE6-4212-ACEA-7176F0DE24B0}"/>
              </a:ext>
            </a:extLst>
          </p:cNvPr>
          <p:cNvSpPr txBox="1"/>
          <p:nvPr/>
        </p:nvSpPr>
        <p:spPr>
          <a:xfrm>
            <a:off x="4838264" y="4066524"/>
            <a:ext cx="5074169" cy="2308324"/>
          </a:xfrm>
          <a:prstGeom prst="rect">
            <a:avLst/>
          </a:prstGeom>
          <a:noFill/>
          <a:ln w="38100" cap="flat">
            <a:solidFill>
              <a:schemeClr val="accent1">
                <a:lumMod val="50000"/>
              </a:schemeClr>
            </a:solidFill>
            <a:miter lim="400000"/>
          </a:ln>
          <a:effectLst>
            <a:glow rad="1397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dirty="0">
                <a:latin typeface="Times New Roman" panose="02020603050405020304" pitchFamily="18" charset="0"/>
                <a:cs typeface="Times New Roman" panose="02020603050405020304" pitchFamily="18" charset="0"/>
              </a:rPr>
              <a:t>Существует много разных типов бинтовых повязок. </a:t>
            </a:r>
          </a:p>
          <a:p>
            <a:pPr algn="just"/>
            <a:r>
              <a:rPr lang="ru-RU" sz="1600" dirty="0">
                <a:latin typeface="Times New Roman" panose="02020603050405020304" pitchFamily="18" charset="0"/>
                <a:cs typeface="Times New Roman" panose="02020603050405020304" pitchFamily="18" charset="0"/>
              </a:rPr>
              <a:t>Наиболее простая из них - круговая повязка. </a:t>
            </a:r>
          </a:p>
          <a:p>
            <a:pPr algn="just"/>
            <a:endParaRPr lang="ru-RU" sz="1600"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При наложении круговой повязки бинтуют так, чтобы каждый последующий оборот бинта полностью закрывал предыдущий. </a:t>
            </a:r>
          </a:p>
          <a:p>
            <a:pPr algn="just"/>
            <a:endParaRPr lang="ru-RU" sz="1600"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Она удобна, когда необходимо забинтовать какую-то ограниченную область, например запястье, лоб и т. п.</a:t>
            </a:r>
          </a:p>
        </p:txBody>
      </p:sp>
      <p:pic>
        <p:nvPicPr>
          <p:cNvPr id="2" name="Рисунок 1">
            <a:extLst>
              <a:ext uri="{FF2B5EF4-FFF2-40B4-BE49-F238E27FC236}">
                <a16:creationId xmlns:a16="http://schemas.microsoft.com/office/drawing/2014/main" id="{60F6BE51-0348-4377-9562-B8D9DA5B5816}"/>
              </a:ext>
            </a:extLst>
          </p:cNvPr>
          <p:cNvPicPr>
            <a:picLocks noChangeAspect="1"/>
          </p:cNvPicPr>
          <p:nvPr/>
        </p:nvPicPr>
        <p:blipFill>
          <a:blip r:embed="rId3"/>
          <a:stretch>
            <a:fillRect/>
          </a:stretch>
        </p:blipFill>
        <p:spPr>
          <a:xfrm>
            <a:off x="218662" y="3867150"/>
            <a:ext cx="4338226" cy="2633041"/>
          </a:xfrm>
          <a:prstGeom prst="rect">
            <a:avLst/>
          </a:prstGeom>
        </p:spPr>
      </p:pic>
    </p:spTree>
    <p:extLst>
      <p:ext uri="{BB962C8B-B14F-4D97-AF65-F5344CB8AC3E}">
        <p14:creationId xmlns:p14="http://schemas.microsoft.com/office/powerpoint/2010/main" val="352326007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21</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pic>
        <p:nvPicPr>
          <p:cNvPr id="4" name="Рисунок 3">
            <a:extLst>
              <a:ext uri="{FF2B5EF4-FFF2-40B4-BE49-F238E27FC236}">
                <a16:creationId xmlns:a16="http://schemas.microsoft.com/office/drawing/2014/main" id="{93AE7FD9-DCAF-40BB-8F4B-592FCBB53F78}"/>
              </a:ext>
            </a:extLst>
          </p:cNvPr>
          <p:cNvPicPr>
            <a:picLocks noChangeAspect="1"/>
          </p:cNvPicPr>
          <p:nvPr/>
        </p:nvPicPr>
        <p:blipFill>
          <a:blip r:embed="rId3"/>
          <a:stretch>
            <a:fillRect/>
          </a:stretch>
        </p:blipFill>
        <p:spPr>
          <a:xfrm>
            <a:off x="601666" y="582698"/>
            <a:ext cx="3682303" cy="5944115"/>
          </a:xfrm>
          <a:prstGeom prst="rect">
            <a:avLst/>
          </a:prstGeom>
        </p:spPr>
      </p:pic>
      <p:sp>
        <p:nvSpPr>
          <p:cNvPr id="11" name="TextBox 10">
            <a:extLst>
              <a:ext uri="{FF2B5EF4-FFF2-40B4-BE49-F238E27FC236}">
                <a16:creationId xmlns:a16="http://schemas.microsoft.com/office/drawing/2014/main" id="{B75628F9-6E58-4B66-8A5D-387574A875BB}"/>
              </a:ext>
            </a:extLst>
          </p:cNvPr>
          <p:cNvSpPr txBox="1"/>
          <p:nvPr/>
        </p:nvSpPr>
        <p:spPr>
          <a:xfrm>
            <a:off x="4475441" y="4926375"/>
            <a:ext cx="5302655" cy="1600438"/>
          </a:xfrm>
          <a:prstGeom prst="rect">
            <a:avLst/>
          </a:prstGeom>
          <a:solidFill>
            <a:schemeClr val="accent4">
              <a:lumMod val="40000"/>
              <a:lumOff val="60000"/>
            </a:schemeClr>
          </a:solidFill>
          <a:ln w="38100" cap="flat">
            <a:solidFill>
              <a:schemeClr val="accent6">
                <a:lumMod val="50000"/>
              </a:schemeClr>
            </a:solidFill>
            <a:miter lim="400000"/>
          </a:ln>
          <a:effectLst/>
        </p:spPr>
        <p:style>
          <a:lnRef idx="0">
            <a:scrgbClr r="0" g="0" b="0"/>
          </a:lnRef>
          <a:fillRef idx="0">
            <a:scrgbClr r="0" g="0" b="0"/>
          </a:fillRef>
          <a:effectRef idx="0">
            <a:scrgbClr r="0" g="0" b="0"/>
          </a:effectRef>
          <a:fontRef idx="none"/>
        </p:style>
        <p:txBody>
          <a:bodyPr wrap="square">
            <a:spAutoFit/>
          </a:bodyPr>
          <a:lstStyle/>
          <a:p>
            <a:pPr algn="just"/>
            <a:r>
              <a:rPr lang="ru-RU" sz="1400" dirty="0">
                <a:latin typeface="Times New Roman" panose="02020603050405020304" pitchFamily="18" charset="0"/>
                <a:cs typeface="Times New Roman" panose="02020603050405020304" pitchFamily="18" charset="0"/>
              </a:rPr>
              <a:t>Вместо табельного резинового жгута, который далеко не всегда может быть в наличии, может быть использован кусок ткани, бинта, брючный ремень. Методика наложения жгута-закрутки такая же, как и наложения жгута. Закрутку накладывают выше раны, концы закрутки завязывают узлом с петлей, в петлю вставляют рычаг, с помощью которого закрутку затягивают до прекращения кровотечения, и закрепляют бинтом.</a:t>
            </a:r>
          </a:p>
        </p:txBody>
      </p:sp>
      <p:pic>
        <p:nvPicPr>
          <p:cNvPr id="5" name="Рисунок 4">
            <a:extLst>
              <a:ext uri="{FF2B5EF4-FFF2-40B4-BE49-F238E27FC236}">
                <a16:creationId xmlns:a16="http://schemas.microsoft.com/office/drawing/2014/main" id="{FA1F9971-EC2C-4228-A08A-3CFB02D2C3B2}"/>
              </a:ext>
            </a:extLst>
          </p:cNvPr>
          <p:cNvPicPr>
            <a:picLocks noChangeAspect="1"/>
          </p:cNvPicPr>
          <p:nvPr/>
        </p:nvPicPr>
        <p:blipFill>
          <a:blip r:embed="rId4"/>
          <a:stretch>
            <a:fillRect/>
          </a:stretch>
        </p:blipFill>
        <p:spPr>
          <a:xfrm>
            <a:off x="4542806" y="582698"/>
            <a:ext cx="5235291" cy="3993922"/>
          </a:xfrm>
          <a:prstGeom prst="rect">
            <a:avLst/>
          </a:prstGeom>
        </p:spPr>
      </p:pic>
    </p:spTree>
    <p:extLst>
      <p:ext uri="{BB962C8B-B14F-4D97-AF65-F5344CB8AC3E}">
        <p14:creationId xmlns:p14="http://schemas.microsoft.com/office/powerpoint/2010/main" val="121465892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22</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pic>
        <p:nvPicPr>
          <p:cNvPr id="3" name="Рисунок 2">
            <a:extLst>
              <a:ext uri="{FF2B5EF4-FFF2-40B4-BE49-F238E27FC236}">
                <a16:creationId xmlns:a16="http://schemas.microsoft.com/office/drawing/2014/main" id="{02E9C170-ACE8-416D-A9F6-A6318802263D}"/>
              </a:ext>
            </a:extLst>
          </p:cNvPr>
          <p:cNvPicPr>
            <a:picLocks noChangeAspect="1"/>
          </p:cNvPicPr>
          <p:nvPr/>
        </p:nvPicPr>
        <p:blipFill>
          <a:blip r:embed="rId3"/>
          <a:stretch>
            <a:fillRect/>
          </a:stretch>
        </p:blipFill>
        <p:spPr>
          <a:xfrm>
            <a:off x="4199644" y="603405"/>
            <a:ext cx="5614372" cy="1495425"/>
          </a:xfrm>
          <a:prstGeom prst="rect">
            <a:avLst/>
          </a:prstGeom>
          <a:ln w="38100">
            <a:solidFill>
              <a:schemeClr val="accent1">
                <a:lumMod val="75000"/>
              </a:schemeClr>
            </a:solidFill>
          </a:ln>
          <a:effectLst>
            <a:glow rad="139700">
              <a:schemeClr val="accent3">
                <a:satMod val="175000"/>
                <a:alpha val="40000"/>
              </a:schemeClr>
            </a:glow>
          </a:effectLst>
        </p:spPr>
      </p:pic>
      <p:pic>
        <p:nvPicPr>
          <p:cNvPr id="4" name="Рисунок 3">
            <a:extLst>
              <a:ext uri="{FF2B5EF4-FFF2-40B4-BE49-F238E27FC236}">
                <a16:creationId xmlns:a16="http://schemas.microsoft.com/office/drawing/2014/main" id="{E3457F7C-6CAB-40D0-A47F-6CCE997B8452}"/>
              </a:ext>
            </a:extLst>
          </p:cNvPr>
          <p:cNvPicPr>
            <a:picLocks noChangeAspect="1"/>
          </p:cNvPicPr>
          <p:nvPr/>
        </p:nvPicPr>
        <p:blipFill>
          <a:blip r:embed="rId4"/>
          <a:stretch>
            <a:fillRect/>
          </a:stretch>
        </p:blipFill>
        <p:spPr>
          <a:xfrm>
            <a:off x="4199643" y="2287166"/>
            <a:ext cx="5614372" cy="4399100"/>
          </a:xfrm>
          <a:prstGeom prst="rect">
            <a:avLst/>
          </a:prstGeom>
          <a:ln w="38100">
            <a:solidFill>
              <a:schemeClr val="accent1">
                <a:lumMod val="75000"/>
              </a:schemeClr>
            </a:solidFill>
          </a:ln>
          <a:effectLst>
            <a:glow rad="139700">
              <a:schemeClr val="accent3">
                <a:satMod val="175000"/>
                <a:alpha val="40000"/>
              </a:schemeClr>
            </a:glow>
          </a:effectLst>
        </p:spPr>
      </p:pic>
      <p:sp>
        <p:nvSpPr>
          <p:cNvPr id="11" name="TextBox 10">
            <a:extLst>
              <a:ext uri="{FF2B5EF4-FFF2-40B4-BE49-F238E27FC236}">
                <a16:creationId xmlns:a16="http://schemas.microsoft.com/office/drawing/2014/main" id="{46472944-AE96-4A8F-AF6E-14E77111331B}"/>
              </a:ext>
            </a:extLst>
          </p:cNvPr>
          <p:cNvSpPr txBox="1"/>
          <p:nvPr/>
        </p:nvSpPr>
        <p:spPr>
          <a:xfrm>
            <a:off x="772357" y="1156767"/>
            <a:ext cx="2761310" cy="4524315"/>
          </a:xfrm>
          <a:prstGeom prst="rect">
            <a:avLst/>
          </a:prstGeom>
          <a:noFill/>
          <a:ln w="38100" cap="flat">
            <a:solidFill>
              <a:schemeClr val="accent5">
                <a:lumMod val="75000"/>
              </a:schemeClr>
            </a:solidFill>
            <a:miter lim="400000"/>
          </a:ln>
          <a:effectLst>
            <a:glow rad="139700">
              <a:schemeClr val="accent3">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dirty="0">
                <a:latin typeface="Times New Roman" panose="02020603050405020304" pitchFamily="18" charset="0"/>
                <a:cs typeface="Times New Roman" panose="02020603050405020304" pitchFamily="18" charset="0"/>
              </a:rPr>
              <a:t>Вместо табельного резинового жгута, который далеко не всегда может быть в наличии, может быть использован кусок ткани, бинта, брючный ремень. </a:t>
            </a:r>
          </a:p>
          <a:p>
            <a:pPr algn="just"/>
            <a:r>
              <a:rPr lang="ru-RU" sz="1600" dirty="0">
                <a:latin typeface="Times New Roman" panose="02020603050405020304" pitchFamily="18" charset="0"/>
                <a:cs typeface="Times New Roman" panose="02020603050405020304" pitchFamily="18" charset="0"/>
              </a:rPr>
              <a:t>Методика наложения жгута-закрутки такая же, как и наложения жгута. </a:t>
            </a:r>
          </a:p>
          <a:p>
            <a:pPr algn="just"/>
            <a:endParaRPr lang="ru-RU" sz="1600"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Закрутку накладывают выше раны, концы закрутки завязывают узлом с петлей, в петлю вставляют рычаг, с помощью которого закрутку затягивают до прекращения кровотечения, и закрепляют бинтом.</a:t>
            </a:r>
          </a:p>
        </p:txBody>
      </p:sp>
    </p:spTree>
    <p:extLst>
      <p:ext uri="{BB962C8B-B14F-4D97-AF65-F5344CB8AC3E}">
        <p14:creationId xmlns:p14="http://schemas.microsoft.com/office/powerpoint/2010/main" val="358757428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23</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sp>
        <p:nvSpPr>
          <p:cNvPr id="6" name="TextBox 5">
            <a:extLst>
              <a:ext uri="{FF2B5EF4-FFF2-40B4-BE49-F238E27FC236}">
                <a16:creationId xmlns:a16="http://schemas.microsoft.com/office/drawing/2014/main" id="{B59FBF46-69F1-43B4-84F3-6CF8C57DA68F}"/>
              </a:ext>
            </a:extLst>
          </p:cNvPr>
          <p:cNvSpPr txBox="1"/>
          <p:nvPr/>
        </p:nvSpPr>
        <p:spPr>
          <a:xfrm>
            <a:off x="949186" y="511797"/>
            <a:ext cx="8656642" cy="584775"/>
          </a:xfrm>
          <a:prstGeom prst="rect">
            <a:avLst/>
          </a:prstGeom>
          <a:solidFill>
            <a:schemeClr val="accent4">
              <a:lumMod val="20000"/>
              <a:lumOff val="80000"/>
            </a:schemeClr>
          </a:solidFill>
          <a:ln w="38100" cap="flat">
            <a:solidFill>
              <a:schemeClr val="accent2">
                <a:lumMod val="75000"/>
              </a:schemeClr>
            </a:solidFill>
            <a:miter lim="400000"/>
          </a:ln>
          <a:effectLst>
            <a:glow rad="1397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r>
              <a:rPr lang="ru-RU" sz="1600" dirty="0">
                <a:latin typeface="Times New Roman" panose="02020603050405020304" pitchFamily="18" charset="0"/>
                <a:cs typeface="Times New Roman" panose="02020603050405020304" pitchFamily="18" charset="0"/>
              </a:rPr>
              <a:t>В случаях, если под рукой ничего нет, то временную остановку кровотечения можно осуществить и максимальным сгибанием конечности в суставе.</a:t>
            </a:r>
          </a:p>
        </p:txBody>
      </p:sp>
      <p:pic>
        <p:nvPicPr>
          <p:cNvPr id="3" name="Рисунок 2">
            <a:extLst>
              <a:ext uri="{FF2B5EF4-FFF2-40B4-BE49-F238E27FC236}">
                <a16:creationId xmlns:a16="http://schemas.microsoft.com/office/drawing/2014/main" id="{6C26A015-2640-4900-8140-2203F64FB0D7}"/>
              </a:ext>
            </a:extLst>
          </p:cNvPr>
          <p:cNvPicPr>
            <a:picLocks noChangeAspect="1"/>
          </p:cNvPicPr>
          <p:nvPr/>
        </p:nvPicPr>
        <p:blipFill>
          <a:blip r:embed="rId3"/>
          <a:stretch>
            <a:fillRect/>
          </a:stretch>
        </p:blipFill>
        <p:spPr>
          <a:xfrm>
            <a:off x="670015" y="1432070"/>
            <a:ext cx="9144000" cy="5143500"/>
          </a:xfrm>
          <a:prstGeom prst="rect">
            <a:avLst/>
          </a:prstGeom>
          <a:effectLst>
            <a:glow rad="139700">
              <a:schemeClr val="accent2">
                <a:satMod val="175000"/>
                <a:alpha val="40000"/>
              </a:schemeClr>
            </a:glow>
          </a:effectLst>
        </p:spPr>
      </p:pic>
    </p:spTree>
    <p:extLst>
      <p:ext uri="{BB962C8B-B14F-4D97-AF65-F5344CB8AC3E}">
        <p14:creationId xmlns:p14="http://schemas.microsoft.com/office/powerpoint/2010/main" val="405938504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24</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a:t>
            </a:r>
          </a:p>
        </p:txBody>
      </p:sp>
      <p:sp>
        <p:nvSpPr>
          <p:cNvPr id="8" name="TextBox 7">
            <a:extLst>
              <a:ext uri="{FF2B5EF4-FFF2-40B4-BE49-F238E27FC236}">
                <a16:creationId xmlns:a16="http://schemas.microsoft.com/office/drawing/2014/main" id="{B862DCAB-8BC5-4632-BA62-8089711654D6}"/>
              </a:ext>
            </a:extLst>
          </p:cNvPr>
          <p:cNvSpPr txBox="1"/>
          <p:nvPr/>
        </p:nvSpPr>
        <p:spPr>
          <a:xfrm>
            <a:off x="602031" y="326031"/>
            <a:ext cx="9211984" cy="1477328"/>
          </a:xfrm>
          <a:prstGeom prst="rect">
            <a:avLst/>
          </a:prstGeom>
          <a:solidFill>
            <a:srgbClr val="FFFF00"/>
          </a:solidFill>
          <a:ln w="38100" cap="flat">
            <a:solidFill>
              <a:srgbClr val="FF0000"/>
            </a:solidFill>
            <a:miter lim="400000"/>
          </a:ln>
          <a:effectLst/>
        </p:spPr>
        <p:style>
          <a:lnRef idx="0">
            <a:scrgbClr r="0" g="0" b="0"/>
          </a:lnRef>
          <a:fillRef idx="0">
            <a:scrgbClr r="0" g="0" b="0"/>
          </a:fillRef>
          <a:effectRef idx="0">
            <a:scrgbClr r="0" g="0" b="0"/>
          </a:effectRef>
          <a:fontRef idx="none"/>
        </p:style>
        <p:txBody>
          <a:bodyPr wrap="square">
            <a:spAutoFit/>
          </a:bodyPr>
          <a:lstStyle/>
          <a:p>
            <a:pPr algn="ctr"/>
            <a:r>
              <a:rPr lang="ru-RU" b="1" dirty="0">
                <a:solidFill>
                  <a:srgbClr val="0066FF"/>
                </a:solidFill>
                <a:latin typeface="Times New Roman" panose="02020603050405020304" pitchFamily="18" charset="0"/>
                <a:cs typeface="Times New Roman" panose="02020603050405020304" pitchFamily="18" charset="0"/>
              </a:rPr>
              <a:t>Учебный вопрос № 3.</a:t>
            </a:r>
          </a:p>
          <a:p>
            <a:pPr marL="41275" marR="0" lvl="0" indent="0" algn="ctr" defTabSz="914400" eaLnBrk="1" fontAlgn="auto" latinLnBrk="0" hangingPunct="1">
              <a:lnSpc>
                <a:spcPct val="100000"/>
              </a:lnSpc>
              <a:spcBef>
                <a:spcPts val="0"/>
              </a:spcBef>
              <a:spcAft>
                <a:spcPts val="0"/>
              </a:spcAft>
              <a:buClrTx/>
              <a:buSzTx/>
              <a:buFontTx/>
              <a:buNone/>
              <a:tabLst>
                <a:tab pos="630555" algn="l"/>
              </a:tabLst>
              <a:defRPr/>
            </a:pPr>
            <a:r>
              <a:rPr lang="ru-RU" sz="1800" b="0" dirty="0">
                <a:solidFill>
                  <a:schemeClr val="tx1"/>
                </a:solidFill>
                <a:effectLst/>
                <a:latin typeface="Times New Roman" panose="02020603050405020304" pitchFamily="18" charset="0"/>
                <a:ea typeface="+mn-ea"/>
                <a:cs typeface="Times New Roman" panose="02020603050405020304" pitchFamily="18" charset="0"/>
                <a:sym typeface="Calibri"/>
              </a:rPr>
              <a:t>Первая помощь при переломах. </a:t>
            </a:r>
          </a:p>
          <a:p>
            <a:pPr marL="41275" marR="0" lvl="0" indent="0" algn="ctr" defTabSz="914400" eaLnBrk="1" fontAlgn="auto" latinLnBrk="0" hangingPunct="1">
              <a:lnSpc>
                <a:spcPct val="100000"/>
              </a:lnSpc>
              <a:spcBef>
                <a:spcPts val="0"/>
              </a:spcBef>
              <a:spcAft>
                <a:spcPts val="0"/>
              </a:spcAft>
              <a:buClrTx/>
              <a:buSzTx/>
              <a:buFontTx/>
              <a:buNone/>
              <a:tabLst>
                <a:tab pos="630555" algn="l"/>
              </a:tabLst>
              <a:defRPr/>
            </a:pPr>
            <a:r>
              <a:rPr lang="ru-RU" sz="1800" b="0" dirty="0">
                <a:solidFill>
                  <a:schemeClr val="tx1"/>
                </a:solidFill>
                <a:effectLst/>
                <a:latin typeface="Times New Roman" panose="02020603050405020304" pitchFamily="18" charset="0"/>
                <a:ea typeface="+mn-ea"/>
                <a:cs typeface="Times New Roman" panose="02020603050405020304" pitchFamily="18" charset="0"/>
                <a:sym typeface="Calibri"/>
              </a:rPr>
              <a:t>Приемы и способы иммобилизации с применением табельных и подручных средств. </a:t>
            </a:r>
          </a:p>
          <a:p>
            <a:pPr marL="41275" marR="0" lvl="0" indent="0" algn="ctr" defTabSz="914400" eaLnBrk="1" fontAlgn="auto" latinLnBrk="0" hangingPunct="1">
              <a:lnSpc>
                <a:spcPct val="100000"/>
              </a:lnSpc>
              <a:spcBef>
                <a:spcPts val="0"/>
              </a:spcBef>
              <a:spcAft>
                <a:spcPts val="0"/>
              </a:spcAft>
              <a:buClrTx/>
              <a:buSzTx/>
              <a:buFontTx/>
              <a:buNone/>
              <a:tabLst>
                <a:tab pos="630555" algn="l"/>
              </a:tabLst>
              <a:defRPr/>
            </a:pPr>
            <a:r>
              <a:rPr lang="ru-RU" sz="1800" b="0" dirty="0">
                <a:solidFill>
                  <a:schemeClr val="tx1"/>
                </a:solidFill>
                <a:effectLst/>
                <a:latin typeface="Times New Roman" panose="02020603050405020304" pitchFamily="18" charset="0"/>
                <a:ea typeface="+mn-ea"/>
                <a:cs typeface="Times New Roman" panose="02020603050405020304" pitchFamily="18" charset="0"/>
                <a:sym typeface="Calibri"/>
              </a:rPr>
              <a:t>Способы и правила транспортировки и переноски пострадавших.</a:t>
            </a:r>
          </a:p>
          <a:p>
            <a:pPr marL="41275" marR="0" lvl="0" indent="0" algn="ctr" defTabSz="914400" eaLnBrk="1" fontAlgn="auto" latinLnBrk="0" hangingPunct="1">
              <a:lnSpc>
                <a:spcPct val="100000"/>
              </a:lnSpc>
              <a:spcBef>
                <a:spcPts val="0"/>
              </a:spcBef>
              <a:spcAft>
                <a:spcPts val="0"/>
              </a:spcAft>
              <a:buClrTx/>
              <a:buSzTx/>
              <a:buFontTx/>
              <a:buNone/>
              <a:tabLst>
                <a:tab pos="630555" algn="l"/>
              </a:tabLst>
              <a:defRPr/>
            </a:pPr>
            <a:endParaRPr lang="ru-RU" sz="1800" b="0" dirty="0">
              <a:solidFill>
                <a:schemeClr val="tx1"/>
              </a:solidFill>
              <a:effectLst/>
              <a:latin typeface="Times New Roman" panose="02020603050405020304" pitchFamily="18" charset="0"/>
              <a:ea typeface="+mn-ea"/>
              <a:cs typeface="Times New Roman" panose="02020603050405020304" pitchFamily="18" charset="0"/>
              <a:sym typeface="Calibri"/>
            </a:endParaRPr>
          </a:p>
        </p:txBody>
      </p:sp>
      <p:sp>
        <p:nvSpPr>
          <p:cNvPr id="11" name="TextBox 10">
            <a:extLst>
              <a:ext uri="{FF2B5EF4-FFF2-40B4-BE49-F238E27FC236}">
                <a16:creationId xmlns:a16="http://schemas.microsoft.com/office/drawing/2014/main" id="{CA485842-463D-44FB-8370-CB290A789431}"/>
              </a:ext>
            </a:extLst>
          </p:cNvPr>
          <p:cNvSpPr txBox="1"/>
          <p:nvPr/>
        </p:nvSpPr>
        <p:spPr>
          <a:xfrm>
            <a:off x="461828" y="3184819"/>
            <a:ext cx="4288021" cy="2308324"/>
          </a:xfrm>
          <a:prstGeom prst="rect">
            <a:avLst/>
          </a:prstGeom>
          <a:noFill/>
          <a:ln w="38100" cap="flat">
            <a:solidFill>
              <a:srgbClr val="FF0000"/>
            </a:solidFill>
            <a:miter lim="400000"/>
          </a:ln>
          <a:effectLst>
            <a:glow rad="139700">
              <a:schemeClr val="accent4">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hangingPunct="0"/>
            <a:r>
              <a:rPr lang="ru-RU" sz="1800" b="1" dirty="0">
                <a:effectLst/>
                <a:latin typeface="Times New Roman" panose="02020603050405020304" pitchFamily="18" charset="0"/>
                <a:ea typeface="Times New Roman" panose="02020603050405020304" pitchFamily="18" charset="0"/>
              </a:rPr>
              <a:t>Переломом</a:t>
            </a:r>
            <a:r>
              <a:rPr lang="ru-RU" sz="1800" dirty="0">
                <a:effectLst/>
                <a:latin typeface="Times New Roman" panose="02020603050405020304" pitchFamily="18" charset="0"/>
                <a:ea typeface="Times New Roman" panose="02020603050405020304" pitchFamily="18" charset="0"/>
              </a:rPr>
              <a:t> называется частичное или полное нарушение целостности кости в результате удара, сжатия, сдавления, перегиба. </a:t>
            </a:r>
          </a:p>
          <a:p>
            <a:pPr algn="just" hangingPunct="0"/>
            <a:r>
              <a:rPr lang="ru-RU" sz="1800" dirty="0">
                <a:effectLst/>
                <a:latin typeface="Times New Roman" panose="02020603050405020304" pitchFamily="18" charset="0"/>
                <a:ea typeface="Times New Roman" panose="02020603050405020304" pitchFamily="18" charset="0"/>
              </a:rPr>
              <a:t>При полном переломе обломки костей смешаются относительно друг друга, </a:t>
            </a:r>
          </a:p>
          <a:p>
            <a:pPr algn="just" hangingPunct="0"/>
            <a:r>
              <a:rPr lang="ru-RU" sz="1800" dirty="0">
                <a:effectLst/>
                <a:latin typeface="Times New Roman" panose="02020603050405020304" pitchFamily="18" charset="0"/>
                <a:ea typeface="Times New Roman" panose="02020603050405020304" pitchFamily="18" charset="0"/>
              </a:rPr>
              <a:t>при неполном - на кости образуется трещина.</a:t>
            </a:r>
            <a:endParaRPr lang="ru-RU" sz="2000" dirty="0">
              <a:effectLst/>
              <a:latin typeface="Times New Roman" panose="02020603050405020304" pitchFamily="18" charset="0"/>
              <a:ea typeface="Times New Roman" panose="02020603050405020304" pitchFamily="18" charset="0"/>
            </a:endParaRPr>
          </a:p>
        </p:txBody>
      </p:sp>
      <p:pic>
        <p:nvPicPr>
          <p:cNvPr id="4" name="Рисунок 3">
            <a:extLst>
              <a:ext uri="{FF2B5EF4-FFF2-40B4-BE49-F238E27FC236}">
                <a16:creationId xmlns:a16="http://schemas.microsoft.com/office/drawing/2014/main" id="{4C3D0F30-E54C-43C6-931B-99C8E20EC011}"/>
              </a:ext>
            </a:extLst>
          </p:cNvPr>
          <p:cNvPicPr>
            <a:picLocks noChangeAspect="1"/>
          </p:cNvPicPr>
          <p:nvPr/>
        </p:nvPicPr>
        <p:blipFill>
          <a:blip r:embed="rId3"/>
          <a:stretch>
            <a:fillRect/>
          </a:stretch>
        </p:blipFill>
        <p:spPr>
          <a:xfrm>
            <a:off x="5083109" y="2354505"/>
            <a:ext cx="4730906" cy="3999323"/>
          </a:xfrm>
          <a:prstGeom prst="rect">
            <a:avLst/>
          </a:prstGeom>
          <a:ln w="38100">
            <a:solidFill>
              <a:srgbClr val="FF0000"/>
            </a:solidFill>
          </a:ln>
          <a:effectLst>
            <a:glow rad="139700">
              <a:schemeClr val="accent4">
                <a:satMod val="175000"/>
                <a:alpha val="40000"/>
              </a:schemeClr>
            </a:glow>
          </a:effectLst>
        </p:spPr>
      </p:pic>
    </p:spTree>
    <p:extLst>
      <p:ext uri="{BB962C8B-B14F-4D97-AF65-F5344CB8AC3E}">
        <p14:creationId xmlns:p14="http://schemas.microsoft.com/office/powerpoint/2010/main" val="2827415511"/>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25</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sp>
        <p:nvSpPr>
          <p:cNvPr id="7" name="TextBox 6">
            <a:extLst>
              <a:ext uri="{FF2B5EF4-FFF2-40B4-BE49-F238E27FC236}">
                <a16:creationId xmlns:a16="http://schemas.microsoft.com/office/drawing/2014/main" id="{E5B98840-8707-4F29-B13C-A8BBF12320C3}"/>
              </a:ext>
            </a:extLst>
          </p:cNvPr>
          <p:cNvSpPr txBox="1"/>
          <p:nvPr/>
        </p:nvSpPr>
        <p:spPr>
          <a:xfrm>
            <a:off x="546652" y="463428"/>
            <a:ext cx="5844209" cy="6247864"/>
          </a:xfrm>
          <a:prstGeom prst="rect">
            <a:avLst/>
          </a:prstGeom>
          <a:solidFill>
            <a:schemeClr val="accent6">
              <a:lumMod val="20000"/>
              <a:lumOff val="80000"/>
            </a:schemeClr>
          </a:solidFill>
          <a:ln w="38100" cap="flat">
            <a:solidFill>
              <a:srgbClr val="92D050"/>
            </a:solidFill>
            <a:miter lim="400000"/>
          </a:ln>
          <a:effectLst>
            <a:glow rad="139700">
              <a:schemeClr val="accent6">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dirty="0">
                <a:latin typeface="Times New Roman" panose="02020603050405020304" pitchFamily="18" charset="0"/>
                <a:cs typeface="Times New Roman" panose="02020603050405020304" pitchFamily="18" charset="0"/>
              </a:rPr>
              <a:t>Переломы могут быть закрытыми, когда кожа над ними не повреждается, и открытыми - с нарушением кожных покровов. </a:t>
            </a:r>
          </a:p>
          <a:p>
            <a:pPr algn="just"/>
            <a:r>
              <a:rPr lang="ru-RU" sz="1600" dirty="0">
                <a:latin typeface="Times New Roman" panose="02020603050405020304" pitchFamily="18" charset="0"/>
                <a:cs typeface="Times New Roman" panose="02020603050405020304" pitchFamily="18" charset="0"/>
              </a:rPr>
              <a:t>Характерными общими признаками переломов костей следует считать сильную боль в момент травмы и после нее, изменение формы и укорочение конечности, появление подвижности в месте повреждения.</a:t>
            </a:r>
          </a:p>
          <a:p>
            <a:pPr algn="just"/>
            <a:r>
              <a:rPr lang="ru-RU" sz="1600" dirty="0">
                <a:latin typeface="Times New Roman" panose="02020603050405020304" pitchFamily="18" charset="0"/>
                <a:cs typeface="Times New Roman" panose="02020603050405020304" pitchFamily="18" charset="0"/>
              </a:rPr>
              <a:t> При неполных переломах, повреждении одной из двух костей предплечья (голени) часть признаков может отсутствовать. </a:t>
            </a:r>
          </a:p>
          <a:p>
            <a:pPr algn="just"/>
            <a:r>
              <a:rPr lang="ru-RU" sz="1600" dirty="0">
                <a:latin typeface="Times New Roman" panose="02020603050405020304" pitchFamily="18" charset="0"/>
                <a:cs typeface="Times New Roman" panose="02020603050405020304" pitchFamily="18" charset="0"/>
              </a:rPr>
              <a:t>При открытых переломах концы обломков нередко видны в ране. </a:t>
            </a:r>
          </a:p>
          <a:p>
            <a:pPr algn="just"/>
            <a:r>
              <a:rPr lang="ru-RU" sz="1600" dirty="0">
                <a:latin typeface="Times New Roman" panose="02020603050405020304" pitchFamily="18" charset="0"/>
                <a:cs typeface="Times New Roman" panose="02020603050405020304" pitchFamily="18" charset="0"/>
              </a:rPr>
              <a:t>Переломы крупных костей и открытые переломы нередко приводят к травматическому шоку. </a:t>
            </a:r>
          </a:p>
          <a:p>
            <a:pPr algn="just"/>
            <a:r>
              <a:rPr lang="ru-RU" sz="1600" dirty="0">
                <a:latin typeface="Times New Roman" panose="02020603050405020304" pitchFamily="18" charset="0"/>
                <a:cs typeface="Times New Roman" panose="02020603050405020304" pitchFamily="18" charset="0"/>
              </a:rPr>
              <a:t>В случае сомнения в правильности диагноза лучше оказать помощь как при переломах костей. </a:t>
            </a:r>
          </a:p>
          <a:p>
            <a:pPr algn="just"/>
            <a:r>
              <a:rPr lang="ru-RU" sz="1600" dirty="0">
                <a:latin typeface="Times New Roman" panose="02020603050405020304" pitchFamily="18" charset="0"/>
                <a:cs typeface="Times New Roman" panose="02020603050405020304" pitchFamily="18" charset="0"/>
              </a:rPr>
              <a:t>При открытых переломах в первую очередь необходимо остановить кровотечение и закрыть рану стерильной повязкой. </a:t>
            </a:r>
          </a:p>
          <a:p>
            <a:pPr algn="just"/>
            <a:r>
              <a:rPr lang="ru-RU" sz="1600" dirty="0">
                <a:latin typeface="Times New Roman" panose="02020603050405020304" pitchFamily="18" charset="0"/>
                <a:cs typeface="Times New Roman" panose="02020603050405020304" pitchFamily="18" charset="0"/>
              </a:rPr>
              <a:t>Нельзя вправлять или удалять имеющиеся в ране обломки кости или инородные тела. </a:t>
            </a:r>
          </a:p>
          <a:p>
            <a:pPr algn="just"/>
            <a:r>
              <a:rPr lang="ru-RU" sz="1600" dirty="0">
                <a:latin typeface="Times New Roman" panose="02020603050405020304" pitchFamily="18" charset="0"/>
                <a:cs typeface="Times New Roman" panose="02020603050405020304" pitchFamily="18" charset="0"/>
              </a:rPr>
              <a:t>При оказании первой помощи следует стремиться как можно меньше шевелить сломанную ногу или руку, иммобилизовать (обеспечить неподвижность сломанной кости) конечность путем наложения шины, изготовленной из подручного материала, или, при наличии, табельной. </a:t>
            </a:r>
          </a:p>
          <a:p>
            <a:pPr algn="just"/>
            <a:r>
              <a:rPr lang="ru-RU" sz="1600" dirty="0">
                <a:latin typeface="Times New Roman" panose="02020603050405020304" pitchFamily="18" charset="0"/>
                <a:cs typeface="Times New Roman" panose="02020603050405020304" pitchFamily="18" charset="0"/>
              </a:rPr>
              <a:t>Для шины подойдут любые твердые материалы: доски, фанера, палки, ветки и пр.</a:t>
            </a:r>
          </a:p>
        </p:txBody>
      </p:sp>
      <p:pic>
        <p:nvPicPr>
          <p:cNvPr id="4" name="Рисунок 3">
            <a:extLst>
              <a:ext uri="{FF2B5EF4-FFF2-40B4-BE49-F238E27FC236}">
                <a16:creationId xmlns:a16="http://schemas.microsoft.com/office/drawing/2014/main" id="{65063C3A-CF0D-4890-B157-173BAAEFF12D}"/>
              </a:ext>
            </a:extLst>
          </p:cNvPr>
          <p:cNvPicPr>
            <a:picLocks noChangeAspect="1"/>
          </p:cNvPicPr>
          <p:nvPr/>
        </p:nvPicPr>
        <p:blipFill>
          <a:blip r:embed="rId3"/>
          <a:stretch>
            <a:fillRect/>
          </a:stretch>
        </p:blipFill>
        <p:spPr>
          <a:xfrm>
            <a:off x="6768547" y="494073"/>
            <a:ext cx="3045468" cy="1428750"/>
          </a:xfrm>
          <a:prstGeom prst="rect">
            <a:avLst/>
          </a:prstGeom>
          <a:ln w="38100">
            <a:solidFill>
              <a:schemeClr val="accent6">
                <a:lumMod val="50000"/>
              </a:schemeClr>
            </a:solidFill>
          </a:ln>
          <a:effectLst>
            <a:glow rad="139700">
              <a:schemeClr val="accent6">
                <a:satMod val="175000"/>
                <a:alpha val="40000"/>
              </a:schemeClr>
            </a:glow>
          </a:effectLst>
        </p:spPr>
      </p:pic>
      <p:pic>
        <p:nvPicPr>
          <p:cNvPr id="6" name="Рисунок 5">
            <a:extLst>
              <a:ext uri="{FF2B5EF4-FFF2-40B4-BE49-F238E27FC236}">
                <a16:creationId xmlns:a16="http://schemas.microsoft.com/office/drawing/2014/main" id="{E4CA6E2F-11CC-4E02-A81F-9072684595F6}"/>
              </a:ext>
            </a:extLst>
          </p:cNvPr>
          <p:cNvPicPr>
            <a:picLocks noChangeAspect="1"/>
          </p:cNvPicPr>
          <p:nvPr/>
        </p:nvPicPr>
        <p:blipFill>
          <a:blip r:embed="rId4"/>
          <a:stretch>
            <a:fillRect/>
          </a:stretch>
        </p:blipFill>
        <p:spPr>
          <a:xfrm>
            <a:off x="6806094" y="2279019"/>
            <a:ext cx="3035529" cy="2450804"/>
          </a:xfrm>
          <a:prstGeom prst="rect">
            <a:avLst/>
          </a:prstGeom>
          <a:ln w="38100">
            <a:solidFill>
              <a:schemeClr val="accent4">
                <a:lumMod val="60000"/>
                <a:lumOff val="40000"/>
              </a:schemeClr>
            </a:solidFill>
          </a:ln>
          <a:effectLst>
            <a:glow rad="139700">
              <a:schemeClr val="accent4">
                <a:satMod val="175000"/>
                <a:alpha val="40000"/>
              </a:schemeClr>
            </a:glow>
          </a:effectLst>
        </p:spPr>
      </p:pic>
      <p:pic>
        <p:nvPicPr>
          <p:cNvPr id="8" name="Рисунок 7">
            <a:extLst>
              <a:ext uri="{FF2B5EF4-FFF2-40B4-BE49-F238E27FC236}">
                <a16:creationId xmlns:a16="http://schemas.microsoft.com/office/drawing/2014/main" id="{3364FA6C-AC10-4EFE-9B79-0EA662A62BFC}"/>
              </a:ext>
            </a:extLst>
          </p:cNvPr>
          <p:cNvPicPr>
            <a:picLocks noChangeAspect="1"/>
          </p:cNvPicPr>
          <p:nvPr/>
        </p:nvPicPr>
        <p:blipFill>
          <a:blip r:embed="rId5"/>
          <a:stretch>
            <a:fillRect/>
          </a:stretch>
        </p:blipFill>
        <p:spPr>
          <a:xfrm>
            <a:off x="6806095" y="5055069"/>
            <a:ext cx="3045467" cy="1638384"/>
          </a:xfrm>
          <a:prstGeom prst="rect">
            <a:avLst/>
          </a:prstGeom>
          <a:ln w="38100">
            <a:solidFill>
              <a:schemeClr val="accent6">
                <a:lumMod val="75000"/>
              </a:schemeClr>
            </a:solidFill>
          </a:ln>
          <a:effectLst>
            <a:glow rad="139700">
              <a:schemeClr val="accent6">
                <a:satMod val="175000"/>
                <a:alpha val="40000"/>
              </a:schemeClr>
            </a:glow>
          </a:effectLst>
        </p:spPr>
      </p:pic>
    </p:spTree>
    <p:extLst>
      <p:ext uri="{BB962C8B-B14F-4D97-AF65-F5344CB8AC3E}">
        <p14:creationId xmlns:p14="http://schemas.microsoft.com/office/powerpoint/2010/main" val="393859192"/>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26</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sp>
        <p:nvSpPr>
          <p:cNvPr id="7" name="TextBox 6">
            <a:extLst>
              <a:ext uri="{FF2B5EF4-FFF2-40B4-BE49-F238E27FC236}">
                <a16:creationId xmlns:a16="http://schemas.microsoft.com/office/drawing/2014/main" id="{04E9E026-7B6C-4A02-984D-68AFAB43AF94}"/>
              </a:ext>
            </a:extLst>
          </p:cNvPr>
          <p:cNvSpPr txBox="1"/>
          <p:nvPr/>
        </p:nvSpPr>
        <p:spPr>
          <a:xfrm>
            <a:off x="461827" y="657188"/>
            <a:ext cx="9199008" cy="2328586"/>
          </a:xfrm>
          <a:prstGeom prst="rect">
            <a:avLst/>
          </a:prstGeom>
          <a:solidFill>
            <a:schemeClr val="tx2">
              <a:lumMod val="20000"/>
              <a:lumOff val="80000"/>
            </a:schemeClr>
          </a:solidFill>
          <a:ln w="38100" cap="flat">
            <a:solidFill>
              <a:schemeClr val="accent6">
                <a:lumMod val="50000"/>
              </a:schemeClr>
            </a:solidFill>
            <a:miter lim="400000"/>
          </a:ln>
          <a:effectLst>
            <a:glow rad="139700">
              <a:schemeClr val="accent6">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r>
              <a:rPr lang="ru-RU" sz="1600" b="1" dirty="0">
                <a:effectLst/>
                <a:latin typeface="Times New Roman" panose="02020603050405020304" pitchFamily="18" charset="0"/>
                <a:ea typeface="Calibri" panose="020F0502020204030204" pitchFamily="34" charset="0"/>
                <a:cs typeface="Times New Roman" panose="02020603050405020304" pitchFamily="18" charset="0"/>
              </a:rPr>
              <a:t>При иммобилизации </a:t>
            </a:r>
          </a:p>
          <a:p>
            <a:pPr algn="ctr"/>
            <a:r>
              <a:rPr lang="ru-RU" sz="1600" b="1" dirty="0">
                <a:effectLst/>
                <a:latin typeface="Times New Roman" panose="02020603050405020304" pitchFamily="18" charset="0"/>
                <a:ea typeface="Calibri" panose="020F0502020204030204" pitchFamily="34" charset="0"/>
                <a:cs typeface="Times New Roman" panose="02020603050405020304" pitchFamily="18" charset="0"/>
              </a:rPr>
              <a:t>соблюдают следующие правила</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ru-RU" sz="1600" dirty="0">
                <a:effectLst/>
                <a:latin typeface="Times New Roman" panose="02020603050405020304" pitchFamily="18" charset="0"/>
                <a:ea typeface="Calibri" panose="020F0502020204030204" pitchFamily="34" charset="0"/>
                <a:cs typeface="Times New Roman" panose="02020603050405020304" pitchFamily="18" charset="0"/>
              </a:rPr>
              <a:t>•шина должна фиксировать не менее двух суставов, а при переломе бедра - все суставы нижней конечности;</a:t>
            </a:r>
          </a:p>
          <a:p>
            <a:pPr algn="just"/>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•подгонку шины проводят на себе, чтобы не нарушать положение травмированной части тела;</a:t>
            </a:r>
          </a:p>
          <a:p>
            <a:pPr algn="just"/>
            <a:r>
              <a:rPr lang="ru-RU" sz="1600" dirty="0">
                <a:effectLst/>
                <a:latin typeface="Times New Roman" panose="02020603050405020304" pitchFamily="18" charset="0"/>
                <a:ea typeface="Calibri" panose="020F0502020204030204" pitchFamily="34" charset="0"/>
                <a:cs typeface="Times New Roman" panose="02020603050405020304" pitchFamily="18" charset="0"/>
              </a:rPr>
              <a:t>•шину накладывают поверх одежды и обуви, которые при необходимости разрезают;</a:t>
            </a:r>
          </a:p>
          <a:p>
            <a:pPr algn="just"/>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•для предупреждения сдавливания тканей в местах костных выступов накладывают мягкий материал;</a:t>
            </a:r>
          </a:p>
          <a:p>
            <a:pPr algn="just"/>
            <a:r>
              <a:rPr lang="ru-RU" sz="1600" dirty="0">
                <a:effectLst/>
                <a:latin typeface="Times New Roman" panose="02020603050405020304" pitchFamily="18" charset="0"/>
                <a:ea typeface="Calibri" panose="020F0502020204030204" pitchFamily="34" charset="0"/>
                <a:cs typeface="Times New Roman" panose="02020603050405020304" pitchFamily="18" charset="0"/>
              </a:rPr>
              <a:t>•шину нельзя накладывать с той стороны, где выступает сломанная кость.</a:t>
            </a:r>
          </a:p>
          <a:p>
            <a:pPr indent="450215" algn="just">
              <a:lnSpc>
                <a:spcPct val="115000"/>
              </a:lnSpc>
              <a:spcAft>
                <a:spcPts val="1000"/>
              </a:spcAft>
            </a:pP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a:extLst>
              <a:ext uri="{FF2B5EF4-FFF2-40B4-BE49-F238E27FC236}">
                <a16:creationId xmlns:a16="http://schemas.microsoft.com/office/drawing/2014/main" id="{7742F832-F07C-4A55-8934-5CE666E2E83F}"/>
              </a:ext>
            </a:extLst>
          </p:cNvPr>
          <p:cNvPicPr>
            <a:picLocks noChangeAspect="1"/>
          </p:cNvPicPr>
          <p:nvPr/>
        </p:nvPicPr>
        <p:blipFill>
          <a:blip r:embed="rId3"/>
          <a:stretch>
            <a:fillRect/>
          </a:stretch>
        </p:blipFill>
        <p:spPr>
          <a:xfrm>
            <a:off x="461827" y="3599404"/>
            <a:ext cx="4146407" cy="2560542"/>
          </a:xfrm>
          <a:prstGeom prst="rect">
            <a:avLst/>
          </a:prstGeom>
          <a:ln w="38100">
            <a:solidFill>
              <a:schemeClr val="accent5">
                <a:lumMod val="50000"/>
              </a:schemeClr>
            </a:solidFill>
          </a:ln>
          <a:effectLst>
            <a:glow rad="101600">
              <a:schemeClr val="accent5">
                <a:satMod val="175000"/>
                <a:alpha val="40000"/>
              </a:schemeClr>
            </a:glow>
          </a:effectLst>
        </p:spPr>
      </p:pic>
      <p:sp>
        <p:nvSpPr>
          <p:cNvPr id="12" name="TextBox 11">
            <a:extLst>
              <a:ext uri="{FF2B5EF4-FFF2-40B4-BE49-F238E27FC236}">
                <a16:creationId xmlns:a16="http://schemas.microsoft.com/office/drawing/2014/main" id="{989A3468-4F2D-41BF-ABED-9EB235F2EB1F}"/>
              </a:ext>
            </a:extLst>
          </p:cNvPr>
          <p:cNvSpPr txBox="1"/>
          <p:nvPr/>
        </p:nvSpPr>
        <p:spPr>
          <a:xfrm>
            <a:off x="4933902" y="3346859"/>
            <a:ext cx="4880113" cy="3293209"/>
          </a:xfrm>
          <a:prstGeom prst="rect">
            <a:avLst/>
          </a:prstGeom>
          <a:noFill/>
          <a:ln w="38100" cap="flat">
            <a:solidFill>
              <a:schemeClr val="accent5">
                <a:lumMod val="75000"/>
              </a:schemeClr>
            </a:solidFill>
            <a:miter lim="400000"/>
          </a:ln>
          <a:effectLst>
            <a:glow rad="1016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dirty="0">
                <a:latin typeface="Times New Roman" panose="02020603050405020304" pitchFamily="18" charset="0"/>
                <a:cs typeface="Times New Roman" panose="02020603050405020304" pitchFamily="18" charset="0"/>
              </a:rPr>
              <a:t>У пострадавших с </a:t>
            </a:r>
            <a:r>
              <a:rPr lang="ru-RU" sz="1600" b="1" dirty="0">
                <a:latin typeface="Times New Roman" panose="02020603050405020304" pitchFamily="18" charset="0"/>
                <a:cs typeface="Times New Roman" panose="02020603050405020304" pitchFamily="18" charset="0"/>
              </a:rPr>
              <a:t>открытыми переломами </a:t>
            </a:r>
            <a:r>
              <a:rPr lang="ru-RU" sz="1600" dirty="0">
                <a:latin typeface="Times New Roman" panose="02020603050405020304" pitchFamily="18" charset="0"/>
                <a:cs typeface="Times New Roman" panose="02020603050405020304" pitchFamily="18" charset="0"/>
              </a:rPr>
              <a:t>и кровотечением сначала следует наложить жгут или закрутку, на рану - стерильную повязку, и уже после этого накладывать шину. </a:t>
            </a:r>
          </a:p>
          <a:p>
            <a:pPr algn="just"/>
            <a:r>
              <a:rPr lang="ru-RU" sz="1600" dirty="0">
                <a:latin typeface="Times New Roman" panose="02020603050405020304" pitchFamily="18" charset="0"/>
                <a:cs typeface="Times New Roman" panose="02020603050405020304" pitchFamily="18" charset="0"/>
              </a:rPr>
              <a:t>Иммобилизацию обычно проводят вдвоем - один из оказывающих помощь осторожно приподнимает конечность, не допуская смещения обломков костей, а другой - плотно и равномерно прибинтовывает шину к конечности, начиная от периферии. </a:t>
            </a:r>
          </a:p>
          <a:p>
            <a:pPr algn="just"/>
            <a:r>
              <a:rPr lang="ru-RU" sz="1600" dirty="0">
                <a:latin typeface="Times New Roman" panose="02020603050405020304" pitchFamily="18" charset="0"/>
                <a:cs typeface="Times New Roman" panose="02020603050405020304" pitchFamily="18" charset="0"/>
              </a:rPr>
              <a:t>Концы пальцев, если они не повреждены, оставляют открытыми для контроля за кровообращением. </a:t>
            </a:r>
          </a:p>
          <a:p>
            <a:pPr algn="just"/>
            <a:r>
              <a:rPr lang="ru-RU" sz="1600" dirty="0">
                <a:latin typeface="Times New Roman" panose="02020603050405020304" pitchFamily="18" charset="0"/>
                <a:cs typeface="Times New Roman" panose="02020603050405020304" pitchFamily="18" charset="0"/>
              </a:rPr>
              <a:t>При ограниченном количестве перевязочных средств шины фиксируют кусками бинта, веревки, ремнями.</a:t>
            </a:r>
          </a:p>
        </p:txBody>
      </p:sp>
    </p:spTree>
    <p:extLst>
      <p:ext uri="{BB962C8B-B14F-4D97-AF65-F5344CB8AC3E}">
        <p14:creationId xmlns:p14="http://schemas.microsoft.com/office/powerpoint/2010/main" val="221531926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27</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sp>
        <p:nvSpPr>
          <p:cNvPr id="8" name="TextBox 7">
            <a:extLst>
              <a:ext uri="{FF2B5EF4-FFF2-40B4-BE49-F238E27FC236}">
                <a16:creationId xmlns:a16="http://schemas.microsoft.com/office/drawing/2014/main" id="{0DDF7310-70CF-47E5-AF3F-E4B14228BC23}"/>
              </a:ext>
            </a:extLst>
          </p:cNvPr>
          <p:cNvSpPr txBox="1"/>
          <p:nvPr/>
        </p:nvSpPr>
        <p:spPr>
          <a:xfrm>
            <a:off x="6788425" y="626013"/>
            <a:ext cx="3025589" cy="6001643"/>
          </a:xfrm>
          <a:prstGeom prst="rect">
            <a:avLst/>
          </a:prstGeom>
          <a:solidFill>
            <a:schemeClr val="accent4">
              <a:lumMod val="20000"/>
              <a:lumOff val="80000"/>
            </a:schemeClr>
          </a:solidFill>
          <a:ln w="38100" cap="flat">
            <a:solidFill>
              <a:schemeClr val="accent4">
                <a:lumMod val="50000"/>
              </a:schemeClr>
            </a:solidFill>
            <a:miter lim="400000"/>
          </a:ln>
          <a:effectLst>
            <a:glow rad="139700">
              <a:schemeClr val="accent4">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b="1" dirty="0">
                <a:latin typeface="Times New Roman" panose="02020603050405020304" pitchFamily="18" charset="0"/>
                <a:cs typeface="Times New Roman" panose="02020603050405020304" pitchFamily="18" charset="0"/>
              </a:rPr>
              <a:t>Переломы костей носа и челюстей </a:t>
            </a:r>
            <a:r>
              <a:rPr lang="ru-RU" sz="1600" dirty="0">
                <a:latin typeface="Times New Roman" panose="02020603050405020304" pitchFamily="18" charset="0"/>
                <a:cs typeface="Times New Roman" panose="02020603050405020304" pitchFamily="18" charset="0"/>
              </a:rPr>
              <a:t>нередко сопровождаются кровотечениями. Таких пострадавших эвакуируют в положении сидя на носилках с некоторым наклоном головы вперед. Поверх повязки следует положить холод (пакет со льдом). Если пострадавший находится в бессознательном состоянии, эвакуацию производят в положении лежа на животе с подложенным под лоб и грудь валиками из одежды, что позволяет предупредить удушье кровью или запавшим языком. Перед эвакуацией производят временную фиксацию челюстей наложением </a:t>
            </a:r>
            <a:r>
              <a:rPr lang="ru-RU" sz="1600" dirty="0" err="1">
                <a:latin typeface="Times New Roman" panose="02020603050405020304" pitchFamily="18" charset="0"/>
                <a:cs typeface="Times New Roman" panose="02020603050405020304" pitchFamily="18" charset="0"/>
              </a:rPr>
              <a:t>пращевидной</a:t>
            </a:r>
            <a:r>
              <a:rPr lang="ru-RU" sz="1600" dirty="0">
                <a:latin typeface="Times New Roman" panose="02020603050405020304" pitchFamily="18" charset="0"/>
                <a:cs typeface="Times New Roman" panose="02020603050405020304" pitchFamily="18" charset="0"/>
              </a:rPr>
              <a:t> повязки. За пострадавшим требуется постоянное наблюдение.</a:t>
            </a:r>
          </a:p>
        </p:txBody>
      </p:sp>
      <p:pic>
        <p:nvPicPr>
          <p:cNvPr id="3" name="Рисунок 2">
            <a:extLst>
              <a:ext uri="{FF2B5EF4-FFF2-40B4-BE49-F238E27FC236}">
                <a16:creationId xmlns:a16="http://schemas.microsoft.com/office/drawing/2014/main" id="{61FF9679-A606-4A3D-88C6-769DCC470AB7}"/>
              </a:ext>
            </a:extLst>
          </p:cNvPr>
          <p:cNvPicPr>
            <a:picLocks noChangeAspect="1"/>
          </p:cNvPicPr>
          <p:nvPr/>
        </p:nvPicPr>
        <p:blipFill>
          <a:blip r:embed="rId3"/>
          <a:stretch>
            <a:fillRect/>
          </a:stretch>
        </p:blipFill>
        <p:spPr>
          <a:xfrm>
            <a:off x="630793" y="626014"/>
            <a:ext cx="5608939" cy="3568300"/>
          </a:xfrm>
          <a:prstGeom prst="rect">
            <a:avLst/>
          </a:prstGeom>
          <a:ln w="38100">
            <a:solidFill>
              <a:schemeClr val="accent4">
                <a:lumMod val="50000"/>
              </a:schemeClr>
            </a:solidFill>
          </a:ln>
          <a:effectLst>
            <a:glow rad="139700">
              <a:schemeClr val="accent4">
                <a:satMod val="175000"/>
                <a:alpha val="40000"/>
              </a:schemeClr>
            </a:glow>
          </a:effectLst>
        </p:spPr>
      </p:pic>
      <p:pic>
        <p:nvPicPr>
          <p:cNvPr id="4" name="Рисунок 3">
            <a:extLst>
              <a:ext uri="{FF2B5EF4-FFF2-40B4-BE49-F238E27FC236}">
                <a16:creationId xmlns:a16="http://schemas.microsoft.com/office/drawing/2014/main" id="{641771A8-D071-4CA4-943B-0BDE006D86DA}"/>
              </a:ext>
            </a:extLst>
          </p:cNvPr>
          <p:cNvPicPr>
            <a:picLocks noChangeAspect="1"/>
          </p:cNvPicPr>
          <p:nvPr/>
        </p:nvPicPr>
        <p:blipFill>
          <a:blip r:embed="rId4"/>
          <a:stretch>
            <a:fillRect/>
          </a:stretch>
        </p:blipFill>
        <p:spPr>
          <a:xfrm>
            <a:off x="630793" y="4509083"/>
            <a:ext cx="5549592" cy="2087217"/>
          </a:xfrm>
          <a:prstGeom prst="rect">
            <a:avLst/>
          </a:prstGeom>
          <a:ln w="38100">
            <a:solidFill>
              <a:schemeClr val="accent4">
                <a:lumMod val="50000"/>
              </a:schemeClr>
            </a:solidFill>
          </a:ln>
          <a:effectLst>
            <a:glow rad="139700">
              <a:schemeClr val="accent4">
                <a:satMod val="175000"/>
                <a:alpha val="40000"/>
              </a:schemeClr>
            </a:glow>
          </a:effectLst>
        </p:spPr>
      </p:pic>
    </p:spTree>
    <p:extLst>
      <p:ext uri="{BB962C8B-B14F-4D97-AF65-F5344CB8AC3E}">
        <p14:creationId xmlns:p14="http://schemas.microsoft.com/office/powerpoint/2010/main" val="329281956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28</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sp>
        <p:nvSpPr>
          <p:cNvPr id="11" name="TextBox 10">
            <a:extLst>
              <a:ext uri="{FF2B5EF4-FFF2-40B4-BE49-F238E27FC236}">
                <a16:creationId xmlns:a16="http://schemas.microsoft.com/office/drawing/2014/main" id="{FFA16EC9-7B27-4271-A9EE-81CB6CE56BB7}"/>
              </a:ext>
            </a:extLst>
          </p:cNvPr>
          <p:cNvSpPr txBox="1"/>
          <p:nvPr/>
        </p:nvSpPr>
        <p:spPr>
          <a:xfrm>
            <a:off x="387626" y="433660"/>
            <a:ext cx="9426389" cy="1384995"/>
          </a:xfrm>
          <a:prstGeom prst="rect">
            <a:avLst/>
          </a:prstGeom>
          <a:solidFill>
            <a:schemeClr val="accent1">
              <a:lumMod val="20000"/>
              <a:lumOff val="80000"/>
            </a:schemeClr>
          </a:solidFill>
          <a:ln w="38100" cap="flat">
            <a:solidFill>
              <a:srgbClr val="0070C0"/>
            </a:solidFill>
            <a:miter lim="400000"/>
          </a:ln>
          <a:effectLst/>
        </p:spPr>
        <p:style>
          <a:lnRef idx="0">
            <a:scrgbClr r="0" g="0" b="0"/>
          </a:lnRef>
          <a:fillRef idx="0">
            <a:scrgbClr r="0" g="0" b="0"/>
          </a:fillRef>
          <a:effectRef idx="0">
            <a:scrgbClr r="0" g="0" b="0"/>
          </a:effectRef>
          <a:fontRef idx="none"/>
        </p:style>
        <p:txBody>
          <a:bodyPr wrap="square">
            <a:spAutoFit/>
          </a:bodyPr>
          <a:lstStyle/>
          <a:p>
            <a:pPr algn="just"/>
            <a:r>
              <a:rPr lang="ru-RU" sz="1400" b="1" dirty="0">
                <a:latin typeface="Times New Roman" panose="02020603050405020304" pitchFamily="18" charset="0"/>
                <a:cs typeface="Times New Roman" panose="02020603050405020304" pitchFamily="18" charset="0"/>
              </a:rPr>
              <a:t>При переломе бедра </a:t>
            </a:r>
            <a:r>
              <a:rPr lang="ru-RU" sz="1400" dirty="0">
                <a:latin typeface="Times New Roman" panose="02020603050405020304" pitchFamily="18" charset="0"/>
                <a:cs typeface="Times New Roman" panose="02020603050405020304" pitchFamily="18" charset="0"/>
              </a:rPr>
              <a:t>для создания покоя поврежденной ноге, шины прибинтовываются как снаружи - от стопы до подмышечной впадины, так и по внутренней поверхности - от стопы до промежности. </a:t>
            </a:r>
          </a:p>
          <a:p>
            <a:pPr algn="just"/>
            <a:r>
              <a:rPr lang="ru-RU" sz="1400" dirty="0">
                <a:latin typeface="Times New Roman" panose="02020603050405020304" pitchFamily="18" charset="0"/>
                <a:cs typeface="Times New Roman" panose="02020603050405020304" pitchFamily="18" charset="0"/>
              </a:rPr>
              <a:t>Однако если шин нет, можно прибинтовать поврежденную конечность к здоровой. </a:t>
            </a:r>
          </a:p>
          <a:p>
            <a:pPr algn="just"/>
            <a:r>
              <a:rPr lang="ru-RU" sz="1400" dirty="0">
                <a:latin typeface="Times New Roman" panose="02020603050405020304" pitchFamily="18" charset="0"/>
                <a:cs typeface="Times New Roman" panose="02020603050405020304" pitchFamily="18" charset="0"/>
              </a:rPr>
              <a:t>Шинирование верхних конечностей при переломах плеча и костей предплечья делается так. </a:t>
            </a:r>
          </a:p>
          <a:p>
            <a:pPr algn="just"/>
            <a:r>
              <a:rPr lang="ru-RU" sz="1400" dirty="0">
                <a:latin typeface="Times New Roman" panose="02020603050405020304" pitchFamily="18" charset="0"/>
                <a:cs typeface="Times New Roman" panose="02020603050405020304" pitchFamily="18" charset="0"/>
              </a:rPr>
              <a:t>Согнув поврежденную руку в локтевом суставе и подвернув ладонью к груди, накладывают шину от пальцев до противоположного плечевого сустава на спине. </a:t>
            </a:r>
          </a:p>
        </p:txBody>
      </p:sp>
      <p:pic>
        <p:nvPicPr>
          <p:cNvPr id="2" name="Рисунок 1">
            <a:extLst>
              <a:ext uri="{FF2B5EF4-FFF2-40B4-BE49-F238E27FC236}">
                <a16:creationId xmlns:a16="http://schemas.microsoft.com/office/drawing/2014/main" id="{34832420-7586-4179-A89C-FF6D6E9A6E51}"/>
              </a:ext>
            </a:extLst>
          </p:cNvPr>
          <p:cNvPicPr>
            <a:picLocks noChangeAspect="1"/>
          </p:cNvPicPr>
          <p:nvPr/>
        </p:nvPicPr>
        <p:blipFill>
          <a:blip r:embed="rId3"/>
          <a:stretch>
            <a:fillRect/>
          </a:stretch>
        </p:blipFill>
        <p:spPr>
          <a:xfrm>
            <a:off x="387626" y="2211256"/>
            <a:ext cx="9426389" cy="4397445"/>
          </a:xfrm>
          <a:prstGeom prst="rect">
            <a:avLst/>
          </a:prstGeom>
          <a:ln w="38100">
            <a:solidFill>
              <a:schemeClr val="accent5">
                <a:lumMod val="75000"/>
              </a:schemeClr>
            </a:solidFill>
          </a:ln>
          <a:effectLst>
            <a:glow rad="101600">
              <a:schemeClr val="accent5">
                <a:satMod val="175000"/>
                <a:alpha val="40000"/>
              </a:schemeClr>
            </a:glow>
          </a:effectLst>
        </p:spPr>
      </p:pic>
    </p:spTree>
    <p:extLst>
      <p:ext uri="{BB962C8B-B14F-4D97-AF65-F5344CB8AC3E}">
        <p14:creationId xmlns:p14="http://schemas.microsoft.com/office/powerpoint/2010/main" val="151334145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29</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sp>
        <p:nvSpPr>
          <p:cNvPr id="7" name="TextBox 6">
            <a:extLst>
              <a:ext uri="{FF2B5EF4-FFF2-40B4-BE49-F238E27FC236}">
                <a16:creationId xmlns:a16="http://schemas.microsoft.com/office/drawing/2014/main" id="{162BF241-97F3-4F8F-81BE-6ED790CC1486}"/>
              </a:ext>
            </a:extLst>
          </p:cNvPr>
          <p:cNvSpPr txBox="1"/>
          <p:nvPr/>
        </p:nvSpPr>
        <p:spPr>
          <a:xfrm>
            <a:off x="716039" y="470650"/>
            <a:ext cx="9183335" cy="646331"/>
          </a:xfrm>
          <a:prstGeom prst="rect">
            <a:avLst/>
          </a:prstGeom>
          <a:solidFill>
            <a:schemeClr val="accent3">
              <a:lumMod val="20000"/>
              <a:lumOff val="80000"/>
            </a:schemeClr>
          </a:solidFill>
          <a:ln w="38100" cap="flat">
            <a:solidFill>
              <a:srgbClr val="002060"/>
            </a:solidFill>
            <a:miter lim="400000"/>
          </a:ln>
          <a:effectLst>
            <a:glow rad="1397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b="1" dirty="0">
                <a:latin typeface="Times New Roman" panose="02020603050405020304" pitchFamily="18" charset="0"/>
                <a:cs typeface="Times New Roman" panose="02020603050405020304" pitchFamily="18" charset="0"/>
              </a:rPr>
              <a:t>Переломы костей кисти </a:t>
            </a:r>
            <a:r>
              <a:rPr lang="ru-RU" dirty="0">
                <a:latin typeface="Times New Roman" panose="02020603050405020304" pitchFamily="18" charset="0"/>
                <a:cs typeface="Times New Roman" panose="02020603050405020304" pitchFamily="18" charset="0"/>
              </a:rPr>
              <a:t>иммобилизируют шиной, уложенной по ладонной поверхности, предварительно вложив в ладонь кусок ваты или ткани.</a:t>
            </a:r>
          </a:p>
        </p:txBody>
      </p:sp>
      <p:pic>
        <p:nvPicPr>
          <p:cNvPr id="2" name="Рисунок 1">
            <a:extLst>
              <a:ext uri="{FF2B5EF4-FFF2-40B4-BE49-F238E27FC236}">
                <a16:creationId xmlns:a16="http://schemas.microsoft.com/office/drawing/2014/main" id="{774C1A14-DED5-4A8F-8137-EA4480883EC2}"/>
              </a:ext>
            </a:extLst>
          </p:cNvPr>
          <p:cNvPicPr>
            <a:picLocks noChangeAspect="1"/>
          </p:cNvPicPr>
          <p:nvPr/>
        </p:nvPicPr>
        <p:blipFill>
          <a:blip r:embed="rId3"/>
          <a:stretch>
            <a:fillRect/>
          </a:stretch>
        </p:blipFill>
        <p:spPr>
          <a:xfrm>
            <a:off x="5593507" y="2033381"/>
            <a:ext cx="4220508" cy="3737112"/>
          </a:xfrm>
          <a:prstGeom prst="rect">
            <a:avLst/>
          </a:prstGeom>
          <a:ln w="38100">
            <a:solidFill>
              <a:schemeClr val="accent5">
                <a:lumMod val="75000"/>
              </a:schemeClr>
            </a:solidFill>
          </a:ln>
          <a:effectLst>
            <a:glow rad="139700">
              <a:schemeClr val="accent6">
                <a:satMod val="175000"/>
                <a:alpha val="40000"/>
              </a:schemeClr>
            </a:glow>
          </a:effectLst>
        </p:spPr>
      </p:pic>
      <p:pic>
        <p:nvPicPr>
          <p:cNvPr id="3" name="Рисунок 2">
            <a:extLst>
              <a:ext uri="{FF2B5EF4-FFF2-40B4-BE49-F238E27FC236}">
                <a16:creationId xmlns:a16="http://schemas.microsoft.com/office/drawing/2014/main" id="{B3BF2CBF-A69B-4523-992B-D2F28BDFCD67}"/>
              </a:ext>
            </a:extLst>
          </p:cNvPr>
          <p:cNvPicPr>
            <a:picLocks noChangeAspect="1"/>
          </p:cNvPicPr>
          <p:nvPr/>
        </p:nvPicPr>
        <p:blipFill>
          <a:blip r:embed="rId4"/>
          <a:stretch>
            <a:fillRect/>
          </a:stretch>
        </p:blipFill>
        <p:spPr>
          <a:xfrm>
            <a:off x="561528" y="1963806"/>
            <a:ext cx="4594672" cy="3806687"/>
          </a:xfrm>
          <a:prstGeom prst="rect">
            <a:avLst/>
          </a:prstGeom>
          <a:ln w="38100">
            <a:solidFill>
              <a:schemeClr val="accent1">
                <a:lumMod val="75000"/>
              </a:schemeClr>
            </a:solidFill>
          </a:ln>
          <a:effectLst>
            <a:glow rad="139700">
              <a:schemeClr val="accent5">
                <a:satMod val="175000"/>
                <a:alpha val="40000"/>
              </a:schemeClr>
            </a:glow>
          </a:effectLst>
        </p:spPr>
      </p:pic>
    </p:spTree>
    <p:extLst>
      <p:ext uri="{BB962C8B-B14F-4D97-AF65-F5344CB8AC3E}">
        <p14:creationId xmlns:p14="http://schemas.microsoft.com/office/powerpoint/2010/main" val="106411035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p:cNvSpPr>
          <p:nvPr>
            <p:ph type="title"/>
          </p:nvPr>
        </p:nvSpPr>
        <p:spPr>
          <a:xfrm>
            <a:off x="867151" y="326032"/>
            <a:ext cx="8772288" cy="290962"/>
          </a:xfrm>
          <a:prstGeom prst="rect">
            <a:avLst/>
          </a:prstGeom>
        </p:spPr>
        <p:txBody>
          <a:bodyPr>
            <a:normAutofit fontScale="90000"/>
          </a:bodyPr>
          <a:lstStyle>
            <a:lvl1pPr>
              <a:defRPr sz="5500"/>
            </a:lvl1pPr>
          </a:lstStyle>
          <a:p>
            <a:pPr lvl="0" algn="ctr">
              <a:defRPr sz="1800"/>
            </a:pPr>
            <a:r>
              <a:rPr lang="ru-RU" sz="2000" dirty="0">
                <a:solidFill>
                  <a:srgbClr val="0066FF"/>
                </a:solidFill>
                <a:latin typeface="Times New Roman" panose="02020603050405020304" pitchFamily="18" charset="0"/>
                <a:cs typeface="Times New Roman" panose="02020603050405020304" pitchFamily="18" charset="0"/>
              </a:rPr>
              <a:t>УЧЕБНЫЕ ВОПРОСЫ</a:t>
            </a:r>
            <a:endParaRPr sz="2000" dirty="0">
              <a:solidFill>
                <a:srgbClr val="0066FF"/>
              </a:solidFill>
              <a:latin typeface="Times New Roman" panose="02020603050405020304" pitchFamily="18" charset="0"/>
              <a:cs typeface="Times New Roman" panose="02020603050405020304" pitchFamily="18" charset="0"/>
            </a:endParaRPr>
          </a:p>
        </p:txBody>
      </p:sp>
      <p:sp>
        <p:nvSpPr>
          <p:cNvPr id="184" name="Shape 184"/>
          <p:cNvSpPr>
            <a:spLocks noGrp="1"/>
          </p:cNvSpPr>
          <p:nvPr>
            <p:ph type="sldNum" sz="quarter" idx="2"/>
          </p:nvPr>
        </p:nvSpPr>
        <p:spPr>
          <a:xfrm>
            <a:off x="7491938" y="7028638"/>
            <a:ext cx="2322077" cy="281941"/>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3</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2022 год, тема №6</a:t>
            </a:r>
          </a:p>
        </p:txBody>
      </p:sp>
      <p:graphicFrame>
        <p:nvGraphicFramePr>
          <p:cNvPr id="4" name="Таблица 3">
            <a:extLst>
              <a:ext uri="{FF2B5EF4-FFF2-40B4-BE49-F238E27FC236}">
                <a16:creationId xmlns:a16="http://schemas.microsoft.com/office/drawing/2014/main" id="{8DBD7AF0-8A71-4B1A-9AB2-649DB60450B3}"/>
              </a:ext>
            </a:extLst>
          </p:cNvPr>
          <p:cNvGraphicFramePr>
            <a:graphicFrameLocks noGrp="1"/>
          </p:cNvGraphicFramePr>
          <p:nvPr>
            <p:extLst>
              <p:ext uri="{D42A27DB-BD31-4B8C-83A1-F6EECF244321}">
                <p14:modId xmlns:p14="http://schemas.microsoft.com/office/powerpoint/2010/main" val="3979647165"/>
              </p:ext>
            </p:extLst>
          </p:nvPr>
        </p:nvGraphicFramePr>
        <p:xfrm>
          <a:off x="461828" y="793226"/>
          <a:ext cx="9468561" cy="5377180"/>
        </p:xfrm>
        <a:graphic>
          <a:graphicData uri="http://schemas.openxmlformats.org/drawingml/2006/table">
            <a:tbl>
              <a:tblPr firstRow="1" firstCol="1" lastRow="1" lastCol="1" bandRow="1" bandCol="1">
                <a:effectLst>
                  <a:outerShdw blurRad="50800" dist="38100" dir="5400000" algn="t" rotWithShape="0">
                    <a:prstClr val="black">
                      <a:alpha val="40000"/>
                    </a:prstClr>
                  </a:outerShdw>
                </a:effectLst>
                <a:tableStyleId>{5940675A-B579-460E-94D1-54222C63F5DA}</a:tableStyleId>
              </a:tblPr>
              <a:tblGrid>
                <a:gridCol w="9468561">
                  <a:extLst>
                    <a:ext uri="{9D8B030D-6E8A-4147-A177-3AD203B41FA5}">
                      <a16:colId xmlns:a16="http://schemas.microsoft.com/office/drawing/2014/main" val="1455092282"/>
                    </a:ext>
                  </a:extLst>
                </a:gridCol>
              </a:tblGrid>
              <a:tr h="0">
                <a:tc>
                  <a:txBody>
                    <a:bodyPr/>
                    <a:lstStyle/>
                    <a:p>
                      <a:pPr algn="ctr">
                        <a:lnSpc>
                          <a:spcPct val="115000"/>
                        </a:lnSpc>
                        <a:spcAft>
                          <a:spcPts val="1000"/>
                        </a:spcAft>
                      </a:pPr>
                      <a:r>
                        <a:rPr lang="ru-RU" sz="1600" b="1" dirty="0">
                          <a:solidFill>
                            <a:srgbClr val="0066FF"/>
                          </a:solidFill>
                          <a:effectLst/>
                          <a:latin typeface="Times New Roman" panose="02020603050405020304" pitchFamily="18" charset="0"/>
                          <a:ea typeface="Calibri" panose="020F0502020204030204" pitchFamily="34" charset="0"/>
                          <a:cs typeface="Times New Roman" panose="02020603050405020304" pitchFamily="18" charset="0"/>
                        </a:rPr>
                        <a:t>Учебный вопрос № 1. </a:t>
                      </a:r>
                    </a:p>
                    <a:p>
                      <a:pPr marL="38735" algn="just" fontAlgn="auto" hangingPunct="1">
                        <a:tabLst>
                          <a:tab pos="38735" algn="l"/>
                        </a:tabLs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Основные правила оказания первой помощи в неотложных ситуациях.</a:t>
                      </a:r>
                    </a:p>
                    <a:p>
                      <a:pPr marL="38735" algn="just" fontAlgn="auto" hangingPunct="1">
                        <a:tabLst>
                          <a:tab pos="38735" algn="l"/>
                        </a:tabLst>
                      </a:pP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1214037057"/>
                  </a:ext>
                </a:extLst>
              </a:tr>
              <a:tr h="140012">
                <a:tc>
                  <a:txBody>
                    <a:bodyPr/>
                    <a:lstStyle/>
                    <a:p>
                      <a:pPr marL="39370" algn="ctr">
                        <a:lnSpc>
                          <a:spcPct val="110000"/>
                        </a:lnSpc>
                        <a:tabLst>
                          <a:tab pos="38735" algn="l"/>
                        </a:tabLst>
                      </a:pPr>
                      <a:r>
                        <a:rPr lang="ru-RU" sz="1600" b="1" dirty="0">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Учебный вопрос № 2. </a:t>
                      </a:r>
                      <a:endParaRPr lang="ru-RU" sz="1600" dirty="0">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9370" algn="just" fontAlgn="auto" hangingPunct="1">
                        <a:lnSpc>
                          <a:spcPct val="110000"/>
                        </a:lnSpc>
                        <a:tabLst>
                          <a:tab pos="38735" algn="l"/>
                        </a:tabLs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Первая помощь при кровотечениях и ранениях. Способы остановки кровотечения. </a:t>
                      </a:r>
                    </a:p>
                    <a:p>
                      <a:pPr marL="39370" algn="just" fontAlgn="auto" hangingPunct="1">
                        <a:lnSpc>
                          <a:spcPct val="110000"/>
                        </a:lnSpc>
                        <a:tabLst>
                          <a:tab pos="38735" algn="l"/>
                        </a:tabLs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Виды повязок. Правила и приемы наложения повязок на раны. Практическое наложение повязок.</a:t>
                      </a:r>
                    </a:p>
                    <a:p>
                      <a:pPr marL="39370" algn="just" fontAlgn="auto" hangingPunct="1">
                        <a:lnSpc>
                          <a:spcPct val="110000"/>
                        </a:lnSpc>
                        <a:tabLst>
                          <a:tab pos="38735" algn="l"/>
                        </a:tabLst>
                      </a:pP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624121480"/>
                  </a:ext>
                </a:extLst>
              </a:tr>
              <a:tr h="679486">
                <a:tc>
                  <a:txBody>
                    <a:bodyPr/>
                    <a:lstStyle/>
                    <a:p>
                      <a:pPr marL="39370" algn="ctr">
                        <a:lnSpc>
                          <a:spcPct val="110000"/>
                        </a:lnSpc>
                        <a:tabLst>
                          <a:tab pos="38735" algn="l"/>
                        </a:tabLst>
                      </a:pPr>
                      <a:r>
                        <a:rPr lang="ru-RU" sz="1600" b="1" dirty="0">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Учебный вопрос № 3. </a:t>
                      </a:r>
                      <a:endParaRPr lang="ru-RU" sz="1600" dirty="0">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9370" algn="just" fontAlgn="auto" hangingPunct="1">
                        <a:lnSpc>
                          <a:spcPct val="110000"/>
                        </a:lnSpc>
                        <a:tabLst>
                          <a:tab pos="38735" algn="l"/>
                        </a:tabLs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Первая помощь при переломах. Приемы и способы иммобилизации с применением табельных и подручных средств. Способы и правила транспортировки и переноски пострадавших.</a:t>
                      </a:r>
                    </a:p>
                    <a:p>
                      <a:pPr marL="39370" algn="just" fontAlgn="auto" hangingPunct="1">
                        <a:lnSpc>
                          <a:spcPct val="110000"/>
                        </a:lnSpc>
                        <a:tabLst>
                          <a:tab pos="38735" algn="l"/>
                        </a:tabLst>
                      </a:pP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3768509806"/>
                  </a:ext>
                </a:extLst>
              </a:tr>
              <a:tr h="628154">
                <a:tc>
                  <a:txBody>
                    <a:bodyPr/>
                    <a:lstStyle/>
                    <a:p>
                      <a:pPr marL="39370" algn="ctr">
                        <a:lnSpc>
                          <a:spcPct val="110000"/>
                        </a:lnSpc>
                        <a:tabLst>
                          <a:tab pos="38735" algn="l"/>
                        </a:tabLst>
                      </a:pPr>
                      <a:r>
                        <a:rPr lang="ru-RU" sz="1600" b="1" dirty="0">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Учебный вопрос № 4. </a:t>
                      </a:r>
                      <a:endParaRPr lang="ru-RU" sz="1600" dirty="0">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9370" algn="just" fontAlgn="auto" hangingPunct="1">
                        <a:lnSpc>
                          <a:spcPct val="110000"/>
                        </a:lnSpc>
                        <a:tabLst>
                          <a:tab pos="38735" algn="l"/>
                        </a:tabLs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Первая помощь при ушибах, вывихах, химических и термических ожогах, отравлениях, обморожениях, обмороке, поражении электрическим током, тепловом и солнечном ударах.</a:t>
                      </a:r>
                    </a:p>
                    <a:p>
                      <a:pPr marL="39370" algn="just" fontAlgn="auto" hangingPunct="1">
                        <a:lnSpc>
                          <a:spcPct val="110000"/>
                        </a:lnSpc>
                        <a:tabLst>
                          <a:tab pos="38735" algn="l"/>
                        </a:tabLst>
                      </a:pP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119472416"/>
                  </a:ext>
                </a:extLst>
              </a:tr>
              <a:tr h="626627">
                <a:tc>
                  <a:txBody>
                    <a:bodyPr/>
                    <a:lstStyle/>
                    <a:p>
                      <a:pPr marL="39370" algn="ctr">
                        <a:lnSpc>
                          <a:spcPct val="110000"/>
                        </a:lnSpc>
                        <a:tabLst>
                          <a:tab pos="38735" algn="l"/>
                        </a:tabLst>
                      </a:pPr>
                      <a:r>
                        <a:rPr lang="ru-RU" sz="1600" b="1" dirty="0">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Учебный вопрос № 5. </a:t>
                      </a:r>
                      <a:endParaRPr lang="ru-RU" sz="1600" dirty="0">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9370" algn="just" fontAlgn="auto" hangingPunct="1">
                        <a:lnSpc>
                          <a:spcPct val="110000"/>
                        </a:lnSpc>
                        <a:tabLst>
                          <a:tab pos="38735" algn="l"/>
                        </a:tabLs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Правила оказания помощи утопающему. </a:t>
                      </a:r>
                    </a:p>
                    <a:p>
                      <a:pPr marL="39370" algn="just" fontAlgn="auto" hangingPunct="1">
                        <a:lnSpc>
                          <a:spcPct val="110000"/>
                        </a:lnSpc>
                        <a:tabLst>
                          <a:tab pos="38735" algn="l"/>
                        </a:tabLs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Правила и техника проведения искусственного дыхания и непрямого массажа сердца. </a:t>
                      </a:r>
                    </a:p>
                    <a:p>
                      <a:pPr marL="39370" algn="just" fontAlgn="auto" hangingPunct="1">
                        <a:lnSpc>
                          <a:spcPct val="110000"/>
                        </a:lnSpc>
                        <a:tabLst>
                          <a:tab pos="38735" algn="l"/>
                        </a:tabLs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Практическая тренировка по проведению искусственного дыхания и непрямого массажа сердца.</a:t>
                      </a:r>
                    </a:p>
                    <a:p>
                      <a:pPr marL="39370" algn="just" fontAlgn="auto" hangingPunct="1">
                        <a:lnSpc>
                          <a:spcPct val="110000"/>
                        </a:lnSpc>
                        <a:tabLst>
                          <a:tab pos="38735" algn="l"/>
                        </a:tabLst>
                      </a:pP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2258344106"/>
                  </a:ext>
                </a:extLst>
              </a:tr>
            </a:tbl>
          </a:graphicData>
        </a:graphic>
      </p:graphicFrame>
    </p:spTree>
    <p:extLst>
      <p:ext uri="{BB962C8B-B14F-4D97-AF65-F5344CB8AC3E}">
        <p14:creationId xmlns:p14="http://schemas.microsoft.com/office/powerpoint/2010/main" val="2094847039"/>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30</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sp>
        <p:nvSpPr>
          <p:cNvPr id="8" name="TextBox 7">
            <a:extLst>
              <a:ext uri="{FF2B5EF4-FFF2-40B4-BE49-F238E27FC236}">
                <a16:creationId xmlns:a16="http://schemas.microsoft.com/office/drawing/2014/main" id="{126F9322-FA06-4303-BCCE-A4B7B32436AA}"/>
              </a:ext>
            </a:extLst>
          </p:cNvPr>
          <p:cNvSpPr txBox="1"/>
          <p:nvPr/>
        </p:nvSpPr>
        <p:spPr>
          <a:xfrm>
            <a:off x="461827" y="433660"/>
            <a:ext cx="9467363" cy="584775"/>
          </a:xfrm>
          <a:prstGeom prst="rect">
            <a:avLst/>
          </a:prstGeom>
          <a:solidFill>
            <a:schemeClr val="accent2">
              <a:lumMod val="20000"/>
              <a:lumOff val="80000"/>
            </a:schemeClr>
          </a:solidFill>
          <a:ln w="38100" cap="flat">
            <a:solidFill>
              <a:srgbClr val="7030A0"/>
            </a:solidFill>
            <a:miter lim="400000"/>
          </a:ln>
          <a:effectLst>
            <a:glow rad="139700">
              <a:schemeClr val="accent1">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b="1" dirty="0">
                <a:latin typeface="Times New Roman" panose="02020603050405020304" pitchFamily="18" charset="0"/>
                <a:cs typeface="Times New Roman" panose="02020603050405020304" pitchFamily="18" charset="0"/>
              </a:rPr>
              <a:t>При переломах ребер и грудины </a:t>
            </a:r>
            <a:r>
              <a:rPr lang="ru-RU" sz="1600" dirty="0">
                <a:latin typeface="Times New Roman" panose="02020603050405020304" pitchFamily="18" charset="0"/>
                <a:cs typeface="Times New Roman" panose="02020603050405020304" pitchFamily="18" charset="0"/>
              </a:rPr>
              <a:t>у травмированных отмечаются: острая боль, усиливающаяся при вдохе, кашле, поднятии руки; ограничение подвижности грудной клетки на стороне перелома</a:t>
            </a:r>
          </a:p>
        </p:txBody>
      </p:sp>
      <p:pic>
        <p:nvPicPr>
          <p:cNvPr id="3" name="Рисунок 2">
            <a:extLst>
              <a:ext uri="{FF2B5EF4-FFF2-40B4-BE49-F238E27FC236}">
                <a16:creationId xmlns:a16="http://schemas.microsoft.com/office/drawing/2014/main" id="{00C1D5C9-EA62-4519-BF3F-1D6757916E40}"/>
              </a:ext>
            </a:extLst>
          </p:cNvPr>
          <p:cNvPicPr>
            <a:picLocks noChangeAspect="1"/>
          </p:cNvPicPr>
          <p:nvPr/>
        </p:nvPicPr>
        <p:blipFill>
          <a:blip r:embed="rId3"/>
          <a:stretch>
            <a:fillRect/>
          </a:stretch>
        </p:blipFill>
        <p:spPr>
          <a:xfrm>
            <a:off x="461828" y="1457452"/>
            <a:ext cx="5828281" cy="4322439"/>
          </a:xfrm>
          <a:prstGeom prst="rect">
            <a:avLst/>
          </a:prstGeom>
          <a:ln w="38100">
            <a:solidFill>
              <a:srgbClr val="7030A0"/>
            </a:solidFill>
          </a:ln>
          <a:effectLst>
            <a:glow rad="139700">
              <a:schemeClr val="accent5">
                <a:satMod val="175000"/>
                <a:alpha val="40000"/>
              </a:schemeClr>
            </a:glow>
          </a:effectLst>
        </p:spPr>
      </p:pic>
      <p:sp>
        <p:nvSpPr>
          <p:cNvPr id="12" name="TextBox 11">
            <a:extLst>
              <a:ext uri="{FF2B5EF4-FFF2-40B4-BE49-F238E27FC236}">
                <a16:creationId xmlns:a16="http://schemas.microsoft.com/office/drawing/2014/main" id="{7D056DFE-7558-46D8-8125-4D18F535118F}"/>
              </a:ext>
            </a:extLst>
          </p:cNvPr>
          <p:cNvSpPr txBox="1"/>
          <p:nvPr/>
        </p:nvSpPr>
        <p:spPr>
          <a:xfrm>
            <a:off x="6957390" y="1964348"/>
            <a:ext cx="2893182" cy="2800767"/>
          </a:xfrm>
          <a:prstGeom prst="rect">
            <a:avLst/>
          </a:prstGeom>
          <a:noFill/>
          <a:ln w="38100" cap="flat">
            <a:solidFill>
              <a:srgbClr val="7030A0"/>
            </a:solidFill>
            <a:miter lim="400000"/>
          </a:ln>
          <a:effectLst>
            <a:glow rad="1397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dirty="0">
                <a:latin typeface="Times New Roman" panose="02020603050405020304" pitchFamily="18" charset="0"/>
                <a:cs typeface="Times New Roman" panose="02020603050405020304" pitchFamily="18" charset="0"/>
              </a:rPr>
              <a:t>При всех тяжелых травмах грудной клетки пострадавшему расстегивают стесняющую дыхание одежду, его укладывают на носилки с приподнятой верхней частью туловища и срочно доставляют в лечебное учреждение, проводя противошоковые мероприятия.</a:t>
            </a:r>
          </a:p>
        </p:txBody>
      </p:sp>
    </p:spTree>
    <p:extLst>
      <p:ext uri="{BB962C8B-B14F-4D97-AF65-F5344CB8AC3E}">
        <p14:creationId xmlns:p14="http://schemas.microsoft.com/office/powerpoint/2010/main" val="4230295494"/>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31</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sp>
        <p:nvSpPr>
          <p:cNvPr id="7" name="TextBox 6">
            <a:extLst>
              <a:ext uri="{FF2B5EF4-FFF2-40B4-BE49-F238E27FC236}">
                <a16:creationId xmlns:a16="http://schemas.microsoft.com/office/drawing/2014/main" id="{F6C6FF88-E3EC-4BF0-8E22-84A4EBC9DABF}"/>
              </a:ext>
            </a:extLst>
          </p:cNvPr>
          <p:cNvSpPr txBox="1"/>
          <p:nvPr/>
        </p:nvSpPr>
        <p:spPr>
          <a:xfrm>
            <a:off x="640198" y="1033956"/>
            <a:ext cx="2957767" cy="5047536"/>
          </a:xfrm>
          <a:prstGeom prst="rect">
            <a:avLst/>
          </a:prstGeom>
          <a:solidFill>
            <a:schemeClr val="accent2">
              <a:lumMod val="20000"/>
              <a:lumOff val="80000"/>
            </a:schemeClr>
          </a:solidFill>
          <a:ln w="38100" cap="flat">
            <a:solidFill>
              <a:srgbClr val="C00000"/>
            </a:solidFill>
            <a:miter lim="400000"/>
          </a:ln>
          <a:effectLst>
            <a:glow rad="1016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400" b="1" dirty="0">
                <a:effectLst/>
                <a:latin typeface="Times New Roman" panose="02020603050405020304" pitchFamily="18" charset="0"/>
                <a:ea typeface="Calibri" panose="020F0502020204030204" pitchFamily="34" charset="0"/>
                <a:cs typeface="Times New Roman" panose="02020603050405020304" pitchFamily="18" charset="0"/>
              </a:rPr>
              <a:t>Переломы костей таза </a:t>
            </a: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характеризуются резкой болью в области перелома при изменении положения ног, усилением боли при легком сдавливании с боков или надавливании на лобок, нарушением формы таза. </a:t>
            </a:r>
          </a:p>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Травма опасна для жизни из-за обильного кровотечения в мягкие ткани и возникновения шока. Обращение с пострадавшим должно быть осторожным, поднимать его следует по команде несколькими лицами. </a:t>
            </a:r>
          </a:p>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Пострадавшего на щите укладывают на спину, несколько разведя ноги в стороны, подложив под колени плотный валик из сложенного одеяла или плотной одежды («поза лягушки»), которые фиксируют куском бинта. </a:t>
            </a:r>
          </a:p>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Перед укладыванием область таза обвязывают бинтом или одеждой.</a:t>
            </a:r>
          </a:p>
        </p:txBody>
      </p:sp>
      <p:pic>
        <p:nvPicPr>
          <p:cNvPr id="4" name="Рисунок 3">
            <a:extLst>
              <a:ext uri="{FF2B5EF4-FFF2-40B4-BE49-F238E27FC236}">
                <a16:creationId xmlns:a16="http://schemas.microsoft.com/office/drawing/2014/main" id="{F43B4AE6-D446-433C-B86C-7E910B147987}"/>
              </a:ext>
            </a:extLst>
          </p:cNvPr>
          <p:cNvPicPr>
            <a:picLocks noChangeAspect="1"/>
          </p:cNvPicPr>
          <p:nvPr/>
        </p:nvPicPr>
        <p:blipFill>
          <a:blip r:embed="rId3"/>
          <a:stretch>
            <a:fillRect/>
          </a:stretch>
        </p:blipFill>
        <p:spPr>
          <a:xfrm>
            <a:off x="3925956" y="1033955"/>
            <a:ext cx="5987450" cy="5047535"/>
          </a:xfrm>
          <a:prstGeom prst="rect">
            <a:avLst/>
          </a:prstGeom>
          <a:ln w="38100">
            <a:solidFill>
              <a:srgbClr val="C00000"/>
            </a:solidFill>
          </a:ln>
          <a:effectLst>
            <a:glow rad="101600">
              <a:schemeClr val="accent2">
                <a:satMod val="175000"/>
                <a:alpha val="40000"/>
              </a:schemeClr>
            </a:glow>
          </a:effectLst>
        </p:spPr>
      </p:pic>
    </p:spTree>
    <p:extLst>
      <p:ext uri="{BB962C8B-B14F-4D97-AF65-F5344CB8AC3E}">
        <p14:creationId xmlns:p14="http://schemas.microsoft.com/office/powerpoint/2010/main" val="700478072"/>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32</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sp>
        <p:nvSpPr>
          <p:cNvPr id="11" name="TextBox 10">
            <a:extLst>
              <a:ext uri="{FF2B5EF4-FFF2-40B4-BE49-F238E27FC236}">
                <a16:creationId xmlns:a16="http://schemas.microsoft.com/office/drawing/2014/main" id="{F980EC91-5439-432F-8A1F-9FFE09F6E1E8}"/>
              </a:ext>
            </a:extLst>
          </p:cNvPr>
          <p:cNvSpPr txBox="1"/>
          <p:nvPr/>
        </p:nvSpPr>
        <p:spPr>
          <a:xfrm>
            <a:off x="365425" y="326031"/>
            <a:ext cx="4562782" cy="6494085"/>
          </a:xfrm>
          <a:prstGeom prst="rect">
            <a:avLst/>
          </a:prstGeom>
          <a:solidFill>
            <a:schemeClr val="accent4">
              <a:lumMod val="20000"/>
              <a:lumOff val="80000"/>
            </a:schemeClr>
          </a:solidFill>
          <a:ln w="38100" cap="flat">
            <a:solidFill>
              <a:srgbClr val="C00000"/>
            </a:solidFill>
            <a:miter lim="400000"/>
          </a:ln>
          <a:effectLst>
            <a:glow rad="1016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b="1" dirty="0">
                <a:effectLst/>
                <a:latin typeface="Times New Roman" panose="02020603050405020304" pitchFamily="18" charset="0"/>
                <a:ea typeface="Calibri" panose="020F0502020204030204" pitchFamily="34" charset="0"/>
                <a:cs typeface="Times New Roman" panose="02020603050405020304" pitchFamily="18" charset="0"/>
              </a:rPr>
              <a:t>При переломах костей позвоночника </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появляется сильная боль, исчезает чувствительность и появляется паралич ног.</a:t>
            </a:r>
          </a:p>
          <a:p>
            <a:pPr algn="just"/>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Оказывая помощь необходимо соблюдать исключительную осторожность, так как даже небольшие смешения позвонков могут вызвать разрыв спинного мозга. </a:t>
            </a:r>
          </a:p>
          <a:p>
            <a:pPr algn="just"/>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На мягких носилках та-кого пострадавшего перевозить нельзя, можно только на твердой гладкой поверхности. </a:t>
            </a:r>
          </a:p>
          <a:p>
            <a:pPr algn="just"/>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Для этой цели используется щит (широкая доска, лист толстой фанеры, дверь, снятая с петель и пр.), который укладывается на носилки. </a:t>
            </a:r>
          </a:p>
          <a:p>
            <a:pPr algn="just"/>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Очень осторожно пострадавшего поднимают несколько человек, в один прием, взявшись за одежду по команде.</a:t>
            </a:r>
          </a:p>
          <a:p>
            <a:pPr algn="just"/>
            <a:r>
              <a:rPr lang="ru-RU" sz="1600" dirty="0">
                <a:effectLst/>
                <a:latin typeface="Times New Roman" panose="02020603050405020304" pitchFamily="18" charset="0"/>
                <a:ea typeface="Calibri" panose="020F0502020204030204" pitchFamily="34" charset="0"/>
                <a:cs typeface="Times New Roman" panose="02020603050405020304" pitchFamily="18" charset="0"/>
              </a:rPr>
              <a:t>Человека с переломом шейного отдела позвоночника перевозят на спине с валиком под лопатками. Голову и шею следует закрепить, обложив их по бокам мягкими предметами. </a:t>
            </a:r>
          </a:p>
          <a:p>
            <a:pPr algn="just"/>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Для эвакуации по наклонным или вертикальным спускам пострадавшего необходимо прочно привязать к щиту и наложить импровизированный воротник, т. е. обернуть шею несколькими слоями мягкой ткани из одежды и забинтовать.</a:t>
            </a:r>
          </a:p>
        </p:txBody>
      </p:sp>
      <p:pic>
        <p:nvPicPr>
          <p:cNvPr id="2" name="Рисунок 1">
            <a:extLst>
              <a:ext uri="{FF2B5EF4-FFF2-40B4-BE49-F238E27FC236}">
                <a16:creationId xmlns:a16="http://schemas.microsoft.com/office/drawing/2014/main" id="{5D43AA2C-710C-41E1-A4DF-E3CC0483CF75}"/>
              </a:ext>
            </a:extLst>
          </p:cNvPr>
          <p:cNvPicPr>
            <a:picLocks noChangeAspect="1"/>
          </p:cNvPicPr>
          <p:nvPr/>
        </p:nvPicPr>
        <p:blipFill>
          <a:blip r:embed="rId3"/>
          <a:stretch>
            <a:fillRect/>
          </a:stretch>
        </p:blipFill>
        <p:spPr>
          <a:xfrm>
            <a:off x="5399880" y="3867151"/>
            <a:ext cx="4633120" cy="2952966"/>
          </a:xfrm>
          <a:prstGeom prst="rect">
            <a:avLst/>
          </a:prstGeom>
          <a:ln w="38100">
            <a:solidFill>
              <a:srgbClr val="C00000"/>
            </a:solidFill>
          </a:ln>
          <a:effectLst>
            <a:glow rad="101600">
              <a:schemeClr val="accent2">
                <a:satMod val="175000"/>
                <a:alpha val="40000"/>
              </a:schemeClr>
            </a:glow>
          </a:effectLst>
        </p:spPr>
      </p:pic>
      <p:pic>
        <p:nvPicPr>
          <p:cNvPr id="3" name="Рисунок 2">
            <a:extLst>
              <a:ext uri="{FF2B5EF4-FFF2-40B4-BE49-F238E27FC236}">
                <a16:creationId xmlns:a16="http://schemas.microsoft.com/office/drawing/2014/main" id="{F56E8B05-29B4-490B-976E-787FFF0D73C7}"/>
              </a:ext>
            </a:extLst>
          </p:cNvPr>
          <p:cNvPicPr>
            <a:picLocks noChangeAspect="1"/>
          </p:cNvPicPr>
          <p:nvPr/>
        </p:nvPicPr>
        <p:blipFill>
          <a:blip r:embed="rId4"/>
          <a:stretch>
            <a:fillRect/>
          </a:stretch>
        </p:blipFill>
        <p:spPr>
          <a:xfrm>
            <a:off x="5399879" y="326031"/>
            <a:ext cx="4633120" cy="3222239"/>
          </a:xfrm>
          <a:prstGeom prst="rect">
            <a:avLst/>
          </a:prstGeom>
          <a:ln w="38100">
            <a:solidFill>
              <a:srgbClr val="C00000"/>
            </a:solidFill>
          </a:ln>
          <a:effectLst>
            <a:glow rad="139700">
              <a:schemeClr val="accent2">
                <a:satMod val="175000"/>
                <a:alpha val="40000"/>
              </a:schemeClr>
            </a:glow>
          </a:effectLst>
        </p:spPr>
      </p:pic>
    </p:spTree>
    <p:extLst>
      <p:ext uri="{BB962C8B-B14F-4D97-AF65-F5344CB8AC3E}">
        <p14:creationId xmlns:p14="http://schemas.microsoft.com/office/powerpoint/2010/main" val="3322627418"/>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33</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sp>
        <p:nvSpPr>
          <p:cNvPr id="8" name="TextBox 7">
            <a:extLst>
              <a:ext uri="{FF2B5EF4-FFF2-40B4-BE49-F238E27FC236}">
                <a16:creationId xmlns:a16="http://schemas.microsoft.com/office/drawing/2014/main" id="{183E3538-C5F2-4ABB-8303-66DA0BBEB418}"/>
              </a:ext>
            </a:extLst>
          </p:cNvPr>
          <p:cNvSpPr txBox="1"/>
          <p:nvPr/>
        </p:nvSpPr>
        <p:spPr>
          <a:xfrm>
            <a:off x="577440" y="507617"/>
            <a:ext cx="4416002" cy="2800767"/>
          </a:xfrm>
          <a:prstGeom prst="rect">
            <a:avLst/>
          </a:prstGeom>
          <a:noFill/>
          <a:ln w="38100" cap="flat">
            <a:solidFill>
              <a:schemeClr val="accent1">
                <a:lumMod val="75000"/>
              </a:schemeClr>
            </a:solidFill>
            <a:miter lim="400000"/>
          </a:ln>
          <a:effectLst>
            <a:glow rad="101600">
              <a:schemeClr val="accent3">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b="1" dirty="0">
                <a:latin typeface="Times New Roman" panose="02020603050405020304" pitchFamily="18" charset="0"/>
                <a:cs typeface="Times New Roman" panose="02020603050405020304" pitchFamily="18" charset="0"/>
              </a:rPr>
              <a:t>При переломе черепа </a:t>
            </a:r>
            <a:r>
              <a:rPr lang="ru-RU" sz="1600" dirty="0">
                <a:latin typeface="Times New Roman" panose="02020603050405020304" pitchFamily="18" charset="0"/>
                <a:cs typeface="Times New Roman" panose="02020603050405020304" pitchFamily="18" charset="0"/>
              </a:rPr>
              <a:t>пострадавшего осторожно укладывают на носилки, под голову подкладывают мягкую подстилку (одежду, вату и т.д.) с углублением. По бокам головы кладут мягкие валики. </a:t>
            </a:r>
          </a:p>
          <a:p>
            <a:pPr algn="just"/>
            <a:r>
              <a:rPr lang="ru-RU" sz="1600" dirty="0">
                <a:latin typeface="Times New Roman" panose="02020603050405020304" pitchFamily="18" charset="0"/>
                <a:cs typeface="Times New Roman" panose="02020603050405020304" pitchFamily="18" charset="0"/>
              </a:rPr>
              <a:t>Если раненого надо поднимать в вертикальном положении (из какого-либо сооружения), то ему предварительно накладывают на шею ватно-марлевый воротник (шею обертывают несколькими слоями ваты и поверх нее плотно, но не туго накладывают повязку.</a:t>
            </a:r>
          </a:p>
        </p:txBody>
      </p:sp>
      <p:pic>
        <p:nvPicPr>
          <p:cNvPr id="7" name="Рисунок 6">
            <a:extLst>
              <a:ext uri="{FF2B5EF4-FFF2-40B4-BE49-F238E27FC236}">
                <a16:creationId xmlns:a16="http://schemas.microsoft.com/office/drawing/2014/main" id="{184CED92-7325-493B-9E02-A49C4824C9FC}"/>
              </a:ext>
            </a:extLst>
          </p:cNvPr>
          <p:cNvPicPr>
            <a:picLocks noChangeAspect="1"/>
          </p:cNvPicPr>
          <p:nvPr/>
        </p:nvPicPr>
        <p:blipFill>
          <a:blip r:embed="rId3"/>
          <a:stretch>
            <a:fillRect/>
          </a:stretch>
        </p:blipFill>
        <p:spPr>
          <a:xfrm>
            <a:off x="5541617" y="3964027"/>
            <a:ext cx="4372112" cy="2749534"/>
          </a:xfrm>
          <a:prstGeom prst="rect">
            <a:avLst/>
          </a:prstGeom>
          <a:ln w="38100">
            <a:solidFill>
              <a:schemeClr val="accent5">
                <a:lumMod val="75000"/>
              </a:schemeClr>
            </a:solidFill>
          </a:ln>
          <a:effectLst>
            <a:glow rad="139700">
              <a:schemeClr val="accent3">
                <a:satMod val="175000"/>
                <a:alpha val="40000"/>
              </a:schemeClr>
            </a:glow>
          </a:effectLst>
        </p:spPr>
      </p:pic>
      <p:pic>
        <p:nvPicPr>
          <p:cNvPr id="12" name="Рисунок 11">
            <a:extLst>
              <a:ext uri="{FF2B5EF4-FFF2-40B4-BE49-F238E27FC236}">
                <a16:creationId xmlns:a16="http://schemas.microsoft.com/office/drawing/2014/main" id="{A7309E2E-9CD5-455F-8915-AB6ED26D3597}"/>
              </a:ext>
            </a:extLst>
          </p:cNvPr>
          <p:cNvPicPr>
            <a:picLocks noChangeAspect="1"/>
          </p:cNvPicPr>
          <p:nvPr/>
        </p:nvPicPr>
        <p:blipFill>
          <a:blip r:embed="rId4"/>
          <a:stretch>
            <a:fillRect/>
          </a:stretch>
        </p:blipFill>
        <p:spPr>
          <a:xfrm>
            <a:off x="577440" y="3567999"/>
            <a:ext cx="4416002" cy="3046988"/>
          </a:xfrm>
          <a:prstGeom prst="rect">
            <a:avLst/>
          </a:prstGeom>
          <a:ln w="38100">
            <a:solidFill>
              <a:schemeClr val="tx1"/>
            </a:solidFill>
          </a:ln>
          <a:effectLst>
            <a:glow rad="139700">
              <a:schemeClr val="accent5">
                <a:satMod val="175000"/>
                <a:alpha val="40000"/>
              </a:schemeClr>
            </a:glow>
          </a:effectLst>
        </p:spPr>
      </p:pic>
      <p:pic>
        <p:nvPicPr>
          <p:cNvPr id="13" name="Рисунок 12">
            <a:extLst>
              <a:ext uri="{FF2B5EF4-FFF2-40B4-BE49-F238E27FC236}">
                <a16:creationId xmlns:a16="http://schemas.microsoft.com/office/drawing/2014/main" id="{41DA1BF0-E45C-4A47-9FF7-14585ACE6CD3}"/>
              </a:ext>
            </a:extLst>
          </p:cNvPr>
          <p:cNvPicPr>
            <a:picLocks noChangeAspect="1"/>
          </p:cNvPicPr>
          <p:nvPr/>
        </p:nvPicPr>
        <p:blipFill>
          <a:blip r:embed="rId5"/>
          <a:stretch>
            <a:fillRect/>
          </a:stretch>
        </p:blipFill>
        <p:spPr>
          <a:xfrm>
            <a:off x="5541617" y="436128"/>
            <a:ext cx="4372112" cy="3305982"/>
          </a:xfrm>
          <a:prstGeom prst="rect">
            <a:avLst/>
          </a:prstGeom>
          <a:ln w="38100">
            <a:solidFill>
              <a:srgbClr val="7030A0"/>
            </a:solidFill>
          </a:ln>
          <a:effectLst>
            <a:glow rad="101600">
              <a:schemeClr val="accent5">
                <a:satMod val="175000"/>
                <a:alpha val="40000"/>
              </a:schemeClr>
            </a:glow>
          </a:effectLst>
        </p:spPr>
      </p:pic>
    </p:spTree>
    <p:extLst>
      <p:ext uri="{BB962C8B-B14F-4D97-AF65-F5344CB8AC3E}">
        <p14:creationId xmlns:p14="http://schemas.microsoft.com/office/powerpoint/2010/main" val="82842864"/>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34</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sp>
        <p:nvSpPr>
          <p:cNvPr id="11" name="TextBox 10">
            <a:extLst>
              <a:ext uri="{FF2B5EF4-FFF2-40B4-BE49-F238E27FC236}">
                <a16:creationId xmlns:a16="http://schemas.microsoft.com/office/drawing/2014/main" id="{40C33E88-5D5B-40A6-B94E-1045ECA09F95}"/>
              </a:ext>
            </a:extLst>
          </p:cNvPr>
          <p:cNvSpPr txBox="1"/>
          <p:nvPr/>
        </p:nvSpPr>
        <p:spPr>
          <a:xfrm>
            <a:off x="537817" y="582698"/>
            <a:ext cx="9172713" cy="1077218"/>
          </a:xfrm>
          <a:prstGeom prst="rect">
            <a:avLst/>
          </a:prstGeom>
          <a:solidFill>
            <a:schemeClr val="accent1">
              <a:lumMod val="20000"/>
              <a:lumOff val="80000"/>
            </a:schemeClr>
          </a:solidFill>
          <a:ln w="38100" cap="flat">
            <a:solidFill>
              <a:srgbClr val="C00000"/>
            </a:solidFill>
            <a:miter lim="400000"/>
          </a:ln>
          <a:effectLst>
            <a:glow rad="2286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r>
              <a:rPr lang="ru-RU" sz="1600" b="1" dirty="0">
                <a:effectLst/>
                <a:latin typeface="Times New Roman" panose="02020603050405020304" pitchFamily="18" charset="0"/>
                <a:ea typeface="Times New Roman" panose="02020603050405020304" pitchFamily="18" charset="0"/>
                <a:cs typeface="Times New Roman" panose="02020603050405020304" pitchFamily="18" charset="0"/>
              </a:rPr>
              <a:t>Переноска пострадавших</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Для возможно быстрого выноса пострадавших из опасной зоны и доставки их к местам погрузки на транспорт используют все доступные приемы: вынос на носилках, руках, спине, волоком на подстилке (зимой), а также с помощью других подручных средств. </a:t>
            </a:r>
          </a:p>
        </p:txBody>
      </p:sp>
      <p:pic>
        <p:nvPicPr>
          <p:cNvPr id="5" name="Рисунок 4">
            <a:extLst>
              <a:ext uri="{FF2B5EF4-FFF2-40B4-BE49-F238E27FC236}">
                <a16:creationId xmlns:a16="http://schemas.microsoft.com/office/drawing/2014/main" id="{4BEE0F06-2388-41F8-A140-154CC7D1B801}"/>
              </a:ext>
            </a:extLst>
          </p:cNvPr>
          <p:cNvPicPr>
            <a:picLocks noChangeAspect="1"/>
          </p:cNvPicPr>
          <p:nvPr/>
        </p:nvPicPr>
        <p:blipFill>
          <a:blip r:embed="rId3"/>
          <a:stretch>
            <a:fillRect/>
          </a:stretch>
        </p:blipFill>
        <p:spPr>
          <a:xfrm>
            <a:off x="537816" y="2232162"/>
            <a:ext cx="4618384" cy="4235699"/>
          </a:xfrm>
          <a:prstGeom prst="rect">
            <a:avLst/>
          </a:prstGeom>
          <a:ln w="38100">
            <a:solidFill>
              <a:srgbClr val="C00000"/>
            </a:solidFill>
          </a:ln>
          <a:effectLst>
            <a:glow rad="139700">
              <a:schemeClr val="accent5">
                <a:satMod val="175000"/>
                <a:alpha val="40000"/>
              </a:schemeClr>
            </a:glow>
          </a:effectLst>
        </p:spPr>
      </p:pic>
      <p:sp>
        <p:nvSpPr>
          <p:cNvPr id="12" name="TextBox 11">
            <a:extLst>
              <a:ext uri="{FF2B5EF4-FFF2-40B4-BE49-F238E27FC236}">
                <a16:creationId xmlns:a16="http://schemas.microsoft.com/office/drawing/2014/main" id="{6055A6AE-40CC-43FD-A3E8-6A4E5EFFDB94}"/>
              </a:ext>
            </a:extLst>
          </p:cNvPr>
          <p:cNvSpPr txBox="1"/>
          <p:nvPr/>
        </p:nvSpPr>
        <p:spPr>
          <a:xfrm>
            <a:off x="5414618" y="2282100"/>
            <a:ext cx="4554330" cy="4185761"/>
          </a:xfrm>
          <a:prstGeom prst="rect">
            <a:avLst/>
          </a:prstGeom>
          <a:solidFill>
            <a:schemeClr val="accent3">
              <a:lumMod val="20000"/>
              <a:lumOff val="80000"/>
            </a:schemeClr>
          </a:solidFill>
          <a:ln w="38100" cap="flat">
            <a:solidFill>
              <a:srgbClr val="C00000"/>
            </a:solidFill>
            <a:miter lim="400000"/>
          </a:ln>
          <a:effectLst>
            <a:glow rad="1397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r>
              <a:rPr lang="ru-RU" sz="1400" dirty="0">
                <a:latin typeface="Times New Roman" panose="02020603050405020304" pitchFamily="18" charset="0"/>
                <a:cs typeface="Times New Roman" panose="02020603050405020304" pitchFamily="18" charset="0"/>
              </a:rPr>
              <a:t>Переноска пострадавшего одним носильщиком </a:t>
            </a:r>
          </a:p>
          <a:p>
            <a:pPr algn="ctr"/>
            <a:r>
              <a:rPr lang="ru-RU" sz="1400" dirty="0">
                <a:latin typeface="Times New Roman" panose="02020603050405020304" pitchFamily="18" charset="0"/>
                <a:cs typeface="Times New Roman" panose="02020603050405020304" pitchFamily="18" charset="0"/>
              </a:rPr>
              <a:t>в зависимости от расстояния может осуществляться несколькими способами:</a:t>
            </a:r>
          </a:p>
          <a:p>
            <a:pPr algn="just"/>
            <a:r>
              <a:rPr lang="ru-RU" sz="1400" dirty="0">
                <a:latin typeface="Times New Roman" panose="02020603050405020304" pitchFamily="18" charset="0"/>
                <a:cs typeface="Times New Roman" panose="02020603050405020304" pitchFamily="18" charset="0"/>
              </a:rPr>
              <a:t>•для переноски на небольшое расстояние носильщик, опустившись на одно колено сбоку от пострадавшего, подхватывает его одной рукой под ягодицы, другой - под лопатки, пострадавший обхватывает шею носильщика. </a:t>
            </a:r>
          </a:p>
          <a:p>
            <a:pPr algn="just"/>
            <a:r>
              <a:rPr lang="ru-RU" sz="1400" dirty="0">
                <a:latin typeface="Times New Roman" panose="02020603050405020304" pitchFamily="18" charset="0"/>
                <a:cs typeface="Times New Roman" panose="02020603050405020304" pitchFamily="18" charset="0"/>
              </a:rPr>
              <a:t>Носильщик поднимается и переносит пострадавшего;</a:t>
            </a:r>
          </a:p>
          <a:p>
            <a:pPr algn="just"/>
            <a:endParaRPr lang="ru-RU" sz="1400" dirty="0">
              <a:latin typeface="Times New Roman" panose="02020603050405020304" pitchFamily="18" charset="0"/>
              <a:cs typeface="Times New Roman" panose="02020603050405020304" pitchFamily="18" charset="0"/>
            </a:endParaRPr>
          </a:p>
          <a:p>
            <a:pPr algn="just"/>
            <a:r>
              <a:rPr lang="ru-RU" sz="1400" dirty="0">
                <a:latin typeface="Times New Roman" panose="02020603050405020304" pitchFamily="18" charset="0"/>
                <a:cs typeface="Times New Roman" panose="02020603050405020304" pitchFamily="18" charset="0"/>
              </a:rPr>
              <a:t>•на более дальние расстояния пострадавшие переносятся на спине. Пострадавшего усаживают на возвышение, носильщик опускается на одно колено между его ногами, спиной к нему, подхватывает бедра пострадавшего, а последний обхватывает носильщика за верхнюю часть груди. </a:t>
            </a:r>
          </a:p>
          <a:p>
            <a:pPr algn="just"/>
            <a:r>
              <a:rPr lang="ru-RU" sz="1400" dirty="0">
                <a:latin typeface="Times New Roman" panose="02020603050405020304" pitchFamily="18" charset="0"/>
                <a:cs typeface="Times New Roman" panose="02020603050405020304" pitchFamily="18" charset="0"/>
              </a:rPr>
              <a:t>Затем носильщик встает и переносит пострадавшего;</a:t>
            </a:r>
          </a:p>
          <a:p>
            <a:pPr algn="just"/>
            <a:endParaRPr lang="ru-RU" sz="1400" dirty="0">
              <a:latin typeface="Times New Roman" panose="02020603050405020304" pitchFamily="18" charset="0"/>
              <a:cs typeface="Times New Roman" panose="02020603050405020304" pitchFamily="18" charset="0"/>
            </a:endParaRPr>
          </a:p>
          <a:p>
            <a:pPr algn="just"/>
            <a:r>
              <a:rPr lang="ru-RU" sz="1400" dirty="0">
                <a:latin typeface="Times New Roman" panose="02020603050405020304" pitchFamily="18" charset="0"/>
                <a:cs typeface="Times New Roman" panose="02020603050405020304" pitchFamily="18" charset="0"/>
              </a:rPr>
              <a:t>•на сравнительно большие расстояния удобнее всего переносить пострадавшего на плече.</a:t>
            </a:r>
          </a:p>
        </p:txBody>
      </p:sp>
    </p:spTree>
    <p:extLst>
      <p:ext uri="{BB962C8B-B14F-4D97-AF65-F5344CB8AC3E}">
        <p14:creationId xmlns:p14="http://schemas.microsoft.com/office/powerpoint/2010/main" val="3094116488"/>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35</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sp>
        <p:nvSpPr>
          <p:cNvPr id="7" name="TextBox 6">
            <a:extLst>
              <a:ext uri="{FF2B5EF4-FFF2-40B4-BE49-F238E27FC236}">
                <a16:creationId xmlns:a16="http://schemas.microsoft.com/office/drawing/2014/main" id="{BDD1E44F-4632-4AAD-9611-3196ACB29CAF}"/>
              </a:ext>
            </a:extLst>
          </p:cNvPr>
          <p:cNvSpPr txBox="1"/>
          <p:nvPr/>
        </p:nvSpPr>
        <p:spPr>
          <a:xfrm>
            <a:off x="972930" y="2802046"/>
            <a:ext cx="8841085" cy="3785652"/>
          </a:xfrm>
          <a:prstGeom prst="rect">
            <a:avLst/>
          </a:prstGeom>
          <a:solidFill>
            <a:schemeClr val="accent1">
              <a:lumMod val="40000"/>
              <a:lumOff val="60000"/>
            </a:schemeClr>
          </a:solidFill>
          <a:ln w="38100" cap="flat">
            <a:solidFill>
              <a:srgbClr val="C00000"/>
            </a:solidFill>
            <a:miter lim="400000"/>
          </a:ln>
          <a:effectLst>
            <a:glow rad="1397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indent="457200" algn="just" hangingPunct="0"/>
            <a:r>
              <a:rPr lang="ru-RU" sz="1600" dirty="0">
                <a:effectLst/>
                <a:latin typeface="Times New Roman" panose="02020603050405020304" pitchFamily="18" charset="0"/>
                <a:ea typeface="Times New Roman" panose="02020603050405020304" pitchFamily="18" charset="0"/>
              </a:rPr>
              <a:t>Для развертывания носилок носильщики становятся у их концов, растягивают ремни, после чего, потянув за ручки, раскрывают носилки и, упираясь коленом в распоры, выпрямляют их до отказа. </a:t>
            </a:r>
          </a:p>
          <a:p>
            <a:pPr indent="457200" algn="just" hangingPunct="0"/>
            <a:r>
              <a:rPr lang="ru-RU" sz="1600" dirty="0">
                <a:effectLst/>
                <a:latin typeface="Times New Roman" panose="02020603050405020304" pitchFamily="18" charset="0"/>
                <a:ea typeface="Times New Roman" panose="02020603050405020304" pitchFamily="18" charset="0"/>
              </a:rPr>
              <a:t>Каждый носильщик проверяет, хорошо ли закрыты замки распоров. </a:t>
            </a:r>
          </a:p>
          <a:p>
            <a:pPr indent="457200" algn="just" hangingPunct="0"/>
            <a:r>
              <a:rPr lang="ru-RU" sz="1600" dirty="0">
                <a:effectLst/>
                <a:latin typeface="Times New Roman" panose="02020603050405020304" pitchFamily="18" charset="0"/>
                <a:ea typeface="Times New Roman" panose="02020603050405020304" pitchFamily="18" charset="0"/>
              </a:rPr>
              <a:t>Чтобы уложить пострадавшего на носилки, двое носильщиков подводят под него руки, один - под голову и спину, другой - под таз и ноги, одновременно поднимают и укладывают на носилки. </a:t>
            </a:r>
          </a:p>
          <a:p>
            <a:pPr indent="457200" algn="just" hangingPunct="0"/>
            <a:r>
              <a:rPr lang="ru-RU" sz="1600" dirty="0">
                <a:effectLst/>
                <a:latin typeface="Times New Roman" panose="02020603050405020304" pitchFamily="18" charset="0"/>
                <a:ea typeface="Times New Roman" panose="02020603050405020304" pitchFamily="18" charset="0"/>
              </a:rPr>
              <a:t>Пострадавшие с ранением в затылок и спину укладываются на носилки на бок, с травмой живота - на спину с полусогнутыми в коленях ногами, с травмой лица и челюсти - с повернутым набок лицом, с ранением передней поверхности шеи - в полусидящем положении со склоненной на грудь головой. </a:t>
            </a:r>
          </a:p>
          <a:p>
            <a:pPr indent="457200" algn="just" hangingPunct="0"/>
            <a:r>
              <a:rPr lang="ru-RU" sz="1600" dirty="0">
                <a:effectLst/>
                <a:latin typeface="Times New Roman" panose="02020603050405020304" pitchFamily="18" charset="0"/>
                <a:ea typeface="Times New Roman" panose="02020603050405020304" pitchFamily="18" charset="0"/>
              </a:rPr>
              <a:t>Переносить пострадавшего на носилках необходимо следующим образом. </a:t>
            </a:r>
          </a:p>
          <a:p>
            <a:pPr indent="457200" algn="just" hangingPunct="0"/>
            <a:r>
              <a:rPr lang="ru-RU" sz="1600" dirty="0">
                <a:effectLst/>
                <a:latin typeface="Times New Roman" panose="02020603050405020304" pitchFamily="18" charset="0"/>
                <a:ea typeface="Times New Roman" panose="02020603050405020304" pitchFamily="18" charset="0"/>
              </a:rPr>
              <a:t>Идти не в ногу, спокойно, чтобы носилки не раскачивались и не причиняли пострадавшему дополнительных страданий. </a:t>
            </a:r>
          </a:p>
          <a:p>
            <a:pPr indent="457200" algn="just" hangingPunct="0"/>
            <a:r>
              <a:rPr lang="ru-RU" sz="1600" dirty="0">
                <a:effectLst/>
                <a:latin typeface="Times New Roman" panose="02020603050405020304" pitchFamily="18" charset="0"/>
                <a:ea typeface="Times New Roman" panose="02020603050405020304" pitchFamily="18" charset="0"/>
              </a:rPr>
              <a:t>Нести пострадавшего ногами вперед, а при тяжелом состоянии - головой вперед, чтобы сзади идущие носильщики могли наблюдать за его состоянием. </a:t>
            </a:r>
          </a:p>
        </p:txBody>
      </p:sp>
      <p:pic>
        <p:nvPicPr>
          <p:cNvPr id="4" name="Рисунок 3">
            <a:extLst>
              <a:ext uri="{FF2B5EF4-FFF2-40B4-BE49-F238E27FC236}">
                <a16:creationId xmlns:a16="http://schemas.microsoft.com/office/drawing/2014/main" id="{2F41A325-0930-405D-8DD2-68592C5F79AB}"/>
              </a:ext>
            </a:extLst>
          </p:cNvPr>
          <p:cNvPicPr>
            <a:picLocks noChangeAspect="1"/>
          </p:cNvPicPr>
          <p:nvPr/>
        </p:nvPicPr>
        <p:blipFill>
          <a:blip r:embed="rId3"/>
          <a:stretch>
            <a:fillRect/>
          </a:stretch>
        </p:blipFill>
        <p:spPr>
          <a:xfrm>
            <a:off x="899263" y="376008"/>
            <a:ext cx="4737003" cy="2213040"/>
          </a:xfrm>
          <a:prstGeom prst="rect">
            <a:avLst/>
          </a:prstGeom>
        </p:spPr>
      </p:pic>
      <p:pic>
        <p:nvPicPr>
          <p:cNvPr id="5" name="Рисунок 4">
            <a:extLst>
              <a:ext uri="{FF2B5EF4-FFF2-40B4-BE49-F238E27FC236}">
                <a16:creationId xmlns:a16="http://schemas.microsoft.com/office/drawing/2014/main" id="{619B22BE-6E40-496E-BF80-CC169CDE8737}"/>
              </a:ext>
            </a:extLst>
          </p:cNvPr>
          <p:cNvPicPr>
            <a:picLocks noChangeAspect="1"/>
          </p:cNvPicPr>
          <p:nvPr/>
        </p:nvPicPr>
        <p:blipFill>
          <a:blip r:embed="rId4"/>
          <a:stretch>
            <a:fillRect/>
          </a:stretch>
        </p:blipFill>
        <p:spPr>
          <a:xfrm>
            <a:off x="6082749" y="536395"/>
            <a:ext cx="3606110" cy="1892266"/>
          </a:xfrm>
          <a:prstGeom prst="rect">
            <a:avLst/>
          </a:prstGeom>
          <a:ln w="38100">
            <a:solidFill>
              <a:srgbClr val="C00000"/>
            </a:solidFill>
          </a:ln>
          <a:effectLst>
            <a:glow rad="139700">
              <a:schemeClr val="accent5">
                <a:satMod val="175000"/>
                <a:alpha val="40000"/>
              </a:schemeClr>
            </a:glow>
          </a:effectLst>
        </p:spPr>
      </p:pic>
    </p:spTree>
    <p:extLst>
      <p:ext uri="{BB962C8B-B14F-4D97-AF65-F5344CB8AC3E}">
        <p14:creationId xmlns:p14="http://schemas.microsoft.com/office/powerpoint/2010/main" val="208169083"/>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36</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sp>
        <p:nvSpPr>
          <p:cNvPr id="8" name="TextBox 7">
            <a:extLst>
              <a:ext uri="{FF2B5EF4-FFF2-40B4-BE49-F238E27FC236}">
                <a16:creationId xmlns:a16="http://schemas.microsoft.com/office/drawing/2014/main" id="{1F615051-CA78-4993-B9AB-1DCC93FFE063}"/>
              </a:ext>
            </a:extLst>
          </p:cNvPr>
          <p:cNvSpPr txBox="1"/>
          <p:nvPr/>
        </p:nvSpPr>
        <p:spPr>
          <a:xfrm>
            <a:off x="678175" y="710368"/>
            <a:ext cx="8962782" cy="1077218"/>
          </a:xfrm>
          <a:prstGeom prst="rect">
            <a:avLst/>
          </a:prstGeom>
          <a:noFill/>
          <a:ln w="38100" cap="flat">
            <a:solidFill>
              <a:srgbClr val="002060"/>
            </a:solidFill>
            <a:miter lim="400000"/>
          </a:ln>
          <a:effectLst>
            <a:glow rad="101600">
              <a:schemeClr val="accent3">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Пострадавшему, потерявшему сознание, необходимо дать понюхать нашатырный спирт, а при остановке у него дыхания - положить носилки на землю и сделать искусственное дыхание. </a:t>
            </a:r>
          </a:p>
          <a:p>
            <a:pPr algn="just"/>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На подъемах и спусках нужно следить, чтобы носилки были в горизонтальном положении. </a:t>
            </a:r>
          </a:p>
        </p:txBody>
      </p:sp>
      <p:sp>
        <p:nvSpPr>
          <p:cNvPr id="12" name="TextBox 11">
            <a:extLst>
              <a:ext uri="{FF2B5EF4-FFF2-40B4-BE49-F238E27FC236}">
                <a16:creationId xmlns:a16="http://schemas.microsoft.com/office/drawing/2014/main" id="{6482D02D-6D4D-4A1F-B626-068CB551C13A}"/>
              </a:ext>
            </a:extLst>
          </p:cNvPr>
          <p:cNvSpPr txBox="1"/>
          <p:nvPr/>
        </p:nvSpPr>
        <p:spPr>
          <a:xfrm>
            <a:off x="744854" y="2593090"/>
            <a:ext cx="4294335" cy="2800767"/>
          </a:xfrm>
          <a:prstGeom prst="rect">
            <a:avLst/>
          </a:prstGeom>
          <a:solidFill>
            <a:schemeClr val="accent1">
              <a:lumMod val="20000"/>
              <a:lumOff val="80000"/>
            </a:schemeClr>
          </a:solidFill>
          <a:ln w="38100" cap="flat">
            <a:solidFill>
              <a:srgbClr val="7030A0"/>
            </a:solidFill>
            <a:miter lim="400000"/>
          </a:ln>
          <a:effectLst>
            <a:glow rad="2286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hangingPunct="0"/>
            <a:r>
              <a:rPr lang="ru-RU" sz="1600" dirty="0">
                <a:effectLst/>
                <a:latin typeface="Times New Roman" panose="02020603050405020304" pitchFamily="18" charset="0"/>
                <a:ea typeface="Times New Roman" panose="02020603050405020304" pitchFamily="18" charset="0"/>
              </a:rPr>
              <a:t>При отсутствии табельных носилок их можно сделать из двух палок или жердей, положив на них пальто, шинель, мешок, простыни, одеяла, палатки, привязав их концы к палкам (жердям). </a:t>
            </a:r>
          </a:p>
          <a:p>
            <a:pPr algn="just" hangingPunct="0"/>
            <a:r>
              <a:rPr lang="ru-RU" sz="1600" dirty="0">
                <a:effectLst/>
                <a:latin typeface="Times New Roman" panose="02020603050405020304" pitchFamily="18" charset="0"/>
                <a:ea typeface="Times New Roman" panose="02020603050405020304" pitchFamily="18" charset="0"/>
              </a:rPr>
              <a:t>Пораженных можно переносить также на раскладушках, широких досках, щитах, дверях, лестницах. </a:t>
            </a:r>
          </a:p>
          <a:p>
            <a:pPr algn="just" hangingPunct="0"/>
            <a:r>
              <a:rPr lang="ru-RU" sz="1600" dirty="0">
                <a:effectLst/>
                <a:latin typeface="Times New Roman" panose="02020603050405020304" pitchFamily="18" charset="0"/>
                <a:ea typeface="Times New Roman" panose="02020603050405020304" pitchFamily="18" charset="0"/>
              </a:rPr>
              <a:t>Перед тем как положить пострадавшего на жесткие носилки, следует постелить на них одеяла, другой мягкий материал.</a:t>
            </a:r>
          </a:p>
        </p:txBody>
      </p:sp>
      <p:pic>
        <p:nvPicPr>
          <p:cNvPr id="11" name="Рисунок 10">
            <a:extLst>
              <a:ext uri="{FF2B5EF4-FFF2-40B4-BE49-F238E27FC236}">
                <a16:creationId xmlns:a16="http://schemas.microsoft.com/office/drawing/2014/main" id="{132EBA7F-4475-4233-A2F3-FF7A13851E60}"/>
              </a:ext>
            </a:extLst>
          </p:cNvPr>
          <p:cNvPicPr>
            <a:picLocks noChangeAspect="1"/>
          </p:cNvPicPr>
          <p:nvPr/>
        </p:nvPicPr>
        <p:blipFill>
          <a:blip r:embed="rId3"/>
          <a:stretch>
            <a:fillRect/>
          </a:stretch>
        </p:blipFill>
        <p:spPr>
          <a:xfrm>
            <a:off x="5479038" y="2593089"/>
            <a:ext cx="4460091" cy="2800768"/>
          </a:xfrm>
          <a:prstGeom prst="rect">
            <a:avLst/>
          </a:prstGeom>
          <a:ln w="38100">
            <a:solidFill>
              <a:srgbClr val="C00000"/>
            </a:solidFill>
          </a:ln>
          <a:effectLst>
            <a:glow rad="139700">
              <a:schemeClr val="accent5">
                <a:satMod val="175000"/>
                <a:alpha val="40000"/>
              </a:schemeClr>
            </a:glow>
          </a:effectLst>
        </p:spPr>
      </p:pic>
    </p:spTree>
    <p:extLst>
      <p:ext uri="{BB962C8B-B14F-4D97-AF65-F5344CB8AC3E}">
        <p14:creationId xmlns:p14="http://schemas.microsoft.com/office/powerpoint/2010/main" val="1389971663"/>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37</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sp>
        <p:nvSpPr>
          <p:cNvPr id="11" name="TextBox 10">
            <a:extLst>
              <a:ext uri="{FF2B5EF4-FFF2-40B4-BE49-F238E27FC236}">
                <a16:creationId xmlns:a16="http://schemas.microsoft.com/office/drawing/2014/main" id="{BC4CAFD3-6819-4024-90C1-385215373E85}"/>
              </a:ext>
            </a:extLst>
          </p:cNvPr>
          <p:cNvSpPr txBox="1"/>
          <p:nvPr/>
        </p:nvSpPr>
        <p:spPr>
          <a:xfrm>
            <a:off x="602031" y="1909012"/>
            <a:ext cx="3125143" cy="4524315"/>
          </a:xfrm>
          <a:prstGeom prst="rect">
            <a:avLst/>
          </a:prstGeom>
          <a:solidFill>
            <a:schemeClr val="accent1">
              <a:lumMod val="20000"/>
              <a:lumOff val="80000"/>
            </a:schemeClr>
          </a:solidFill>
          <a:ln w="38100" cap="flat">
            <a:solidFill>
              <a:srgbClr val="C00000"/>
            </a:solidFill>
            <a:miter lim="400000"/>
          </a:ln>
          <a:effectLst>
            <a:glow rad="1397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К наиболее часто встречающимся при чрезвычайных ситуациях и в быту травмам относятся ушибы. </a:t>
            </a:r>
          </a:p>
          <a:p>
            <a:pPr algn="just"/>
            <a:r>
              <a:rPr lang="ru-RU" sz="1600" b="1" dirty="0">
                <a:effectLst/>
                <a:latin typeface="Times New Roman" panose="02020603050405020304" pitchFamily="18" charset="0"/>
                <a:ea typeface="Times New Roman" panose="02020603050405020304" pitchFamily="18" charset="0"/>
                <a:cs typeface="Times New Roman" panose="02020603050405020304" pitchFamily="18" charset="0"/>
              </a:rPr>
              <a:t>Ушиб</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 это повреждение тканей и органов без нарушения целостности кожи и костей.</a:t>
            </a:r>
          </a:p>
          <a:p>
            <a:pPr algn="just"/>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Кровь, пропитывающая мягкие ткани, образует кровоподтек, кровь, излившаяся из сосуда в большом количестве и скопившаяся в тканях, - кровяную опухоль или гематому. </a:t>
            </a:r>
          </a:p>
          <a:p>
            <a:pPr algn="just"/>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Степень повреждения зависит от силы удара и площади поврежденной поверхности, части тела и ее значимости для организма.</a:t>
            </a:r>
          </a:p>
        </p:txBody>
      </p:sp>
      <p:sp>
        <p:nvSpPr>
          <p:cNvPr id="6" name="TextBox 5">
            <a:extLst>
              <a:ext uri="{FF2B5EF4-FFF2-40B4-BE49-F238E27FC236}">
                <a16:creationId xmlns:a16="http://schemas.microsoft.com/office/drawing/2014/main" id="{5907C745-414F-41F4-97CF-7FD50C75EB09}"/>
              </a:ext>
            </a:extLst>
          </p:cNvPr>
          <p:cNvSpPr txBox="1"/>
          <p:nvPr/>
        </p:nvSpPr>
        <p:spPr>
          <a:xfrm>
            <a:off x="602031" y="326031"/>
            <a:ext cx="9376856" cy="1200329"/>
          </a:xfrm>
          <a:prstGeom prst="rect">
            <a:avLst/>
          </a:prstGeom>
          <a:solidFill>
            <a:srgbClr val="FFFF00"/>
          </a:solidFill>
          <a:ln w="38100" cap="flat">
            <a:solidFill>
              <a:srgbClr val="FF0000"/>
            </a:solidFill>
            <a:miter lim="400000"/>
          </a:ln>
          <a:effectLst/>
        </p:spPr>
        <p:style>
          <a:lnRef idx="0">
            <a:scrgbClr r="0" g="0" b="0"/>
          </a:lnRef>
          <a:fillRef idx="0">
            <a:scrgbClr r="0" g="0" b="0"/>
          </a:fillRef>
          <a:effectRef idx="0">
            <a:scrgbClr r="0" g="0" b="0"/>
          </a:effectRef>
          <a:fontRef idx="none"/>
        </p:style>
        <p:txBody>
          <a:bodyPr wrap="square">
            <a:spAutoFit/>
          </a:bodyPr>
          <a:lstStyle/>
          <a:p>
            <a:pPr algn="ctr"/>
            <a:r>
              <a:rPr lang="ru-RU" b="1" dirty="0">
                <a:solidFill>
                  <a:srgbClr val="0066FF"/>
                </a:solidFill>
                <a:latin typeface="Times New Roman" panose="02020603050405020304" pitchFamily="18" charset="0"/>
                <a:cs typeface="Times New Roman" panose="02020603050405020304" pitchFamily="18" charset="0"/>
              </a:rPr>
              <a:t>Учебный вопрос № 4.</a:t>
            </a:r>
          </a:p>
          <a:p>
            <a:pPr algn="ctr"/>
            <a:r>
              <a:rPr lang="ru-RU" sz="1800" dirty="0">
                <a:solidFill>
                  <a:schemeClr val="tx1"/>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Первая помощь при ушибах, вывихах, химических и термических ожогах, отравлениях, обморожениях, обмороке, поражении электрическим током, тепловом и солнечном ударах.</a:t>
            </a:r>
          </a:p>
          <a:p>
            <a:pPr algn="ctr"/>
            <a:r>
              <a:rPr lang="ru-RU" sz="1800" dirty="0">
                <a:solidFill>
                  <a:schemeClr val="tx1"/>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Правила оказания помощи утопающему. </a:t>
            </a:r>
          </a:p>
        </p:txBody>
      </p:sp>
      <p:pic>
        <p:nvPicPr>
          <p:cNvPr id="3" name="Рисунок 2">
            <a:extLst>
              <a:ext uri="{FF2B5EF4-FFF2-40B4-BE49-F238E27FC236}">
                <a16:creationId xmlns:a16="http://schemas.microsoft.com/office/drawing/2014/main" id="{035CFB44-9293-426C-88F7-538C8CBB09C2}"/>
              </a:ext>
            </a:extLst>
          </p:cNvPr>
          <p:cNvPicPr>
            <a:picLocks noChangeAspect="1"/>
          </p:cNvPicPr>
          <p:nvPr/>
        </p:nvPicPr>
        <p:blipFill>
          <a:blip r:embed="rId3"/>
          <a:stretch>
            <a:fillRect/>
          </a:stretch>
        </p:blipFill>
        <p:spPr>
          <a:xfrm>
            <a:off x="4078880" y="1947119"/>
            <a:ext cx="5900007" cy="4417323"/>
          </a:xfrm>
          <a:prstGeom prst="rect">
            <a:avLst/>
          </a:prstGeom>
          <a:ln w="38100">
            <a:solidFill>
              <a:srgbClr val="C00000"/>
            </a:solidFill>
          </a:ln>
          <a:effectLst>
            <a:glow rad="139700">
              <a:schemeClr val="accent5">
                <a:satMod val="175000"/>
                <a:alpha val="40000"/>
              </a:schemeClr>
            </a:glow>
          </a:effectLst>
        </p:spPr>
      </p:pic>
    </p:spTree>
    <p:extLst>
      <p:ext uri="{BB962C8B-B14F-4D97-AF65-F5344CB8AC3E}">
        <p14:creationId xmlns:p14="http://schemas.microsoft.com/office/powerpoint/2010/main" val="942955383"/>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38</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sp>
        <p:nvSpPr>
          <p:cNvPr id="13" name="TextBox 12">
            <a:extLst>
              <a:ext uri="{FF2B5EF4-FFF2-40B4-BE49-F238E27FC236}">
                <a16:creationId xmlns:a16="http://schemas.microsoft.com/office/drawing/2014/main" id="{2A23CFDA-CC6B-4FB1-8D83-9D7257574193}"/>
              </a:ext>
            </a:extLst>
          </p:cNvPr>
          <p:cNvSpPr txBox="1"/>
          <p:nvPr/>
        </p:nvSpPr>
        <p:spPr>
          <a:xfrm>
            <a:off x="461829" y="934269"/>
            <a:ext cx="5163720" cy="5262979"/>
          </a:xfrm>
          <a:prstGeom prst="rect">
            <a:avLst/>
          </a:prstGeom>
          <a:solidFill>
            <a:schemeClr val="accent1">
              <a:lumMod val="20000"/>
              <a:lumOff val="80000"/>
            </a:schemeClr>
          </a:solidFill>
          <a:ln w="38100" cap="flat">
            <a:solidFill>
              <a:srgbClr val="7030A0"/>
            </a:solidFill>
            <a:miter lim="400000"/>
          </a:ln>
          <a:effectLst>
            <a:glow rad="1397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400" dirty="0">
                <a:effectLst/>
                <a:latin typeface="Times New Roman" panose="02020603050405020304" pitchFamily="18" charset="0"/>
                <a:ea typeface="Calibri" panose="020F0502020204030204" pitchFamily="34" charset="0"/>
              </a:rPr>
              <a:t>Спустя некоторое время, когда излившаяся кровь пропитывает окружающие ткани, кровоизлияние выявляется в виде пятна темно-бурого цвета. </a:t>
            </a:r>
          </a:p>
          <a:p>
            <a:pPr algn="just"/>
            <a:r>
              <a:rPr lang="ru-RU" sz="1400" dirty="0">
                <a:effectLst/>
                <a:latin typeface="Times New Roman" panose="02020603050405020304" pitchFamily="18" charset="0"/>
                <a:ea typeface="Calibri" panose="020F0502020204030204" pitchFamily="34" charset="0"/>
              </a:rPr>
              <a:t>При значительном кровоизлиянии в ткани в течение нескольких дней может наблюдаться повышение температуры тела. </a:t>
            </a:r>
          </a:p>
          <a:p>
            <a:pPr algn="just"/>
            <a:r>
              <a:rPr lang="ru-RU" sz="1400" dirty="0">
                <a:effectLst/>
                <a:latin typeface="Times New Roman" panose="02020603050405020304" pitchFamily="18" charset="0"/>
                <a:ea typeface="Calibri" panose="020F0502020204030204" pitchFamily="34" charset="0"/>
              </a:rPr>
              <a:t>Иногда излившаяся кровь в ткани нагнивает в результате присоединения инфекции. </a:t>
            </a:r>
          </a:p>
          <a:p>
            <a:pPr algn="just"/>
            <a:r>
              <a:rPr lang="ru-RU" sz="1400" dirty="0">
                <a:effectLst/>
                <a:latin typeface="Times New Roman" panose="02020603050405020304" pitchFamily="18" charset="0"/>
                <a:ea typeface="Calibri" panose="020F0502020204030204" pitchFamily="34" charset="0"/>
              </a:rPr>
              <a:t>В этом случае боли в области ушиба, и припухлость увеличиваются, сопровождаясь местным и общим повышением температуры тела.</a:t>
            </a:r>
          </a:p>
          <a:p>
            <a:pPr algn="just"/>
            <a:r>
              <a:rPr lang="ru-RU" sz="1400" dirty="0">
                <a:effectLst/>
                <a:latin typeface="Times New Roman" panose="02020603050405020304" pitchFamily="18" charset="0"/>
                <a:ea typeface="Calibri" panose="020F0502020204030204" pitchFamily="34" charset="0"/>
              </a:rPr>
              <a:t>Первая помощь сразу же посла ушиба должна быть направлена на уменьшение боли и кровоизлияния в ткани. </a:t>
            </a:r>
          </a:p>
          <a:p>
            <a:pPr algn="just"/>
            <a:r>
              <a:rPr lang="ru-RU" sz="1400" dirty="0">
                <a:effectLst/>
                <a:latin typeface="Times New Roman" panose="02020603050405020304" pitchFamily="18" charset="0"/>
                <a:ea typeface="Calibri" panose="020F0502020204030204" pitchFamily="34" charset="0"/>
              </a:rPr>
              <a:t>С этой целью на область ушиба накладывают холодную примочку или кладут пузырь со льдом, грелку с холодной водой, бутылку со снегом, кусочками льда или холодной водой.</a:t>
            </a:r>
          </a:p>
          <a:p>
            <a:pPr algn="just"/>
            <a:r>
              <a:rPr lang="ru-RU" sz="1400" dirty="0">
                <a:effectLst/>
                <a:latin typeface="Times New Roman" panose="02020603050405020304" pitchFamily="18" charset="0"/>
                <a:ea typeface="Calibri" panose="020F0502020204030204" pitchFamily="34" charset="0"/>
              </a:rPr>
              <a:t>При наличии на месте ушиба ссадин примочки делать не следует. </a:t>
            </a:r>
          </a:p>
          <a:p>
            <a:pPr algn="just"/>
            <a:r>
              <a:rPr lang="ru-RU" sz="1400" dirty="0">
                <a:effectLst/>
                <a:latin typeface="Times New Roman" panose="02020603050405020304" pitchFamily="18" charset="0"/>
                <a:ea typeface="Calibri" panose="020F0502020204030204" pitchFamily="34" charset="0"/>
              </a:rPr>
              <a:t>Ссадины смазывают йодом, на место ушиба накладывают стерильную давящую повязку, а на нее кладут пузырь со льдом.</a:t>
            </a:r>
          </a:p>
          <a:p>
            <a:pPr algn="just"/>
            <a:r>
              <a:rPr lang="ru-RU" sz="1400" dirty="0">
                <a:effectLst/>
                <a:latin typeface="Times New Roman" panose="02020603050405020304" pitchFamily="18" charset="0"/>
                <a:ea typeface="Calibri" panose="020F0502020204030204" pitchFamily="34" charset="0"/>
              </a:rPr>
              <a:t>Ушибленной конечности создается полный покой, придается возвышенное положение. </a:t>
            </a:r>
          </a:p>
          <a:p>
            <a:pPr algn="just"/>
            <a:r>
              <a:rPr lang="ru-RU" sz="1400" dirty="0">
                <a:effectLst/>
                <a:latin typeface="Times New Roman" panose="02020603050405020304" pitchFamily="18" charset="0"/>
                <a:ea typeface="Calibri" panose="020F0502020204030204" pitchFamily="34" charset="0"/>
              </a:rPr>
              <a:t>Для уменьшения болей, при отсутствии аллергической реакции на препарат, можно дать обезболивающие средства (анальгин по 1 таблетке 2-3 раза в день).</a:t>
            </a:r>
          </a:p>
        </p:txBody>
      </p:sp>
      <p:pic>
        <p:nvPicPr>
          <p:cNvPr id="2" name="Рисунок 1">
            <a:extLst>
              <a:ext uri="{FF2B5EF4-FFF2-40B4-BE49-F238E27FC236}">
                <a16:creationId xmlns:a16="http://schemas.microsoft.com/office/drawing/2014/main" id="{05E8EB20-AD75-4E82-B1E0-BFDD1F1AFF5D}"/>
              </a:ext>
            </a:extLst>
          </p:cNvPr>
          <p:cNvPicPr>
            <a:picLocks noChangeAspect="1"/>
          </p:cNvPicPr>
          <p:nvPr/>
        </p:nvPicPr>
        <p:blipFill>
          <a:blip r:embed="rId3"/>
          <a:stretch>
            <a:fillRect/>
          </a:stretch>
        </p:blipFill>
        <p:spPr>
          <a:xfrm>
            <a:off x="6024082" y="934269"/>
            <a:ext cx="3969160" cy="3000789"/>
          </a:xfrm>
          <a:prstGeom prst="rect">
            <a:avLst/>
          </a:prstGeom>
          <a:ln w="38100">
            <a:solidFill>
              <a:srgbClr val="7030A0"/>
            </a:solidFill>
          </a:ln>
          <a:effectLst>
            <a:glow rad="101600">
              <a:schemeClr val="accent5">
                <a:satMod val="175000"/>
                <a:alpha val="40000"/>
              </a:schemeClr>
            </a:glow>
          </a:effectLst>
        </p:spPr>
      </p:pic>
      <p:pic>
        <p:nvPicPr>
          <p:cNvPr id="3" name="Рисунок 2">
            <a:extLst>
              <a:ext uri="{FF2B5EF4-FFF2-40B4-BE49-F238E27FC236}">
                <a16:creationId xmlns:a16="http://schemas.microsoft.com/office/drawing/2014/main" id="{8FDBA36B-C25D-4E77-AD5D-C2DFD6E7876C}"/>
              </a:ext>
            </a:extLst>
          </p:cNvPr>
          <p:cNvPicPr>
            <a:picLocks noChangeAspect="1"/>
          </p:cNvPicPr>
          <p:nvPr/>
        </p:nvPicPr>
        <p:blipFill>
          <a:blip r:embed="rId4"/>
          <a:stretch>
            <a:fillRect/>
          </a:stretch>
        </p:blipFill>
        <p:spPr>
          <a:xfrm>
            <a:off x="6024082" y="4234071"/>
            <a:ext cx="3969160" cy="1963178"/>
          </a:xfrm>
          <a:prstGeom prst="rect">
            <a:avLst/>
          </a:prstGeom>
          <a:ln w="38100">
            <a:solidFill>
              <a:srgbClr val="7030A0"/>
            </a:solidFill>
          </a:ln>
          <a:effectLst>
            <a:glow rad="101600">
              <a:schemeClr val="accent5">
                <a:satMod val="175000"/>
                <a:alpha val="40000"/>
              </a:schemeClr>
            </a:glow>
          </a:effectLst>
        </p:spPr>
      </p:pic>
    </p:spTree>
    <p:extLst>
      <p:ext uri="{BB962C8B-B14F-4D97-AF65-F5344CB8AC3E}">
        <p14:creationId xmlns:p14="http://schemas.microsoft.com/office/powerpoint/2010/main" val="1740690524"/>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39</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sp>
        <p:nvSpPr>
          <p:cNvPr id="13" name="TextBox 12">
            <a:extLst>
              <a:ext uri="{FF2B5EF4-FFF2-40B4-BE49-F238E27FC236}">
                <a16:creationId xmlns:a16="http://schemas.microsoft.com/office/drawing/2014/main" id="{2A23CFDA-CC6B-4FB1-8D83-9D7257574193}"/>
              </a:ext>
            </a:extLst>
          </p:cNvPr>
          <p:cNvSpPr txBox="1"/>
          <p:nvPr/>
        </p:nvSpPr>
        <p:spPr>
          <a:xfrm>
            <a:off x="461828" y="934269"/>
            <a:ext cx="9442174" cy="2800767"/>
          </a:xfrm>
          <a:prstGeom prst="rect">
            <a:avLst/>
          </a:prstGeom>
          <a:solidFill>
            <a:schemeClr val="accent1">
              <a:lumMod val="20000"/>
              <a:lumOff val="80000"/>
            </a:schemeClr>
          </a:solidFill>
          <a:ln w="38100" cap="flat">
            <a:solidFill>
              <a:srgbClr val="7030A0"/>
            </a:solidFill>
            <a:miter lim="400000"/>
          </a:ln>
          <a:effectLst>
            <a:glow rad="1397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dirty="0">
                <a:effectLst/>
                <a:latin typeface="Times New Roman" panose="02020603050405020304" pitchFamily="18" charset="0"/>
                <a:ea typeface="Calibri" panose="020F0502020204030204" pitchFamily="34" charset="0"/>
              </a:rPr>
              <a:t>Очень серьезен по своим возможным последствиям ушиб головы, так как он может сопровождаться сотрясением и ушибом головного мозга. </a:t>
            </a:r>
          </a:p>
          <a:p>
            <a:pPr algn="just"/>
            <a:r>
              <a:rPr lang="ru-RU" sz="1600" dirty="0">
                <a:effectLst/>
                <a:latin typeface="Times New Roman" panose="02020603050405020304" pitchFamily="18" charset="0"/>
                <a:ea typeface="Calibri" panose="020F0502020204030204" pitchFamily="34" charset="0"/>
              </a:rPr>
              <a:t>К признакам сотрясения головного мозга относится потеря сознания на месте происшествия, возможны тошнота и рвота, замедление пульса.</a:t>
            </a:r>
          </a:p>
          <a:p>
            <a:pPr algn="just"/>
            <a:r>
              <a:rPr lang="ru-RU" sz="1600" dirty="0">
                <a:effectLst/>
                <a:latin typeface="Times New Roman" panose="02020603050405020304" pitchFamily="18" charset="0"/>
                <a:ea typeface="Calibri" panose="020F0502020204030204" pitchFamily="34" charset="0"/>
              </a:rPr>
              <a:t>Пострадавшему создают полный покой, полезен холодный компресс (лед в пузыре) на голову. </a:t>
            </a:r>
          </a:p>
          <a:p>
            <a:pPr algn="just"/>
            <a:r>
              <a:rPr lang="ru-RU" sz="1600" dirty="0">
                <a:effectLst/>
                <a:latin typeface="Times New Roman" panose="02020603050405020304" pitchFamily="18" charset="0"/>
                <a:ea typeface="Calibri" panose="020F0502020204030204" pitchFamily="34" charset="0"/>
              </a:rPr>
              <a:t>Со всеми возможными предосторожностями пострадавший как можно скорее должен быть направлен в лечебное учреждение. </a:t>
            </a:r>
          </a:p>
          <a:p>
            <a:pPr algn="just"/>
            <a:r>
              <a:rPr lang="ru-RU" sz="1600" dirty="0">
                <a:effectLst/>
                <a:latin typeface="Times New Roman" panose="02020603050405020304" pitchFamily="18" charset="0"/>
                <a:ea typeface="Calibri" panose="020F0502020204030204" pitchFamily="34" charset="0"/>
              </a:rPr>
              <a:t>Для перевозки его кладут спиной на щит, а голову на мягкую подушку. </a:t>
            </a:r>
          </a:p>
          <a:p>
            <a:pPr algn="just"/>
            <a:r>
              <a:rPr lang="ru-RU" sz="1600" dirty="0">
                <a:effectLst/>
                <a:latin typeface="Times New Roman" panose="02020603050405020304" pitchFamily="18" charset="0"/>
                <a:ea typeface="Calibri" panose="020F0502020204030204" pitchFamily="34" charset="0"/>
              </a:rPr>
              <a:t>Чтобы фиксировать шею и голову, на шею накладывают валик-воротник из мягкой ткани.</a:t>
            </a:r>
          </a:p>
          <a:p>
            <a:pPr algn="just"/>
            <a:r>
              <a:rPr lang="ru-RU" sz="1600" dirty="0">
                <a:effectLst/>
                <a:latin typeface="Times New Roman" panose="02020603050405020304" pitchFamily="18" charset="0"/>
                <a:ea typeface="Calibri" panose="020F0502020204030204" pitchFamily="34" charset="0"/>
              </a:rPr>
              <a:t>Если ушиб головы сопровождается ранением кожных покровов, то на рану накладываются различные типы повязок в виде «чепца» или «уздечки».</a:t>
            </a:r>
          </a:p>
        </p:txBody>
      </p:sp>
      <p:pic>
        <p:nvPicPr>
          <p:cNvPr id="2" name="Рисунок 1">
            <a:extLst>
              <a:ext uri="{FF2B5EF4-FFF2-40B4-BE49-F238E27FC236}">
                <a16:creationId xmlns:a16="http://schemas.microsoft.com/office/drawing/2014/main" id="{199CFDB1-D4DF-4E1A-B0C0-6ABAEB25F014}"/>
              </a:ext>
            </a:extLst>
          </p:cNvPr>
          <p:cNvPicPr>
            <a:picLocks noChangeAspect="1"/>
          </p:cNvPicPr>
          <p:nvPr/>
        </p:nvPicPr>
        <p:blipFill>
          <a:blip r:embed="rId3"/>
          <a:stretch>
            <a:fillRect/>
          </a:stretch>
        </p:blipFill>
        <p:spPr>
          <a:xfrm>
            <a:off x="6142383" y="4124959"/>
            <a:ext cx="3761619" cy="2375510"/>
          </a:xfrm>
          <a:prstGeom prst="rect">
            <a:avLst/>
          </a:prstGeom>
          <a:ln w="38100">
            <a:solidFill>
              <a:srgbClr val="7030A0"/>
            </a:solidFill>
          </a:ln>
          <a:effectLst>
            <a:glow rad="139700">
              <a:schemeClr val="accent5">
                <a:satMod val="175000"/>
                <a:alpha val="40000"/>
              </a:schemeClr>
            </a:glow>
          </a:effectLst>
        </p:spPr>
      </p:pic>
      <p:pic>
        <p:nvPicPr>
          <p:cNvPr id="3" name="Рисунок 2">
            <a:extLst>
              <a:ext uri="{FF2B5EF4-FFF2-40B4-BE49-F238E27FC236}">
                <a16:creationId xmlns:a16="http://schemas.microsoft.com/office/drawing/2014/main" id="{E8BCB52D-5C39-478A-BD97-528ED7D34A57}"/>
              </a:ext>
            </a:extLst>
          </p:cNvPr>
          <p:cNvPicPr>
            <a:picLocks noChangeAspect="1"/>
          </p:cNvPicPr>
          <p:nvPr/>
        </p:nvPicPr>
        <p:blipFill>
          <a:blip r:embed="rId4"/>
          <a:stretch>
            <a:fillRect/>
          </a:stretch>
        </p:blipFill>
        <p:spPr>
          <a:xfrm>
            <a:off x="461828" y="4135297"/>
            <a:ext cx="4694372" cy="2375510"/>
          </a:xfrm>
          <a:prstGeom prst="rect">
            <a:avLst/>
          </a:prstGeom>
          <a:ln w="38100">
            <a:solidFill>
              <a:srgbClr val="7030A0"/>
            </a:solidFill>
          </a:ln>
          <a:effectLst>
            <a:glow rad="139700">
              <a:schemeClr val="accent5">
                <a:satMod val="175000"/>
                <a:alpha val="40000"/>
              </a:schemeClr>
            </a:glow>
          </a:effectLst>
        </p:spPr>
      </p:pic>
    </p:spTree>
    <p:extLst>
      <p:ext uri="{BB962C8B-B14F-4D97-AF65-F5344CB8AC3E}">
        <p14:creationId xmlns:p14="http://schemas.microsoft.com/office/powerpoint/2010/main" val="276835105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4</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2022 год, тема №6</a:t>
            </a:r>
          </a:p>
        </p:txBody>
      </p:sp>
      <p:sp>
        <p:nvSpPr>
          <p:cNvPr id="19" name="TextBox 18">
            <a:extLst>
              <a:ext uri="{FF2B5EF4-FFF2-40B4-BE49-F238E27FC236}">
                <a16:creationId xmlns:a16="http://schemas.microsoft.com/office/drawing/2014/main" id="{EAA09685-BFFE-46BC-BE96-C659B8FE1F45}"/>
              </a:ext>
            </a:extLst>
          </p:cNvPr>
          <p:cNvSpPr txBox="1"/>
          <p:nvPr/>
        </p:nvSpPr>
        <p:spPr>
          <a:xfrm>
            <a:off x="695741" y="433660"/>
            <a:ext cx="9306640" cy="646331"/>
          </a:xfrm>
          <a:prstGeom prst="rect">
            <a:avLst/>
          </a:prstGeom>
          <a:solidFill>
            <a:srgbClr val="FFFF00"/>
          </a:solidFill>
          <a:ln w="38100" cap="flat">
            <a:solidFill>
              <a:srgbClr val="FF0000"/>
            </a:solidFill>
            <a:miter lim="400000"/>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none"/>
        </p:style>
        <p:txBody>
          <a:bodyPr wrap="square">
            <a:spAutoFit/>
          </a:bodyPr>
          <a:lstStyle/>
          <a:p>
            <a:pPr algn="ctr"/>
            <a:r>
              <a:rPr lang="ru-RU" b="1" dirty="0">
                <a:solidFill>
                  <a:srgbClr val="0066FF"/>
                </a:solidFill>
                <a:latin typeface="Times New Roman" panose="02020603050405020304" pitchFamily="18" charset="0"/>
                <a:cs typeface="Times New Roman" panose="02020603050405020304" pitchFamily="18" charset="0"/>
              </a:rPr>
              <a:t>Учебный вопрос № 1. </a:t>
            </a:r>
          </a:p>
          <a:p>
            <a:pPr algn="ctr"/>
            <a:r>
              <a:rPr lang="ru-RU" dirty="0">
                <a:latin typeface="Times New Roman" panose="02020603050405020304" pitchFamily="18" charset="0"/>
                <a:cs typeface="Times New Roman" panose="02020603050405020304" pitchFamily="18" charset="0"/>
              </a:rPr>
              <a:t>Основные правила оказания первой помощи в неотложных ситуациях.</a:t>
            </a:r>
          </a:p>
        </p:txBody>
      </p:sp>
      <p:sp>
        <p:nvSpPr>
          <p:cNvPr id="11" name="TextBox 10">
            <a:extLst>
              <a:ext uri="{FF2B5EF4-FFF2-40B4-BE49-F238E27FC236}">
                <a16:creationId xmlns:a16="http://schemas.microsoft.com/office/drawing/2014/main" id="{9E74FEAA-2B5A-40A0-A1BB-D0F30C900CD2}"/>
              </a:ext>
            </a:extLst>
          </p:cNvPr>
          <p:cNvSpPr txBox="1"/>
          <p:nvPr/>
        </p:nvSpPr>
        <p:spPr>
          <a:xfrm>
            <a:off x="742541" y="1474507"/>
            <a:ext cx="9306640" cy="2677656"/>
          </a:xfrm>
          <a:prstGeom prst="rect">
            <a:avLst/>
          </a:prstGeom>
          <a:solidFill>
            <a:schemeClr val="accent4">
              <a:lumMod val="20000"/>
              <a:lumOff val="80000"/>
            </a:schemeClr>
          </a:solidFill>
          <a:ln w="38100" cap="flat">
            <a:solidFill>
              <a:srgbClr val="C00000"/>
            </a:solidFill>
            <a:miter lim="400000"/>
          </a:ln>
          <a:effectLst>
            <a:outerShdw blurRad="50800" dist="38100" dir="16200000" rotWithShape="0">
              <a:prstClr val="black">
                <a:alpha val="40000"/>
              </a:prstClr>
            </a:outerShdw>
          </a:effectLst>
        </p:spPr>
        <p:style>
          <a:lnRef idx="0">
            <a:scrgbClr r="0" g="0" b="0"/>
          </a:lnRef>
          <a:fillRef idx="0">
            <a:scrgbClr r="0" g="0" b="0"/>
          </a:fillRef>
          <a:effectRef idx="0">
            <a:scrgbClr r="0" g="0" b="0"/>
          </a:effectRef>
          <a:fontRef idx="none"/>
        </p:style>
        <p:txBody>
          <a:bodyPr wrap="square">
            <a:spAutoFit/>
          </a:bodyPr>
          <a:lstStyle/>
          <a:p>
            <a:pPr indent="450215" algn="just"/>
            <a:endParaRPr lang="ru-RU" sz="1400" b="1" dirty="0">
              <a:solidFill>
                <a:srgbClr val="000000"/>
              </a:solidFill>
              <a:effectLst/>
              <a:latin typeface="Times New Roman" panose="02020603050405020304" pitchFamily="18" charset="0"/>
              <a:ea typeface="Times New Roman" panose="02020603050405020304" pitchFamily="18" charset="0"/>
            </a:endParaRPr>
          </a:p>
          <a:p>
            <a:pPr indent="450215" algn="just"/>
            <a:r>
              <a:rPr lang="ru-RU" sz="1400" b="1" dirty="0">
                <a:solidFill>
                  <a:srgbClr val="000000"/>
                </a:solidFill>
                <a:effectLst/>
                <a:latin typeface="Times New Roman" panose="02020603050405020304" pitchFamily="18" charset="0"/>
                <a:ea typeface="Times New Roman" panose="02020603050405020304" pitchFamily="18" charset="0"/>
              </a:rPr>
              <a:t>Первая помощь - </a:t>
            </a:r>
            <a:r>
              <a:rPr lang="ru-RU" sz="1400" dirty="0">
                <a:solidFill>
                  <a:srgbClr val="000000"/>
                </a:solidFill>
                <a:effectLst/>
                <a:latin typeface="Times New Roman" panose="02020603050405020304" pitchFamily="18" charset="0"/>
                <a:ea typeface="Times New Roman" panose="02020603050405020304" pitchFamily="18" charset="0"/>
              </a:rPr>
              <a:t>до оказания медицинской помощи оказывается гражданам при несчастных случаях, травмах, отравлениях и других состояниях и заболеваниях, угрожающих их жизни и здоровью, лицами, обязанными оказывать первую помощь в соответствии с федеральным законом или со специальным правилом и имеющими соответствующую подготовку, в том числе сотрудниками органов внутренних дел Российской Федерации, сотрудниками, военнослужащими и работниками Государственной противопожарной службы, спасателями аварийно-спасательных формирований и аварийно-спасательных служб .</a:t>
            </a:r>
          </a:p>
          <a:p>
            <a:pPr indent="450215" algn="just"/>
            <a:endParaRPr lang="ru-RU" sz="1400" b="1" dirty="0">
              <a:solidFill>
                <a:srgbClr val="000000"/>
              </a:solidFill>
              <a:effectLst/>
              <a:latin typeface="Times New Roman" panose="02020603050405020304" pitchFamily="18" charset="0"/>
              <a:ea typeface="Times New Roman" panose="02020603050405020304" pitchFamily="18" charset="0"/>
            </a:endParaRPr>
          </a:p>
          <a:p>
            <a:pPr indent="450215" algn="just"/>
            <a:r>
              <a:rPr lang="ru-RU" sz="1400" b="1" dirty="0">
                <a:solidFill>
                  <a:srgbClr val="000000"/>
                </a:solidFill>
                <a:effectLst/>
                <a:latin typeface="Times New Roman" panose="02020603050405020304" pitchFamily="18" charset="0"/>
                <a:ea typeface="Times New Roman" panose="02020603050405020304" pitchFamily="18" charset="0"/>
              </a:rPr>
              <a:t>Первая помощь (простейшие срочные меры, необходимые для спасения жизни и здоровья пострадавшего при повреждениях, несчастных случаях и т. п.) </a:t>
            </a:r>
            <a:r>
              <a:rPr lang="ru-RU" sz="1400" dirty="0">
                <a:solidFill>
                  <a:srgbClr val="000000"/>
                </a:solidFill>
                <a:effectLst/>
                <a:latin typeface="Times New Roman" panose="02020603050405020304" pitchFamily="18" charset="0"/>
                <a:ea typeface="Times New Roman" panose="02020603050405020304" pitchFamily="18" charset="0"/>
              </a:rPr>
              <a:t>оказывается на месте происшествия, после оценки обстановки, до прибытия врача или доставки пострадавшего в больницу. </a:t>
            </a:r>
          </a:p>
          <a:p>
            <a:pPr indent="450215" algn="just"/>
            <a:endParaRPr lang="ru-RU" sz="1400" b="1" dirty="0">
              <a:solidFill>
                <a:srgbClr val="000000"/>
              </a:solidFill>
              <a:effectLst/>
              <a:latin typeface="Times New Roman" panose="02020603050405020304" pitchFamily="18" charset="0"/>
              <a:ea typeface="Times New Roman" panose="02020603050405020304" pitchFamily="18" charset="0"/>
            </a:endParaRPr>
          </a:p>
        </p:txBody>
      </p:sp>
      <p:pic>
        <p:nvPicPr>
          <p:cNvPr id="2" name="Рисунок 1">
            <a:extLst>
              <a:ext uri="{FF2B5EF4-FFF2-40B4-BE49-F238E27FC236}">
                <a16:creationId xmlns:a16="http://schemas.microsoft.com/office/drawing/2014/main" id="{314F13C0-6377-425F-B1B9-D3B927B982B1}"/>
              </a:ext>
            </a:extLst>
          </p:cNvPr>
          <p:cNvPicPr>
            <a:picLocks noChangeAspect="1"/>
          </p:cNvPicPr>
          <p:nvPr/>
        </p:nvPicPr>
        <p:blipFill>
          <a:blip r:embed="rId3"/>
          <a:stretch>
            <a:fillRect/>
          </a:stretch>
        </p:blipFill>
        <p:spPr>
          <a:xfrm>
            <a:off x="819059" y="4439619"/>
            <a:ext cx="2784360" cy="1852865"/>
          </a:xfrm>
          <a:prstGeom prst="rect">
            <a:avLst/>
          </a:prstGeom>
          <a:ln w="38100">
            <a:solidFill>
              <a:srgbClr val="C00000"/>
            </a:solidFill>
          </a:ln>
        </p:spPr>
      </p:pic>
      <p:pic>
        <p:nvPicPr>
          <p:cNvPr id="3" name="Рисунок 2">
            <a:extLst>
              <a:ext uri="{FF2B5EF4-FFF2-40B4-BE49-F238E27FC236}">
                <a16:creationId xmlns:a16="http://schemas.microsoft.com/office/drawing/2014/main" id="{791F6E95-FFED-458A-A9A3-D01D8FC97DBA}"/>
              </a:ext>
            </a:extLst>
          </p:cNvPr>
          <p:cNvPicPr>
            <a:picLocks noChangeAspect="1"/>
          </p:cNvPicPr>
          <p:nvPr/>
        </p:nvPicPr>
        <p:blipFill>
          <a:blip r:embed="rId4"/>
          <a:stretch>
            <a:fillRect/>
          </a:stretch>
        </p:blipFill>
        <p:spPr>
          <a:xfrm>
            <a:off x="4035287" y="4441464"/>
            <a:ext cx="2784359" cy="1852865"/>
          </a:xfrm>
          <a:prstGeom prst="rect">
            <a:avLst/>
          </a:prstGeom>
          <a:ln w="38100">
            <a:solidFill>
              <a:srgbClr val="C00000"/>
            </a:solidFill>
          </a:ln>
        </p:spPr>
      </p:pic>
      <p:pic>
        <p:nvPicPr>
          <p:cNvPr id="4" name="Рисунок 3">
            <a:extLst>
              <a:ext uri="{FF2B5EF4-FFF2-40B4-BE49-F238E27FC236}">
                <a16:creationId xmlns:a16="http://schemas.microsoft.com/office/drawing/2014/main" id="{C0D50B73-5A5D-412D-B05A-21EC3C8017E1}"/>
              </a:ext>
            </a:extLst>
          </p:cNvPr>
          <p:cNvPicPr>
            <a:picLocks noChangeAspect="1"/>
          </p:cNvPicPr>
          <p:nvPr/>
        </p:nvPicPr>
        <p:blipFill>
          <a:blip r:embed="rId5"/>
          <a:stretch>
            <a:fillRect/>
          </a:stretch>
        </p:blipFill>
        <p:spPr>
          <a:xfrm>
            <a:off x="7225557" y="4411943"/>
            <a:ext cx="2776824" cy="1847850"/>
          </a:xfrm>
          <a:prstGeom prst="rect">
            <a:avLst/>
          </a:prstGeom>
          <a:ln w="38100">
            <a:solidFill>
              <a:srgbClr val="C00000"/>
            </a:solidFill>
          </a:ln>
        </p:spPr>
      </p:pic>
    </p:spTree>
    <p:extLst>
      <p:ext uri="{BB962C8B-B14F-4D97-AF65-F5344CB8AC3E}">
        <p14:creationId xmlns:p14="http://schemas.microsoft.com/office/powerpoint/2010/main" val="1755245748"/>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40</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sp>
        <p:nvSpPr>
          <p:cNvPr id="7" name="TextBox 6">
            <a:extLst>
              <a:ext uri="{FF2B5EF4-FFF2-40B4-BE49-F238E27FC236}">
                <a16:creationId xmlns:a16="http://schemas.microsoft.com/office/drawing/2014/main" id="{D3D3A5F7-5389-436A-897C-AA062472F328}"/>
              </a:ext>
            </a:extLst>
          </p:cNvPr>
          <p:cNvSpPr txBox="1"/>
          <p:nvPr/>
        </p:nvSpPr>
        <p:spPr>
          <a:xfrm>
            <a:off x="340615" y="573941"/>
            <a:ext cx="9631172" cy="2462213"/>
          </a:xfrm>
          <a:prstGeom prst="rect">
            <a:avLst/>
          </a:prstGeom>
          <a:solidFill>
            <a:schemeClr val="accent4">
              <a:lumMod val="20000"/>
              <a:lumOff val="80000"/>
            </a:schemeClr>
          </a:solidFill>
          <a:ln w="38100" cap="flat">
            <a:solidFill>
              <a:srgbClr val="7030A0"/>
            </a:solidFill>
            <a:miter lim="400000"/>
          </a:ln>
          <a:effectLst>
            <a:glow rad="101600">
              <a:schemeClr val="accent3">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400" dirty="0">
                <a:latin typeface="Times New Roman" panose="02020603050405020304" pitchFamily="18" charset="0"/>
                <a:cs typeface="Times New Roman" panose="02020603050405020304" pitchFamily="18" charset="0"/>
              </a:rPr>
              <a:t>Удар по груди и животу может вызвать, настолько сильную боль, что возникает травматический шок. Особенно часто он наступает при ударе в подложечную область живота, где расположено солнечное сплетение нервов, регулирующих функции внутренних органов. При сильном ударе по груди и животу происходят разрывы, и даже размозжение внутренних органов.</a:t>
            </a:r>
          </a:p>
          <a:p>
            <a:pPr algn="just"/>
            <a:r>
              <a:rPr lang="ru-RU" sz="1400" dirty="0">
                <a:latin typeface="Times New Roman" panose="02020603050405020304" pitchFamily="18" charset="0"/>
                <a:cs typeface="Times New Roman" panose="02020603050405020304" pitchFamily="18" charset="0"/>
              </a:rPr>
              <a:t>При повреждении в результате ушиба внутренних органов пострадавший бледен. Пульс у него слабый, частый. Нередко бывает тошнота и рвота (иногда с кровью). </a:t>
            </a:r>
          </a:p>
          <a:p>
            <a:pPr algn="just"/>
            <a:r>
              <a:rPr lang="ru-RU" sz="1400" dirty="0">
                <a:latin typeface="Times New Roman" panose="02020603050405020304" pitchFamily="18" charset="0"/>
                <a:cs typeface="Times New Roman" panose="02020603050405020304" pitchFamily="18" charset="0"/>
              </a:rPr>
              <a:t>Характерным признаком является сокращение брюшных мышц, вследствие чего живот становится твердым, как доска. В бытовых ситуациях закрытые повреждения внутренних органов наблюдаются при автомобильных авариях, падении с высоты, во время землетрясений, бурь, ураганов и других чрезвычайных событий.</a:t>
            </a:r>
          </a:p>
          <a:p>
            <a:pPr algn="just"/>
            <a:r>
              <a:rPr lang="ru-RU" sz="1400" dirty="0">
                <a:latin typeface="Times New Roman" panose="02020603050405020304" pitchFamily="18" charset="0"/>
                <a:cs typeface="Times New Roman" panose="02020603050405020304" pitchFamily="18" charset="0"/>
              </a:rPr>
              <a:t>Пострадавшим, у которых подозревается повреждение органов живота, ни в коем случае нельзя давать пить и есть, так как это может сильно ухудшить их состояние. При жажде, сухости во рту нужно прополаскивать рот чистой водой.</a:t>
            </a:r>
          </a:p>
        </p:txBody>
      </p:sp>
      <p:pic>
        <p:nvPicPr>
          <p:cNvPr id="3" name="Рисунок 2">
            <a:extLst>
              <a:ext uri="{FF2B5EF4-FFF2-40B4-BE49-F238E27FC236}">
                <a16:creationId xmlns:a16="http://schemas.microsoft.com/office/drawing/2014/main" id="{4C335087-EF13-4B6F-B5E8-77B0BD0D1CB5}"/>
              </a:ext>
            </a:extLst>
          </p:cNvPr>
          <p:cNvPicPr>
            <a:picLocks noChangeAspect="1"/>
          </p:cNvPicPr>
          <p:nvPr/>
        </p:nvPicPr>
        <p:blipFill>
          <a:blip r:embed="rId3"/>
          <a:stretch>
            <a:fillRect/>
          </a:stretch>
        </p:blipFill>
        <p:spPr>
          <a:xfrm>
            <a:off x="5636320" y="3341375"/>
            <a:ext cx="4335466" cy="3251599"/>
          </a:xfrm>
          <a:prstGeom prst="rect">
            <a:avLst/>
          </a:prstGeom>
          <a:ln w="38100">
            <a:solidFill>
              <a:srgbClr val="7030A0"/>
            </a:solidFill>
          </a:ln>
          <a:effectLst>
            <a:glow rad="101600">
              <a:schemeClr val="accent3">
                <a:satMod val="175000"/>
                <a:alpha val="40000"/>
              </a:schemeClr>
            </a:glow>
          </a:effectLst>
        </p:spPr>
      </p:pic>
      <p:pic>
        <p:nvPicPr>
          <p:cNvPr id="5" name="Рисунок 4">
            <a:extLst>
              <a:ext uri="{FF2B5EF4-FFF2-40B4-BE49-F238E27FC236}">
                <a16:creationId xmlns:a16="http://schemas.microsoft.com/office/drawing/2014/main" id="{B1900826-DD87-465E-9AC7-BDEFDA3666B4}"/>
              </a:ext>
            </a:extLst>
          </p:cNvPr>
          <p:cNvPicPr>
            <a:picLocks noChangeAspect="1"/>
          </p:cNvPicPr>
          <p:nvPr/>
        </p:nvPicPr>
        <p:blipFill>
          <a:blip r:embed="rId4"/>
          <a:stretch>
            <a:fillRect/>
          </a:stretch>
        </p:blipFill>
        <p:spPr>
          <a:xfrm>
            <a:off x="340614" y="3341376"/>
            <a:ext cx="4815586" cy="3251599"/>
          </a:xfrm>
          <a:prstGeom prst="rect">
            <a:avLst/>
          </a:prstGeom>
          <a:ln w="38100">
            <a:solidFill>
              <a:srgbClr val="7030A0"/>
            </a:solidFill>
          </a:ln>
          <a:effectLst>
            <a:glow rad="101600">
              <a:schemeClr val="accent3">
                <a:satMod val="175000"/>
                <a:alpha val="40000"/>
              </a:schemeClr>
            </a:glow>
          </a:effectLst>
        </p:spPr>
      </p:pic>
    </p:spTree>
    <p:extLst>
      <p:ext uri="{BB962C8B-B14F-4D97-AF65-F5344CB8AC3E}">
        <p14:creationId xmlns:p14="http://schemas.microsoft.com/office/powerpoint/2010/main" val="1178232539"/>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41</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sp>
        <p:nvSpPr>
          <p:cNvPr id="8" name="TextBox 7">
            <a:extLst>
              <a:ext uri="{FF2B5EF4-FFF2-40B4-BE49-F238E27FC236}">
                <a16:creationId xmlns:a16="http://schemas.microsoft.com/office/drawing/2014/main" id="{2DD647AB-FFC0-4D2C-925C-C91412F0FD26}"/>
              </a:ext>
            </a:extLst>
          </p:cNvPr>
          <p:cNvSpPr txBox="1"/>
          <p:nvPr/>
        </p:nvSpPr>
        <p:spPr>
          <a:xfrm>
            <a:off x="7412124" y="368986"/>
            <a:ext cx="2691093" cy="1569660"/>
          </a:xfrm>
          <a:prstGeom prst="rect">
            <a:avLst/>
          </a:prstGeom>
          <a:noFill/>
          <a:ln w="38100" cap="flat">
            <a:solidFill>
              <a:srgbClr val="7030A0"/>
            </a:solidFill>
            <a:miter lim="400000"/>
          </a:ln>
          <a:effectLst>
            <a:glow rad="139700">
              <a:schemeClr val="accent3">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dirty="0">
                <a:latin typeface="Times New Roman" panose="02020603050405020304" pitchFamily="18" charset="0"/>
                <a:cs typeface="Times New Roman" panose="02020603050405020304" pitchFamily="18" charset="0"/>
              </a:rPr>
              <a:t>Ушибы суставов характеризуются резкой болезненностью, припухлостью; движение в поврежденном суставе ограничено. </a:t>
            </a:r>
          </a:p>
        </p:txBody>
      </p:sp>
      <p:pic>
        <p:nvPicPr>
          <p:cNvPr id="4" name="Рисунок 3">
            <a:extLst>
              <a:ext uri="{FF2B5EF4-FFF2-40B4-BE49-F238E27FC236}">
                <a16:creationId xmlns:a16="http://schemas.microsoft.com/office/drawing/2014/main" id="{BB0E9388-98CA-4EF2-8CA4-D9B081AF7A27}"/>
              </a:ext>
            </a:extLst>
          </p:cNvPr>
          <p:cNvPicPr>
            <a:picLocks noChangeAspect="1"/>
          </p:cNvPicPr>
          <p:nvPr/>
        </p:nvPicPr>
        <p:blipFill>
          <a:blip r:embed="rId3"/>
          <a:stretch>
            <a:fillRect/>
          </a:stretch>
        </p:blipFill>
        <p:spPr>
          <a:xfrm>
            <a:off x="7557578" y="4244010"/>
            <a:ext cx="2606779" cy="2454964"/>
          </a:xfrm>
          <a:prstGeom prst="rect">
            <a:avLst/>
          </a:prstGeom>
          <a:ln w="38100">
            <a:solidFill>
              <a:srgbClr val="7030A0"/>
            </a:solidFill>
          </a:ln>
          <a:effectLst>
            <a:glow rad="139700">
              <a:schemeClr val="accent5">
                <a:satMod val="175000"/>
                <a:alpha val="40000"/>
              </a:schemeClr>
            </a:glow>
          </a:effectLst>
        </p:spPr>
      </p:pic>
      <p:pic>
        <p:nvPicPr>
          <p:cNvPr id="7" name="Рисунок 6">
            <a:extLst>
              <a:ext uri="{FF2B5EF4-FFF2-40B4-BE49-F238E27FC236}">
                <a16:creationId xmlns:a16="http://schemas.microsoft.com/office/drawing/2014/main" id="{B83B5384-F59D-4F88-A126-6F70B54F7931}"/>
              </a:ext>
            </a:extLst>
          </p:cNvPr>
          <p:cNvPicPr>
            <a:picLocks noChangeAspect="1"/>
          </p:cNvPicPr>
          <p:nvPr/>
        </p:nvPicPr>
        <p:blipFill>
          <a:blip r:embed="rId4"/>
          <a:stretch>
            <a:fillRect/>
          </a:stretch>
        </p:blipFill>
        <p:spPr>
          <a:xfrm>
            <a:off x="318053" y="370382"/>
            <a:ext cx="6818244" cy="6328592"/>
          </a:xfrm>
          <a:prstGeom prst="rect">
            <a:avLst/>
          </a:prstGeom>
          <a:ln w="38100">
            <a:solidFill>
              <a:srgbClr val="7030A0"/>
            </a:solidFill>
          </a:ln>
          <a:effectLst>
            <a:glow rad="139700">
              <a:schemeClr val="accent5">
                <a:satMod val="175000"/>
                <a:alpha val="40000"/>
              </a:schemeClr>
            </a:glow>
          </a:effectLst>
        </p:spPr>
      </p:pic>
      <p:sp>
        <p:nvSpPr>
          <p:cNvPr id="13" name="TextBox 12">
            <a:extLst>
              <a:ext uri="{FF2B5EF4-FFF2-40B4-BE49-F238E27FC236}">
                <a16:creationId xmlns:a16="http://schemas.microsoft.com/office/drawing/2014/main" id="{2CF6069A-EDA0-4504-B112-0B6D335B4959}"/>
              </a:ext>
            </a:extLst>
          </p:cNvPr>
          <p:cNvSpPr txBox="1"/>
          <p:nvPr/>
        </p:nvSpPr>
        <p:spPr>
          <a:xfrm>
            <a:off x="7473264" y="2109939"/>
            <a:ext cx="2691093" cy="1815882"/>
          </a:xfrm>
          <a:prstGeom prst="rect">
            <a:avLst/>
          </a:prstGeom>
          <a:noFill/>
          <a:ln w="38100" cap="flat">
            <a:solidFill>
              <a:srgbClr val="7030A0"/>
            </a:solidFill>
            <a:miter lim="400000"/>
          </a:ln>
          <a:effectLst>
            <a:glow rad="139700">
              <a:schemeClr val="accent3">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dirty="0">
                <a:latin typeface="Times New Roman" panose="02020603050405020304" pitchFamily="18" charset="0"/>
                <a:cs typeface="Times New Roman" panose="02020603050405020304" pitchFamily="18" charset="0"/>
              </a:rPr>
              <a:t>Накладывается тугая давящая повязка, и пострадавший должен быть направлен в лечебное учреждение для исключения более серьезного повреждения.</a:t>
            </a:r>
          </a:p>
        </p:txBody>
      </p:sp>
    </p:spTree>
    <p:extLst>
      <p:ext uri="{BB962C8B-B14F-4D97-AF65-F5344CB8AC3E}">
        <p14:creationId xmlns:p14="http://schemas.microsoft.com/office/powerpoint/2010/main" val="2463759982"/>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42</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sp>
        <p:nvSpPr>
          <p:cNvPr id="6" name="TextBox 5">
            <a:extLst>
              <a:ext uri="{FF2B5EF4-FFF2-40B4-BE49-F238E27FC236}">
                <a16:creationId xmlns:a16="http://schemas.microsoft.com/office/drawing/2014/main" id="{3896D1CA-D753-486C-AE69-AEF8E3567BFC}"/>
              </a:ext>
            </a:extLst>
          </p:cNvPr>
          <p:cNvSpPr txBox="1"/>
          <p:nvPr/>
        </p:nvSpPr>
        <p:spPr>
          <a:xfrm>
            <a:off x="461828" y="443907"/>
            <a:ext cx="4159868" cy="6247864"/>
          </a:xfrm>
          <a:prstGeom prst="rect">
            <a:avLst/>
          </a:prstGeom>
          <a:solidFill>
            <a:schemeClr val="accent4">
              <a:lumMod val="20000"/>
              <a:lumOff val="80000"/>
            </a:schemeClr>
          </a:solidFill>
          <a:ln w="38100" cap="flat">
            <a:solidFill>
              <a:schemeClr val="accent6">
                <a:lumMod val="50000"/>
              </a:schemeClr>
            </a:solidFill>
            <a:miter lim="400000"/>
          </a:ln>
          <a:effectLst>
            <a:glow rad="101600">
              <a:schemeClr val="accent6">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endParaRPr lang="ru-RU" sz="1600" b="1" dirty="0">
              <a:latin typeface="Times New Roman" panose="02020603050405020304" pitchFamily="18" charset="0"/>
              <a:cs typeface="Times New Roman" panose="02020603050405020304" pitchFamily="18" charset="0"/>
            </a:endParaRPr>
          </a:p>
          <a:p>
            <a:pPr algn="just"/>
            <a:r>
              <a:rPr lang="ru-RU" sz="1600" b="1" dirty="0">
                <a:latin typeface="Times New Roman" panose="02020603050405020304" pitchFamily="18" charset="0"/>
                <a:cs typeface="Times New Roman" panose="02020603050405020304" pitchFamily="18" charset="0"/>
              </a:rPr>
              <a:t>Вывих</a:t>
            </a:r>
            <a:r>
              <a:rPr lang="ru-RU" sz="1600" dirty="0">
                <a:latin typeface="Times New Roman" panose="02020603050405020304" pitchFamily="18" charset="0"/>
                <a:cs typeface="Times New Roman" panose="02020603050405020304" pitchFamily="18" charset="0"/>
              </a:rPr>
              <a:t> - это смещение концов костей в суставах относительно друг друга с крушением суставной сумки. Чаще всего случается в плечевом, реже в тазобедренном, голеностопном и локтевом суставах в результате неудачного падения или ушиба.</a:t>
            </a:r>
          </a:p>
          <a:p>
            <a:pPr algn="ctr"/>
            <a:endParaRPr lang="ru-RU" sz="1600" dirty="0">
              <a:latin typeface="Times New Roman" panose="02020603050405020304" pitchFamily="18" charset="0"/>
              <a:cs typeface="Times New Roman" panose="02020603050405020304" pitchFamily="18" charset="0"/>
            </a:endParaRPr>
          </a:p>
          <a:p>
            <a:pPr algn="ctr"/>
            <a:r>
              <a:rPr lang="ru-RU" sz="1600" b="1" dirty="0">
                <a:latin typeface="Times New Roman" panose="02020603050405020304" pitchFamily="18" charset="0"/>
                <a:cs typeface="Times New Roman" panose="02020603050405020304" pitchFamily="18" charset="0"/>
              </a:rPr>
              <a:t>Наличие вывиха можно распознать </a:t>
            </a:r>
          </a:p>
          <a:p>
            <a:pPr algn="ctr"/>
            <a:r>
              <a:rPr lang="ru-RU" sz="1600" b="1" dirty="0">
                <a:latin typeface="Times New Roman" panose="02020603050405020304" pitchFamily="18" charset="0"/>
                <a:cs typeface="Times New Roman" panose="02020603050405020304" pitchFamily="18" charset="0"/>
              </a:rPr>
              <a:t>по трем основным признакам</a:t>
            </a:r>
            <a:r>
              <a:rPr lang="ru-RU" sz="1600" dirty="0">
                <a:latin typeface="Times New Roman" panose="02020603050405020304" pitchFamily="18" charset="0"/>
                <a:cs typeface="Times New Roman" panose="02020603050405020304" pitchFamily="18" charset="0"/>
              </a:rPr>
              <a:t>: </a:t>
            </a:r>
          </a:p>
          <a:p>
            <a:pPr algn="ctr"/>
            <a:endParaRPr lang="ru-RU" sz="1600"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полная невозможность движений в поврежденном суставе и сильная боль; </a:t>
            </a:r>
          </a:p>
          <a:p>
            <a:pPr algn="just"/>
            <a:endParaRPr lang="ru-RU" sz="1600"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вынужденное положение конечности в связи с сокращением мышц, например, при вывихе плеча больной держит руку согнутой в локтевом суставе и отведенной в сторону, а голову наклоняет к больному плечу, при некоторых вывихах в тазобедренном суставе нога поворачивается носком внутрь и т. д.;</a:t>
            </a:r>
          </a:p>
          <a:p>
            <a:pPr algn="just"/>
            <a:endParaRPr lang="ru-RU" sz="1600"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изменение очертания сустава по сравнению с таким же суставом на здоровой стороне. </a:t>
            </a:r>
          </a:p>
          <a:p>
            <a:pPr algn="just"/>
            <a:endParaRPr lang="ru-RU" sz="1600" dirty="0">
              <a:latin typeface="Times New Roman" panose="02020603050405020304" pitchFamily="18" charset="0"/>
              <a:cs typeface="Times New Roman" panose="02020603050405020304" pitchFamily="18" charset="0"/>
            </a:endParaRPr>
          </a:p>
        </p:txBody>
      </p:sp>
      <p:pic>
        <p:nvPicPr>
          <p:cNvPr id="3" name="Рисунок 2">
            <a:extLst>
              <a:ext uri="{FF2B5EF4-FFF2-40B4-BE49-F238E27FC236}">
                <a16:creationId xmlns:a16="http://schemas.microsoft.com/office/drawing/2014/main" id="{8C9517E7-3647-422E-9CDC-202E358137A2}"/>
              </a:ext>
            </a:extLst>
          </p:cNvPr>
          <p:cNvPicPr>
            <a:picLocks noChangeAspect="1"/>
          </p:cNvPicPr>
          <p:nvPr/>
        </p:nvPicPr>
        <p:blipFill>
          <a:blip r:embed="rId3"/>
          <a:stretch>
            <a:fillRect/>
          </a:stretch>
        </p:blipFill>
        <p:spPr>
          <a:xfrm>
            <a:off x="4999384" y="433660"/>
            <a:ext cx="4851187" cy="2914603"/>
          </a:xfrm>
          <a:prstGeom prst="rect">
            <a:avLst/>
          </a:prstGeom>
          <a:ln w="38100">
            <a:solidFill>
              <a:schemeClr val="accent6">
                <a:lumMod val="50000"/>
              </a:schemeClr>
            </a:solidFill>
          </a:ln>
          <a:effectLst>
            <a:glow rad="101600">
              <a:schemeClr val="accent6">
                <a:satMod val="175000"/>
                <a:alpha val="40000"/>
              </a:schemeClr>
            </a:glow>
          </a:effectLst>
        </p:spPr>
      </p:pic>
      <p:sp>
        <p:nvSpPr>
          <p:cNvPr id="11" name="TextBox 10">
            <a:extLst>
              <a:ext uri="{FF2B5EF4-FFF2-40B4-BE49-F238E27FC236}">
                <a16:creationId xmlns:a16="http://schemas.microsoft.com/office/drawing/2014/main" id="{55043F1D-1810-4C54-85E2-0012D7831626}"/>
              </a:ext>
            </a:extLst>
          </p:cNvPr>
          <p:cNvSpPr txBox="1"/>
          <p:nvPr/>
        </p:nvSpPr>
        <p:spPr>
          <a:xfrm>
            <a:off x="4999384" y="3644783"/>
            <a:ext cx="4851188" cy="3046988"/>
          </a:xfrm>
          <a:prstGeom prst="rect">
            <a:avLst/>
          </a:prstGeom>
          <a:noFill/>
          <a:ln w="38100" cap="flat">
            <a:solidFill>
              <a:schemeClr val="accent6">
                <a:lumMod val="50000"/>
              </a:schemeClr>
            </a:solidFill>
            <a:miter lim="400000"/>
          </a:ln>
          <a:effectLst>
            <a:glow rad="139700">
              <a:schemeClr val="accent6">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dirty="0">
                <a:latin typeface="Times New Roman" panose="02020603050405020304" pitchFamily="18" charset="0"/>
                <a:cs typeface="Times New Roman" panose="02020603050405020304" pitchFamily="18" charset="0"/>
              </a:rPr>
              <a:t>При ощупывании сустава суставная головка в обычном месте не определяется, там прощупывается пустая суставная впадина. </a:t>
            </a:r>
          </a:p>
          <a:p>
            <a:pPr algn="just"/>
            <a:r>
              <a:rPr lang="ru-RU" sz="1600" dirty="0">
                <a:latin typeface="Times New Roman" panose="02020603050405020304" pitchFamily="18" charset="0"/>
                <a:cs typeface="Times New Roman" panose="02020603050405020304" pitchFamily="18" charset="0"/>
              </a:rPr>
              <a:t>В области сустава часто наблюдается припухлость вследствие кровоизлияния.</a:t>
            </a:r>
          </a:p>
          <a:p>
            <a:pPr algn="just"/>
            <a:r>
              <a:rPr lang="ru-RU" sz="1600" dirty="0">
                <a:latin typeface="Times New Roman" panose="02020603050405020304" pitchFamily="18" charset="0"/>
                <a:cs typeface="Times New Roman" panose="02020603050405020304" pitchFamily="18" charset="0"/>
              </a:rPr>
              <a:t>Первая помощь при вывихах заключается в наложении шины или повязок с целью фиксировать конечность в том положении, которое наиболее удобно для пострадавшего.</a:t>
            </a:r>
          </a:p>
          <a:p>
            <a:pPr algn="just"/>
            <a:r>
              <a:rPr lang="ru-RU" sz="1600" b="1" dirty="0">
                <a:latin typeface="Times New Roman" panose="02020603050405020304" pitchFamily="18" charset="0"/>
                <a:cs typeface="Times New Roman" panose="02020603050405020304" pitchFamily="18" charset="0"/>
              </a:rPr>
              <a:t>Вывих неспециалисту вправлять нельзя</a:t>
            </a:r>
            <a:r>
              <a:rPr lang="ru-RU" sz="1600" dirty="0">
                <a:latin typeface="Times New Roman" panose="02020603050405020304" pitchFamily="18" charset="0"/>
                <a:cs typeface="Times New Roman" panose="02020603050405020304" pitchFamily="18" charset="0"/>
              </a:rPr>
              <a:t>, так как это может усилить страдания потерпевшего и усугубить травму.</a:t>
            </a:r>
          </a:p>
        </p:txBody>
      </p:sp>
    </p:spTree>
    <p:extLst>
      <p:ext uri="{BB962C8B-B14F-4D97-AF65-F5344CB8AC3E}">
        <p14:creationId xmlns:p14="http://schemas.microsoft.com/office/powerpoint/2010/main" val="139570929"/>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43</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sp>
        <p:nvSpPr>
          <p:cNvPr id="6" name="TextBox 5">
            <a:extLst>
              <a:ext uri="{FF2B5EF4-FFF2-40B4-BE49-F238E27FC236}">
                <a16:creationId xmlns:a16="http://schemas.microsoft.com/office/drawing/2014/main" id="{E8C3CA49-3388-4DDC-B309-F9D424DFEACB}"/>
              </a:ext>
            </a:extLst>
          </p:cNvPr>
          <p:cNvSpPr txBox="1"/>
          <p:nvPr/>
        </p:nvSpPr>
        <p:spPr>
          <a:xfrm>
            <a:off x="327990" y="1330748"/>
            <a:ext cx="3250095" cy="1569660"/>
          </a:xfrm>
          <a:prstGeom prst="rect">
            <a:avLst/>
          </a:prstGeom>
          <a:solidFill>
            <a:schemeClr val="accent6">
              <a:lumMod val="20000"/>
              <a:lumOff val="80000"/>
            </a:schemeClr>
          </a:solidFill>
          <a:ln w="38100" cap="flat">
            <a:solidFill>
              <a:schemeClr val="accent4">
                <a:lumMod val="50000"/>
              </a:schemeClr>
            </a:solidFill>
            <a:miter lim="400000"/>
          </a:ln>
          <a:effectLst>
            <a:glow rad="139700">
              <a:schemeClr val="accent4">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dirty="0">
                <a:latin typeface="Times New Roman" panose="02020603050405020304" pitchFamily="18" charset="0"/>
                <a:cs typeface="Times New Roman" panose="02020603050405020304" pitchFamily="18" charset="0"/>
              </a:rPr>
              <a:t>Растяжения и разрывы связок суставов возникают в результате резких и быстрых движений, которые превышают физиологическую подвижность суставов. </a:t>
            </a:r>
          </a:p>
        </p:txBody>
      </p:sp>
      <p:pic>
        <p:nvPicPr>
          <p:cNvPr id="4" name="Рисунок 3">
            <a:extLst>
              <a:ext uri="{FF2B5EF4-FFF2-40B4-BE49-F238E27FC236}">
                <a16:creationId xmlns:a16="http://schemas.microsoft.com/office/drawing/2014/main" id="{D2FAAD2B-B76F-43A7-9A9A-77E3325812D7}"/>
              </a:ext>
            </a:extLst>
          </p:cNvPr>
          <p:cNvPicPr>
            <a:picLocks noChangeAspect="1"/>
          </p:cNvPicPr>
          <p:nvPr/>
        </p:nvPicPr>
        <p:blipFill>
          <a:blip r:embed="rId3"/>
          <a:stretch>
            <a:fillRect/>
          </a:stretch>
        </p:blipFill>
        <p:spPr>
          <a:xfrm>
            <a:off x="4184374" y="1308181"/>
            <a:ext cx="5829852" cy="5095371"/>
          </a:xfrm>
          <a:prstGeom prst="rect">
            <a:avLst/>
          </a:prstGeom>
          <a:ln w="38100">
            <a:solidFill>
              <a:schemeClr val="accent4">
                <a:lumMod val="50000"/>
              </a:schemeClr>
            </a:solidFill>
          </a:ln>
          <a:effectLst>
            <a:glow rad="139700">
              <a:schemeClr val="accent4">
                <a:satMod val="175000"/>
                <a:alpha val="40000"/>
              </a:schemeClr>
            </a:glow>
          </a:effectLst>
        </p:spPr>
      </p:pic>
      <p:sp>
        <p:nvSpPr>
          <p:cNvPr id="11" name="TextBox 10">
            <a:extLst>
              <a:ext uri="{FF2B5EF4-FFF2-40B4-BE49-F238E27FC236}">
                <a16:creationId xmlns:a16="http://schemas.microsoft.com/office/drawing/2014/main" id="{C34DED67-25BE-4CB7-ABA7-18EE9DC7DCDF}"/>
              </a:ext>
            </a:extLst>
          </p:cNvPr>
          <p:cNvSpPr txBox="1"/>
          <p:nvPr/>
        </p:nvSpPr>
        <p:spPr>
          <a:xfrm>
            <a:off x="387626" y="3602785"/>
            <a:ext cx="3250096" cy="2800767"/>
          </a:xfrm>
          <a:prstGeom prst="rect">
            <a:avLst/>
          </a:prstGeom>
          <a:solidFill>
            <a:schemeClr val="accent6">
              <a:lumMod val="20000"/>
              <a:lumOff val="80000"/>
            </a:schemeClr>
          </a:solidFill>
          <a:ln w="38100" cap="flat">
            <a:solidFill>
              <a:schemeClr val="accent4">
                <a:lumMod val="50000"/>
              </a:schemeClr>
            </a:solidFill>
            <a:miter lim="400000"/>
          </a:ln>
          <a:effectLst>
            <a:glow rad="139700">
              <a:schemeClr val="accent4">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dirty="0">
                <a:latin typeface="Times New Roman" panose="02020603050405020304" pitchFamily="18" charset="0"/>
                <a:cs typeface="Times New Roman" panose="02020603050405020304" pitchFamily="18" charset="0"/>
              </a:rPr>
              <a:t>Чаще всего страдают голеностопный, лучезапястный, коленный суставы. </a:t>
            </a:r>
          </a:p>
          <a:p>
            <a:pPr algn="just"/>
            <a:r>
              <a:rPr lang="ru-RU" sz="1600" dirty="0">
                <a:latin typeface="Times New Roman" panose="02020603050405020304" pitchFamily="18" charset="0"/>
                <a:cs typeface="Times New Roman" panose="02020603050405020304" pitchFamily="18" charset="0"/>
              </a:rPr>
              <a:t>Отмечается резкая болезненность в суставе при движении, отечность, при разрыве связок - кровоподтек. </a:t>
            </a:r>
          </a:p>
          <a:p>
            <a:pPr algn="just"/>
            <a:r>
              <a:rPr lang="ru-RU" sz="1600" dirty="0">
                <a:latin typeface="Times New Roman" panose="02020603050405020304" pitchFamily="18" charset="0"/>
                <a:cs typeface="Times New Roman" panose="02020603050405020304" pitchFamily="18" charset="0"/>
              </a:rPr>
              <a:t>Первая помощь сводится к тугому бинтованию давящей повязкой, наложению холодного компресса и созданию покоя конечности.</a:t>
            </a:r>
          </a:p>
        </p:txBody>
      </p:sp>
    </p:spTree>
    <p:extLst>
      <p:ext uri="{BB962C8B-B14F-4D97-AF65-F5344CB8AC3E}">
        <p14:creationId xmlns:p14="http://schemas.microsoft.com/office/powerpoint/2010/main" val="3886673297"/>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44</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sp>
        <p:nvSpPr>
          <p:cNvPr id="6" name="TextBox 5">
            <a:extLst>
              <a:ext uri="{FF2B5EF4-FFF2-40B4-BE49-F238E27FC236}">
                <a16:creationId xmlns:a16="http://schemas.microsoft.com/office/drawing/2014/main" id="{5D1286B0-E59F-47AF-AD82-55A564EBAAE4}"/>
              </a:ext>
            </a:extLst>
          </p:cNvPr>
          <p:cNvSpPr txBox="1"/>
          <p:nvPr/>
        </p:nvSpPr>
        <p:spPr>
          <a:xfrm>
            <a:off x="420473" y="1001332"/>
            <a:ext cx="3452076" cy="1600438"/>
          </a:xfrm>
          <a:prstGeom prst="rect">
            <a:avLst/>
          </a:prstGeom>
          <a:solidFill>
            <a:srgbClr val="FECEFE"/>
          </a:solidFill>
          <a:ln w="38100" cap="flat">
            <a:solidFill>
              <a:srgbClr val="7030A0"/>
            </a:solidFill>
            <a:miter lim="400000"/>
          </a:ln>
          <a:effectLst>
            <a:glow rad="1016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400" dirty="0">
                <a:latin typeface="Times New Roman" panose="02020603050405020304" pitchFamily="18" charset="0"/>
                <a:cs typeface="Times New Roman" panose="02020603050405020304" pitchFamily="18" charset="0"/>
              </a:rPr>
              <a:t>Одной из наиболее часто случающихся разновидностей травматических повреждений являются ожоги. </a:t>
            </a:r>
          </a:p>
          <a:p>
            <a:pPr algn="just"/>
            <a:r>
              <a:rPr lang="ru-RU" sz="1400" dirty="0">
                <a:latin typeface="Times New Roman" panose="02020603050405020304" pitchFamily="18" charset="0"/>
                <a:cs typeface="Times New Roman" panose="02020603050405020304" pitchFamily="18" charset="0"/>
              </a:rPr>
              <a:t>Они возникают вследствие попадания на тело горячей жидкости, контакта кожи с пламенем или с раскаленными предметами. </a:t>
            </a:r>
          </a:p>
        </p:txBody>
      </p:sp>
      <p:pic>
        <p:nvPicPr>
          <p:cNvPr id="3" name="Рисунок 2">
            <a:extLst>
              <a:ext uri="{FF2B5EF4-FFF2-40B4-BE49-F238E27FC236}">
                <a16:creationId xmlns:a16="http://schemas.microsoft.com/office/drawing/2014/main" id="{2A819C98-1192-4A23-969B-E48A15CB4B90}"/>
              </a:ext>
            </a:extLst>
          </p:cNvPr>
          <p:cNvPicPr>
            <a:picLocks noChangeAspect="1"/>
          </p:cNvPicPr>
          <p:nvPr/>
        </p:nvPicPr>
        <p:blipFill>
          <a:blip r:embed="rId3"/>
          <a:stretch>
            <a:fillRect/>
          </a:stretch>
        </p:blipFill>
        <p:spPr>
          <a:xfrm>
            <a:off x="4200385" y="1001332"/>
            <a:ext cx="5691542" cy="5385407"/>
          </a:xfrm>
          <a:prstGeom prst="rect">
            <a:avLst/>
          </a:prstGeom>
          <a:ln w="38100">
            <a:solidFill>
              <a:srgbClr val="7030A0"/>
            </a:solidFill>
          </a:ln>
          <a:effectLst>
            <a:glow rad="101600">
              <a:schemeClr val="accent2">
                <a:satMod val="175000"/>
                <a:alpha val="40000"/>
              </a:schemeClr>
            </a:glow>
          </a:effectLst>
        </p:spPr>
      </p:pic>
      <p:sp>
        <p:nvSpPr>
          <p:cNvPr id="11" name="TextBox 10">
            <a:extLst>
              <a:ext uri="{FF2B5EF4-FFF2-40B4-BE49-F238E27FC236}">
                <a16:creationId xmlns:a16="http://schemas.microsoft.com/office/drawing/2014/main" id="{E4A12DD4-2BBA-40B7-886A-499F7CEE99F7}"/>
              </a:ext>
            </a:extLst>
          </p:cNvPr>
          <p:cNvSpPr txBox="1"/>
          <p:nvPr/>
        </p:nvSpPr>
        <p:spPr>
          <a:xfrm>
            <a:off x="436639" y="2847309"/>
            <a:ext cx="3435910" cy="3539430"/>
          </a:xfrm>
          <a:prstGeom prst="rect">
            <a:avLst/>
          </a:prstGeom>
          <a:solidFill>
            <a:srgbClr val="FECEFE"/>
          </a:solidFill>
          <a:ln w="38100" cap="flat">
            <a:solidFill>
              <a:srgbClr val="7030A0"/>
            </a:solidFill>
            <a:miter lim="400000"/>
          </a:ln>
          <a:effectLst>
            <a:glow rad="1016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r>
              <a:rPr lang="ru-RU" sz="1400" dirty="0">
                <a:latin typeface="Times New Roman" panose="02020603050405020304" pitchFamily="18" charset="0"/>
                <a:cs typeface="Times New Roman" panose="02020603050405020304" pitchFamily="18" charset="0"/>
              </a:rPr>
              <a:t>При авариях, стихийных бедствиях (например, при землетрясении) тяжелые ожоги могут быть вызваны пламенем в результате взрыва на газовой сети, электротоком при замыкании в электрических сетях, горячим паром при разрушении отопительных систем. </a:t>
            </a:r>
            <a:endParaRPr lang="en-US" sz="1400" dirty="0">
              <a:latin typeface="Times New Roman" panose="02020603050405020304" pitchFamily="18" charset="0"/>
              <a:cs typeface="Times New Roman" panose="02020603050405020304" pitchFamily="18" charset="0"/>
            </a:endParaRPr>
          </a:p>
          <a:p>
            <a:r>
              <a:rPr lang="ru-RU" sz="1400" dirty="0">
                <a:latin typeface="Times New Roman" panose="02020603050405020304" pitchFamily="18" charset="0"/>
                <a:cs typeface="Times New Roman" panose="02020603050405020304" pitchFamily="18" charset="0"/>
              </a:rPr>
              <a:t>В быту наблюдаются ожоги кипятком, паром, солнечной радиацией.</a:t>
            </a:r>
          </a:p>
          <a:p>
            <a:r>
              <a:rPr lang="ru-RU" sz="1400" dirty="0">
                <a:latin typeface="Times New Roman" panose="02020603050405020304" pitchFamily="18" charset="0"/>
                <a:cs typeface="Times New Roman" panose="02020603050405020304" pitchFamily="18" charset="0"/>
              </a:rPr>
              <a:t>В зависимости от глубины поражения кожи и подлежащих тканей ожоги делятся на четыре степени:</a:t>
            </a:r>
            <a:endParaRPr lang="en-US" sz="1400" dirty="0">
              <a:latin typeface="Times New Roman" panose="02020603050405020304" pitchFamily="18" charset="0"/>
              <a:cs typeface="Times New Roman" panose="02020603050405020304" pitchFamily="18" charset="0"/>
            </a:endParaRPr>
          </a:p>
          <a:p>
            <a:r>
              <a:rPr lang="ru-RU" sz="1400" dirty="0">
                <a:latin typeface="Times New Roman" panose="02020603050405020304" pitchFamily="18" charset="0"/>
                <a:cs typeface="Times New Roman" panose="02020603050405020304" pitchFamily="18" charset="0"/>
              </a:rPr>
              <a:t>легкую (1-я), </a:t>
            </a:r>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c</a:t>
            </a:r>
            <a:r>
              <a:rPr lang="ru-RU" sz="1400" dirty="0" err="1">
                <a:latin typeface="Times New Roman" panose="02020603050405020304" pitchFamily="18" charset="0"/>
                <a:cs typeface="Times New Roman" panose="02020603050405020304" pitchFamily="18" charset="0"/>
              </a:rPr>
              <a:t>редней</a:t>
            </a:r>
            <a:r>
              <a:rPr lang="ru-RU" sz="1400" dirty="0">
                <a:latin typeface="Times New Roman" panose="02020603050405020304" pitchFamily="18" charset="0"/>
                <a:cs typeface="Times New Roman" panose="02020603050405020304" pitchFamily="18" charset="0"/>
              </a:rPr>
              <a:t> тяжести (2-я),</a:t>
            </a:r>
            <a:endParaRPr lang="en-US" sz="1400" dirty="0">
              <a:latin typeface="Times New Roman" panose="02020603050405020304" pitchFamily="18" charset="0"/>
              <a:cs typeface="Times New Roman" panose="02020603050405020304" pitchFamily="18" charset="0"/>
            </a:endParaRPr>
          </a:p>
          <a:p>
            <a:r>
              <a:rPr lang="ru-RU" sz="1400" dirty="0">
                <a:latin typeface="Times New Roman" panose="02020603050405020304" pitchFamily="18" charset="0"/>
                <a:cs typeface="Times New Roman" panose="02020603050405020304" pitchFamily="18" charset="0"/>
              </a:rPr>
              <a:t>тяжелую (3-я) и </a:t>
            </a:r>
            <a:endParaRPr lang="en-US" sz="1400" dirty="0">
              <a:latin typeface="Times New Roman" panose="02020603050405020304" pitchFamily="18" charset="0"/>
              <a:cs typeface="Times New Roman" panose="02020603050405020304" pitchFamily="18" charset="0"/>
            </a:endParaRPr>
          </a:p>
          <a:p>
            <a:r>
              <a:rPr lang="ru-RU" sz="1400" dirty="0">
                <a:latin typeface="Times New Roman" panose="02020603050405020304" pitchFamily="18" charset="0"/>
                <a:cs typeface="Times New Roman" panose="02020603050405020304" pitchFamily="18" charset="0"/>
              </a:rPr>
              <a:t>крайне тяжелую (4-я).</a:t>
            </a:r>
          </a:p>
        </p:txBody>
      </p:sp>
    </p:spTree>
    <p:extLst>
      <p:ext uri="{BB962C8B-B14F-4D97-AF65-F5344CB8AC3E}">
        <p14:creationId xmlns:p14="http://schemas.microsoft.com/office/powerpoint/2010/main" val="1760468181"/>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45</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sp>
        <p:nvSpPr>
          <p:cNvPr id="8" name="TextBox 7">
            <a:extLst>
              <a:ext uri="{FF2B5EF4-FFF2-40B4-BE49-F238E27FC236}">
                <a16:creationId xmlns:a16="http://schemas.microsoft.com/office/drawing/2014/main" id="{AA05578F-73E2-4A82-953B-406A1E7B881E}"/>
              </a:ext>
            </a:extLst>
          </p:cNvPr>
          <p:cNvSpPr txBox="1"/>
          <p:nvPr/>
        </p:nvSpPr>
        <p:spPr>
          <a:xfrm>
            <a:off x="461827" y="421741"/>
            <a:ext cx="4369489" cy="6340197"/>
          </a:xfrm>
          <a:prstGeom prst="rect">
            <a:avLst/>
          </a:prstGeom>
          <a:solidFill>
            <a:schemeClr val="accent1">
              <a:lumMod val="20000"/>
              <a:lumOff val="80000"/>
            </a:schemeClr>
          </a:solidFill>
          <a:ln w="38100" cap="flat">
            <a:solidFill>
              <a:srgbClr val="7030A0"/>
            </a:solidFill>
            <a:miter lim="400000"/>
          </a:ln>
          <a:effectLst>
            <a:glow rad="1397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400" dirty="0">
                <a:effectLst/>
                <a:latin typeface="Times New Roman" panose="02020603050405020304" pitchFamily="18" charset="0"/>
                <a:ea typeface="Calibri" panose="020F0502020204030204" pitchFamily="34" charset="0"/>
              </a:rPr>
              <a:t>Ориентировочное определение площади ожога в сочетании с оценкой степени его тяжести позволяют уже при оказании первой помощи определить тяжесть состояния пораженного. </a:t>
            </a:r>
          </a:p>
          <a:p>
            <a:pPr algn="just"/>
            <a:r>
              <a:rPr lang="ru-RU" sz="1400" dirty="0">
                <a:effectLst/>
                <a:latin typeface="Times New Roman" panose="02020603050405020304" pitchFamily="18" charset="0"/>
                <a:ea typeface="Calibri" panose="020F0502020204030204" pitchFamily="34" charset="0"/>
              </a:rPr>
              <a:t>Ожоговая болезнь развивается не сразу, не в момент получения ожога, а в последующем, когда появляется интоксикация и происходит истощение организма в связи с потерей через ожоговую поверхность жидкости, нарушением питания тканей, возникают другие функциональные расстройства внутренних органов. </a:t>
            </a:r>
          </a:p>
          <a:p>
            <a:pPr algn="just"/>
            <a:r>
              <a:rPr lang="ru-RU" sz="1400" dirty="0">
                <a:effectLst/>
                <a:latin typeface="Times New Roman" panose="02020603050405020304" pitchFamily="18" charset="0"/>
                <a:ea typeface="Calibri" panose="020F0502020204030204" pitchFamily="34" charset="0"/>
              </a:rPr>
              <a:t>Ранним осложнением ожогов является шок, который может продолжаться от нескольких часов до 2-3 суток.</a:t>
            </a:r>
          </a:p>
          <a:p>
            <a:pPr algn="just"/>
            <a:r>
              <a:rPr lang="ru-RU" sz="1400" dirty="0">
                <a:effectLst/>
                <a:latin typeface="Times New Roman" panose="02020603050405020304" pitchFamily="18" charset="0"/>
                <a:ea typeface="Calibri" panose="020F0502020204030204" pitchFamily="34" charset="0"/>
              </a:rPr>
              <a:t>Наиболее тяжело протекают ожоги, вызванные пламенем, так как температура пламени на несколько порядков выше температуры кипения жидкостей. </a:t>
            </a:r>
          </a:p>
          <a:p>
            <a:pPr algn="just"/>
            <a:r>
              <a:rPr lang="ru-RU" sz="1400" dirty="0">
                <a:effectLst/>
                <a:latin typeface="Times New Roman" panose="02020603050405020304" pitchFamily="18" charset="0"/>
                <a:ea typeface="Calibri" panose="020F0502020204030204" pitchFamily="34" charset="0"/>
              </a:rPr>
              <a:t>Необходимо быстро удалить пострадавшего из зоны огня.</a:t>
            </a:r>
          </a:p>
          <a:p>
            <a:pPr algn="just"/>
            <a:r>
              <a:rPr lang="ru-RU" sz="1400" dirty="0">
                <a:effectLst/>
                <a:latin typeface="Times New Roman" panose="02020603050405020304" pitchFamily="18" charset="0"/>
                <a:ea typeface="Calibri" panose="020F0502020204030204" pitchFamily="34" charset="0"/>
              </a:rPr>
              <a:t> Если на человеке загорелась одежда, нужно без промедления снять ее или набросить одеяло, пальто тем самым прекратив к огню доступ воздуха. </a:t>
            </a:r>
          </a:p>
          <a:p>
            <a:pPr algn="just"/>
            <a:r>
              <a:rPr lang="ru-RU" sz="1400" dirty="0">
                <a:effectLst/>
                <a:latin typeface="Times New Roman" panose="02020603050405020304" pitchFamily="18" charset="0"/>
                <a:ea typeface="Calibri" panose="020F0502020204030204" pitchFamily="34" charset="0"/>
              </a:rPr>
              <a:t>После того как с пострадавшего сбито пламя, на ожоговые раны следует наложить стерильные марлевые или просто чистые повязки из подручного материала. </a:t>
            </a:r>
          </a:p>
          <a:p>
            <a:pPr algn="just"/>
            <a:r>
              <a:rPr lang="ru-RU" sz="1400" dirty="0">
                <a:effectLst/>
                <a:latin typeface="Times New Roman" panose="02020603050405020304" pitchFamily="18" charset="0"/>
                <a:ea typeface="Calibri" panose="020F0502020204030204" pitchFamily="34" charset="0"/>
              </a:rPr>
              <a:t>При этом не следует отрывать от обожженной поверхности прилипшую одежду, лучше ее обрезать ножницами.</a:t>
            </a:r>
          </a:p>
        </p:txBody>
      </p:sp>
      <p:pic>
        <p:nvPicPr>
          <p:cNvPr id="11" name="Рисунок 10">
            <a:extLst>
              <a:ext uri="{FF2B5EF4-FFF2-40B4-BE49-F238E27FC236}">
                <a16:creationId xmlns:a16="http://schemas.microsoft.com/office/drawing/2014/main" id="{4769DBBF-905E-484E-B357-252E7DB33F0A}"/>
              </a:ext>
            </a:extLst>
          </p:cNvPr>
          <p:cNvPicPr>
            <a:picLocks noChangeAspect="1"/>
          </p:cNvPicPr>
          <p:nvPr/>
        </p:nvPicPr>
        <p:blipFill>
          <a:blip r:embed="rId3"/>
          <a:stretch>
            <a:fillRect/>
          </a:stretch>
        </p:blipFill>
        <p:spPr>
          <a:xfrm>
            <a:off x="5156200" y="421741"/>
            <a:ext cx="4982609" cy="6340197"/>
          </a:xfrm>
          <a:prstGeom prst="rect">
            <a:avLst/>
          </a:prstGeom>
          <a:ln w="38100">
            <a:solidFill>
              <a:srgbClr val="7030A0"/>
            </a:solidFill>
          </a:ln>
          <a:effectLst>
            <a:glow rad="101600">
              <a:schemeClr val="accent5">
                <a:satMod val="175000"/>
                <a:alpha val="40000"/>
              </a:schemeClr>
            </a:glow>
          </a:effectLst>
        </p:spPr>
      </p:pic>
    </p:spTree>
    <p:extLst>
      <p:ext uri="{BB962C8B-B14F-4D97-AF65-F5344CB8AC3E}">
        <p14:creationId xmlns:p14="http://schemas.microsoft.com/office/powerpoint/2010/main" val="2480352586"/>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46</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sp>
        <p:nvSpPr>
          <p:cNvPr id="13" name="TextBox 12">
            <a:extLst>
              <a:ext uri="{FF2B5EF4-FFF2-40B4-BE49-F238E27FC236}">
                <a16:creationId xmlns:a16="http://schemas.microsoft.com/office/drawing/2014/main" id="{2A23CFDA-CC6B-4FB1-8D83-9D7257574193}"/>
              </a:ext>
            </a:extLst>
          </p:cNvPr>
          <p:cNvSpPr txBox="1"/>
          <p:nvPr/>
        </p:nvSpPr>
        <p:spPr>
          <a:xfrm>
            <a:off x="329097" y="582698"/>
            <a:ext cx="4998277" cy="3785652"/>
          </a:xfrm>
          <a:prstGeom prst="rect">
            <a:avLst/>
          </a:prstGeom>
          <a:solidFill>
            <a:schemeClr val="accent1">
              <a:lumMod val="20000"/>
              <a:lumOff val="80000"/>
            </a:schemeClr>
          </a:solidFill>
          <a:ln w="38100" cap="flat">
            <a:solidFill>
              <a:srgbClr val="7030A0"/>
            </a:solidFill>
            <a:miter lim="400000"/>
          </a:ln>
          <a:effectLst>
            <a:glow rad="1397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b="1" dirty="0">
                <a:effectLst/>
                <a:latin typeface="Times New Roman" panose="02020603050405020304" pitchFamily="18" charset="0"/>
                <a:ea typeface="Calibri" panose="020F0502020204030204" pitchFamily="34" charset="0"/>
              </a:rPr>
              <a:t>Ожоги первой степени </a:t>
            </a:r>
            <a:r>
              <a:rPr lang="ru-RU" sz="1600" dirty="0">
                <a:effectLst/>
                <a:latin typeface="Times New Roman" panose="02020603050405020304" pitchFamily="18" charset="0"/>
                <a:ea typeface="Calibri" panose="020F0502020204030204" pitchFamily="34" charset="0"/>
              </a:rPr>
              <a:t>- это повреждения рогового слоя клеток кожи, которые проявляются покраснением обожженных участков кожи, незначительным отеком и жгучими болями, довольно быстро проходящими.</a:t>
            </a:r>
          </a:p>
          <a:p>
            <a:pPr algn="just"/>
            <a:r>
              <a:rPr lang="ru-RU" sz="1600" dirty="0">
                <a:effectLst/>
                <a:latin typeface="Times New Roman" panose="02020603050405020304" pitchFamily="18" charset="0"/>
                <a:ea typeface="Calibri" panose="020F0502020204030204" pitchFamily="34" charset="0"/>
              </a:rPr>
              <a:t>При </a:t>
            </a:r>
            <a:r>
              <a:rPr lang="ru-RU" sz="1600" b="1" dirty="0">
                <a:effectLst/>
                <a:latin typeface="Times New Roman" panose="02020603050405020304" pitchFamily="18" charset="0"/>
                <a:ea typeface="Calibri" panose="020F0502020204030204" pitchFamily="34" charset="0"/>
              </a:rPr>
              <a:t>ожогах второй степени </a:t>
            </a:r>
            <a:r>
              <a:rPr lang="ru-RU" sz="1600" dirty="0">
                <a:effectLst/>
                <a:latin typeface="Times New Roman" panose="02020603050405020304" pitchFamily="18" charset="0"/>
                <a:ea typeface="Calibri" panose="020F0502020204030204" pitchFamily="34" charset="0"/>
              </a:rPr>
              <a:t>полностью повреждается роговой слой кожи. Обожженная кожа приобретает интенсивно-красный цвет, появляются пузыри, наполненные прозрачной жидкостью, ощущается резкая боль.</a:t>
            </a:r>
          </a:p>
          <a:p>
            <a:pPr algn="just"/>
            <a:r>
              <a:rPr lang="ru-RU" sz="1600" b="1" dirty="0">
                <a:effectLst/>
                <a:latin typeface="Times New Roman" panose="02020603050405020304" pitchFamily="18" charset="0"/>
                <a:ea typeface="Calibri" panose="020F0502020204030204" pitchFamily="34" charset="0"/>
              </a:rPr>
              <a:t>Ожоги третьей степени </a:t>
            </a:r>
            <a:r>
              <a:rPr lang="ru-RU" sz="1600" dirty="0">
                <a:effectLst/>
                <a:latin typeface="Times New Roman" panose="02020603050405020304" pitchFamily="18" charset="0"/>
                <a:ea typeface="Calibri" panose="020F0502020204030204" pitchFamily="34" charset="0"/>
              </a:rPr>
              <a:t>образуются при повреждении более глубоких слоев кожи. На коже помимо пузырей образуются корочки - струпья.</a:t>
            </a:r>
          </a:p>
          <a:p>
            <a:pPr algn="just"/>
            <a:r>
              <a:rPr lang="ru-RU" sz="1600" dirty="0">
                <a:effectLst/>
                <a:latin typeface="Times New Roman" panose="02020603050405020304" pitchFamily="18" charset="0"/>
                <a:ea typeface="Calibri" panose="020F0502020204030204" pitchFamily="34" charset="0"/>
              </a:rPr>
              <a:t>Обугливание кожи, подкожной клетчатки и подлежащих тканей вплоть до костей типично для </a:t>
            </a:r>
            <a:r>
              <a:rPr lang="ru-RU" sz="1600" b="1" dirty="0">
                <a:effectLst/>
                <a:latin typeface="Times New Roman" panose="02020603050405020304" pitchFamily="18" charset="0"/>
                <a:ea typeface="Calibri" panose="020F0502020204030204" pitchFamily="34" charset="0"/>
              </a:rPr>
              <a:t>ожогов четвертой степени.</a:t>
            </a:r>
            <a:endParaRPr lang="ru-RU" sz="1600" dirty="0">
              <a:effectLst/>
              <a:latin typeface="Times New Roman" panose="02020603050405020304" pitchFamily="18" charset="0"/>
              <a:ea typeface="Calibri" panose="020F0502020204030204" pitchFamily="34" charset="0"/>
            </a:endParaRPr>
          </a:p>
        </p:txBody>
      </p:sp>
      <p:pic>
        <p:nvPicPr>
          <p:cNvPr id="2" name="Рисунок 1">
            <a:extLst>
              <a:ext uri="{FF2B5EF4-FFF2-40B4-BE49-F238E27FC236}">
                <a16:creationId xmlns:a16="http://schemas.microsoft.com/office/drawing/2014/main" id="{81A2E94D-6F18-460E-B3B8-F6F3185BD8F4}"/>
              </a:ext>
            </a:extLst>
          </p:cNvPr>
          <p:cNvPicPr>
            <a:picLocks noChangeAspect="1"/>
          </p:cNvPicPr>
          <p:nvPr/>
        </p:nvPicPr>
        <p:blipFill>
          <a:blip r:embed="rId3"/>
          <a:stretch>
            <a:fillRect/>
          </a:stretch>
        </p:blipFill>
        <p:spPr>
          <a:xfrm>
            <a:off x="5605668" y="582698"/>
            <a:ext cx="4377635" cy="3785652"/>
          </a:xfrm>
          <a:prstGeom prst="rect">
            <a:avLst/>
          </a:prstGeom>
          <a:ln w="38100">
            <a:solidFill>
              <a:srgbClr val="7030A0"/>
            </a:solidFill>
          </a:ln>
          <a:effectLst>
            <a:glow rad="101600">
              <a:schemeClr val="accent5">
                <a:satMod val="175000"/>
                <a:alpha val="40000"/>
              </a:schemeClr>
            </a:glow>
          </a:effectLst>
        </p:spPr>
      </p:pic>
      <p:sp>
        <p:nvSpPr>
          <p:cNvPr id="8" name="TextBox 7">
            <a:extLst>
              <a:ext uri="{FF2B5EF4-FFF2-40B4-BE49-F238E27FC236}">
                <a16:creationId xmlns:a16="http://schemas.microsoft.com/office/drawing/2014/main" id="{4480331C-D74E-4814-8CBA-7018A7C1AF5F}"/>
              </a:ext>
            </a:extLst>
          </p:cNvPr>
          <p:cNvSpPr txBox="1"/>
          <p:nvPr/>
        </p:nvSpPr>
        <p:spPr>
          <a:xfrm>
            <a:off x="329098" y="4785757"/>
            <a:ext cx="9753598" cy="1815882"/>
          </a:xfrm>
          <a:prstGeom prst="rect">
            <a:avLst/>
          </a:prstGeom>
          <a:noFill/>
          <a:ln w="38100" cap="flat">
            <a:solidFill>
              <a:srgbClr val="7030A0"/>
            </a:solidFill>
            <a:miter lim="400000"/>
          </a:ln>
          <a:effectLst>
            <a:glow rad="1016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dirty="0">
                <a:effectLst/>
                <a:latin typeface="Times New Roman" panose="02020603050405020304" pitchFamily="18" charset="0"/>
                <a:ea typeface="Calibri" panose="020F0502020204030204" pitchFamily="34" charset="0"/>
              </a:rPr>
              <a:t>Пострадавшего с обширными ожогами следует завернуть в чистую свежевыглаженную простыню. </a:t>
            </a:r>
          </a:p>
          <a:p>
            <a:pPr algn="just"/>
            <a:r>
              <a:rPr lang="ru-RU" sz="1600" dirty="0">
                <a:effectLst/>
                <a:latin typeface="Times New Roman" panose="02020603050405020304" pitchFamily="18" charset="0"/>
                <a:ea typeface="Calibri" panose="020F0502020204030204" pitchFamily="34" charset="0"/>
              </a:rPr>
              <a:t>Возникшие пузыри ни в коем случае нельзя прокалывать. Повязки должны быть сухими, ожоговую поверхность не следует смазывать различными жирами, яичным белком. Этим можно нанести человеку еще больший вред, так как повязки с какими-либо жирами, мазями, маслами, красящими веществами только загрязняют ожоговую поверхность, способствуют развитию нагноения. Красящие дезинфицирующие вещества «затемняют» рану, поэтому в случае их применения врачу в больнице будет труднее определить степень ожога и назначить правильное лечение.</a:t>
            </a:r>
          </a:p>
        </p:txBody>
      </p:sp>
    </p:spTree>
    <p:extLst>
      <p:ext uri="{BB962C8B-B14F-4D97-AF65-F5344CB8AC3E}">
        <p14:creationId xmlns:p14="http://schemas.microsoft.com/office/powerpoint/2010/main" val="2149345749"/>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47</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sp>
        <p:nvSpPr>
          <p:cNvPr id="13" name="TextBox 12">
            <a:extLst>
              <a:ext uri="{FF2B5EF4-FFF2-40B4-BE49-F238E27FC236}">
                <a16:creationId xmlns:a16="http://schemas.microsoft.com/office/drawing/2014/main" id="{2A23CFDA-CC6B-4FB1-8D83-9D7257574193}"/>
              </a:ext>
            </a:extLst>
          </p:cNvPr>
          <p:cNvSpPr txBox="1"/>
          <p:nvPr/>
        </p:nvSpPr>
        <p:spPr>
          <a:xfrm>
            <a:off x="531402" y="528521"/>
            <a:ext cx="3871633" cy="2554545"/>
          </a:xfrm>
          <a:prstGeom prst="rect">
            <a:avLst/>
          </a:prstGeom>
          <a:solidFill>
            <a:schemeClr val="accent1">
              <a:lumMod val="20000"/>
              <a:lumOff val="80000"/>
            </a:schemeClr>
          </a:solidFill>
          <a:ln w="38100" cap="flat">
            <a:solidFill>
              <a:srgbClr val="7030A0"/>
            </a:solidFill>
            <a:miter lim="400000"/>
          </a:ln>
          <a:effectLst>
            <a:glow rad="1397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b="1" dirty="0">
                <a:effectLst/>
                <a:latin typeface="Times New Roman" panose="02020603050405020304" pitchFamily="18" charset="0"/>
                <a:ea typeface="Calibri" panose="020F0502020204030204" pitchFamily="34" charset="0"/>
              </a:rPr>
              <a:t>Химические ожоги </a:t>
            </a:r>
            <a:r>
              <a:rPr lang="ru-RU" sz="1600" dirty="0">
                <a:effectLst/>
                <a:latin typeface="Times New Roman" panose="02020603050405020304" pitchFamily="18" charset="0"/>
                <a:ea typeface="Calibri" panose="020F0502020204030204" pitchFamily="34" charset="0"/>
              </a:rPr>
              <a:t>возникают в результате воздействия на кожу и слизистые оболочки концентрированных неорганических и органических кислот, щелочей, фосфора. </a:t>
            </a:r>
          </a:p>
          <a:p>
            <a:pPr algn="just"/>
            <a:r>
              <a:rPr lang="ru-RU" sz="1600" dirty="0">
                <a:effectLst/>
                <a:latin typeface="Times New Roman" panose="02020603050405020304" pitchFamily="18" charset="0"/>
                <a:ea typeface="Calibri" panose="020F0502020204030204" pitchFamily="34" charset="0"/>
              </a:rPr>
              <a:t>Некоторые химические соединения на воздухе, при соприкосновении с влагой или другими химическими веществами легко воспламеняются или взрываются, вызывают термохимические ожоги.</a:t>
            </a:r>
          </a:p>
        </p:txBody>
      </p:sp>
      <p:sp>
        <p:nvSpPr>
          <p:cNvPr id="7" name="TextBox 6">
            <a:extLst>
              <a:ext uri="{FF2B5EF4-FFF2-40B4-BE49-F238E27FC236}">
                <a16:creationId xmlns:a16="http://schemas.microsoft.com/office/drawing/2014/main" id="{DB968A08-D63B-4901-BDF9-A8ABF4A892E8}"/>
              </a:ext>
            </a:extLst>
          </p:cNvPr>
          <p:cNvSpPr txBox="1"/>
          <p:nvPr/>
        </p:nvSpPr>
        <p:spPr>
          <a:xfrm>
            <a:off x="4957953" y="5023744"/>
            <a:ext cx="4884206" cy="1077218"/>
          </a:xfrm>
          <a:prstGeom prst="rect">
            <a:avLst/>
          </a:prstGeom>
          <a:solidFill>
            <a:schemeClr val="accent3">
              <a:lumMod val="20000"/>
              <a:lumOff val="80000"/>
            </a:schemeClr>
          </a:solidFill>
          <a:ln w="38100" cap="flat">
            <a:solidFill>
              <a:srgbClr val="7030A0"/>
            </a:solidFill>
            <a:miter lim="400000"/>
          </a:ln>
          <a:effectLst>
            <a:glow rad="139700">
              <a:schemeClr val="accent3">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hangingPunct="0"/>
            <a:r>
              <a:rPr lang="ru-RU" sz="1600" dirty="0">
                <a:effectLst/>
                <a:latin typeface="Times New Roman" panose="02020603050405020304" pitchFamily="18" charset="0"/>
                <a:ea typeface="Times New Roman" panose="02020603050405020304" pitchFamily="18" charset="0"/>
              </a:rPr>
              <a:t>Бензин, керосин, скипидар, этиловый спирт, эфир часто бывают причиной ожогов кожи, когда по недоразумению используются для компрессов при лечении простудных заболеваний, особенно у детей.</a:t>
            </a:r>
          </a:p>
        </p:txBody>
      </p:sp>
      <p:pic>
        <p:nvPicPr>
          <p:cNvPr id="5" name="Рисунок 4">
            <a:extLst>
              <a:ext uri="{FF2B5EF4-FFF2-40B4-BE49-F238E27FC236}">
                <a16:creationId xmlns:a16="http://schemas.microsoft.com/office/drawing/2014/main" id="{6843621C-94B5-49D0-9E11-1FA80DDD6AAF}"/>
              </a:ext>
            </a:extLst>
          </p:cNvPr>
          <p:cNvPicPr>
            <a:picLocks noChangeAspect="1"/>
          </p:cNvPicPr>
          <p:nvPr/>
        </p:nvPicPr>
        <p:blipFill>
          <a:blip r:embed="rId3"/>
          <a:stretch>
            <a:fillRect/>
          </a:stretch>
        </p:blipFill>
        <p:spPr>
          <a:xfrm>
            <a:off x="5007648" y="528521"/>
            <a:ext cx="4968580" cy="3721583"/>
          </a:xfrm>
          <a:prstGeom prst="rect">
            <a:avLst/>
          </a:prstGeom>
          <a:ln w="38100">
            <a:solidFill>
              <a:srgbClr val="7030A0"/>
            </a:solidFill>
          </a:ln>
          <a:effectLst>
            <a:glow rad="139700">
              <a:schemeClr val="accent5">
                <a:satMod val="175000"/>
                <a:alpha val="40000"/>
              </a:schemeClr>
            </a:glow>
          </a:effectLst>
        </p:spPr>
      </p:pic>
      <p:pic>
        <p:nvPicPr>
          <p:cNvPr id="6" name="Рисунок 5">
            <a:extLst>
              <a:ext uri="{FF2B5EF4-FFF2-40B4-BE49-F238E27FC236}">
                <a16:creationId xmlns:a16="http://schemas.microsoft.com/office/drawing/2014/main" id="{248605A6-BC07-42A6-906A-7D047B4622F8}"/>
              </a:ext>
            </a:extLst>
          </p:cNvPr>
          <p:cNvPicPr>
            <a:picLocks noChangeAspect="1"/>
          </p:cNvPicPr>
          <p:nvPr/>
        </p:nvPicPr>
        <p:blipFill>
          <a:blip r:embed="rId4"/>
          <a:stretch>
            <a:fillRect/>
          </a:stretch>
        </p:blipFill>
        <p:spPr>
          <a:xfrm>
            <a:off x="498385" y="3867150"/>
            <a:ext cx="3904650" cy="2660468"/>
          </a:xfrm>
          <a:prstGeom prst="rect">
            <a:avLst/>
          </a:prstGeom>
          <a:ln w="38100">
            <a:solidFill>
              <a:srgbClr val="7030A0"/>
            </a:solidFill>
          </a:ln>
          <a:effectLst>
            <a:glow rad="139700">
              <a:schemeClr val="accent3">
                <a:satMod val="175000"/>
                <a:alpha val="40000"/>
              </a:schemeClr>
            </a:glow>
          </a:effectLst>
        </p:spPr>
      </p:pic>
    </p:spTree>
    <p:extLst>
      <p:ext uri="{BB962C8B-B14F-4D97-AF65-F5344CB8AC3E}">
        <p14:creationId xmlns:p14="http://schemas.microsoft.com/office/powerpoint/2010/main" val="1561736901"/>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48</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sp>
        <p:nvSpPr>
          <p:cNvPr id="11" name="TextBox 10">
            <a:extLst>
              <a:ext uri="{FF2B5EF4-FFF2-40B4-BE49-F238E27FC236}">
                <a16:creationId xmlns:a16="http://schemas.microsoft.com/office/drawing/2014/main" id="{BCB5FE21-8106-436D-AB7B-A2D234B96E55}"/>
              </a:ext>
            </a:extLst>
          </p:cNvPr>
          <p:cNvSpPr txBox="1"/>
          <p:nvPr/>
        </p:nvSpPr>
        <p:spPr>
          <a:xfrm>
            <a:off x="254637" y="582698"/>
            <a:ext cx="9783885" cy="830997"/>
          </a:xfrm>
          <a:prstGeom prst="rect">
            <a:avLst/>
          </a:prstGeom>
          <a:solidFill>
            <a:schemeClr val="accent1">
              <a:lumMod val="20000"/>
              <a:lumOff val="80000"/>
            </a:schemeClr>
          </a:solidFill>
          <a:ln w="38100" cap="flat">
            <a:solidFill>
              <a:srgbClr val="7030A0"/>
            </a:solidFill>
            <a:miter lim="400000"/>
          </a:ln>
          <a:effectLst>
            <a:glow rad="1016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dirty="0">
                <a:latin typeface="Times New Roman" panose="02020603050405020304" pitchFamily="18" charset="0"/>
                <a:cs typeface="Times New Roman" panose="02020603050405020304" pitchFamily="18" charset="0"/>
              </a:rPr>
              <a:t>Химические ожоги вызываются и некоторыми растениями (лютиком, чемерицей, дурманом, подснежником и др.), используемыми в качестве компрессов для лечения радикулитов, артритов, полиартритов, особенно в период цветения этих растений.</a:t>
            </a:r>
          </a:p>
        </p:txBody>
      </p:sp>
      <p:pic>
        <p:nvPicPr>
          <p:cNvPr id="4" name="Рисунок 3">
            <a:extLst>
              <a:ext uri="{FF2B5EF4-FFF2-40B4-BE49-F238E27FC236}">
                <a16:creationId xmlns:a16="http://schemas.microsoft.com/office/drawing/2014/main" id="{155EA7CC-5876-451F-ABB1-9B56A23CE04B}"/>
              </a:ext>
            </a:extLst>
          </p:cNvPr>
          <p:cNvPicPr>
            <a:picLocks noChangeAspect="1"/>
          </p:cNvPicPr>
          <p:nvPr/>
        </p:nvPicPr>
        <p:blipFill>
          <a:blip r:embed="rId3"/>
          <a:stretch>
            <a:fillRect/>
          </a:stretch>
        </p:blipFill>
        <p:spPr>
          <a:xfrm>
            <a:off x="5585791" y="3610923"/>
            <a:ext cx="4452732" cy="2919085"/>
          </a:xfrm>
          <a:prstGeom prst="rect">
            <a:avLst/>
          </a:prstGeom>
          <a:ln w="38100">
            <a:solidFill>
              <a:srgbClr val="7030A0"/>
            </a:solidFill>
          </a:ln>
        </p:spPr>
      </p:pic>
      <p:pic>
        <p:nvPicPr>
          <p:cNvPr id="2" name="Рисунок 1">
            <a:extLst>
              <a:ext uri="{FF2B5EF4-FFF2-40B4-BE49-F238E27FC236}">
                <a16:creationId xmlns:a16="http://schemas.microsoft.com/office/drawing/2014/main" id="{18B8EFED-5817-41AB-81D1-EB390B66E2E0}"/>
              </a:ext>
            </a:extLst>
          </p:cNvPr>
          <p:cNvPicPr>
            <a:picLocks noChangeAspect="1"/>
          </p:cNvPicPr>
          <p:nvPr/>
        </p:nvPicPr>
        <p:blipFill>
          <a:blip r:embed="rId4"/>
          <a:stretch>
            <a:fillRect/>
          </a:stretch>
        </p:blipFill>
        <p:spPr>
          <a:xfrm>
            <a:off x="254637" y="1761993"/>
            <a:ext cx="5074170" cy="4768015"/>
          </a:xfrm>
          <a:prstGeom prst="rect">
            <a:avLst/>
          </a:prstGeom>
          <a:ln w="38100">
            <a:solidFill>
              <a:srgbClr val="7030A0"/>
            </a:solidFill>
          </a:ln>
        </p:spPr>
      </p:pic>
      <p:pic>
        <p:nvPicPr>
          <p:cNvPr id="3" name="Рисунок 2">
            <a:extLst>
              <a:ext uri="{FF2B5EF4-FFF2-40B4-BE49-F238E27FC236}">
                <a16:creationId xmlns:a16="http://schemas.microsoft.com/office/drawing/2014/main" id="{FCC45F5A-FFFB-4510-9FF5-761D860C0344}"/>
              </a:ext>
            </a:extLst>
          </p:cNvPr>
          <p:cNvPicPr>
            <a:picLocks noChangeAspect="1"/>
          </p:cNvPicPr>
          <p:nvPr/>
        </p:nvPicPr>
        <p:blipFill>
          <a:blip r:embed="rId5"/>
          <a:stretch>
            <a:fillRect/>
          </a:stretch>
        </p:blipFill>
        <p:spPr>
          <a:xfrm>
            <a:off x="5585791" y="1679826"/>
            <a:ext cx="4452731" cy="1789044"/>
          </a:xfrm>
          <a:prstGeom prst="rect">
            <a:avLst/>
          </a:prstGeom>
          <a:ln w="38100">
            <a:solidFill>
              <a:srgbClr val="7030A0"/>
            </a:solidFill>
          </a:ln>
        </p:spPr>
      </p:pic>
    </p:spTree>
    <p:extLst>
      <p:ext uri="{BB962C8B-B14F-4D97-AF65-F5344CB8AC3E}">
        <p14:creationId xmlns:p14="http://schemas.microsoft.com/office/powerpoint/2010/main" val="1811517231"/>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49</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sp>
        <p:nvSpPr>
          <p:cNvPr id="13" name="TextBox 12">
            <a:extLst>
              <a:ext uri="{FF2B5EF4-FFF2-40B4-BE49-F238E27FC236}">
                <a16:creationId xmlns:a16="http://schemas.microsoft.com/office/drawing/2014/main" id="{2A23CFDA-CC6B-4FB1-8D83-9D7257574193}"/>
              </a:ext>
            </a:extLst>
          </p:cNvPr>
          <p:cNvSpPr txBox="1"/>
          <p:nvPr/>
        </p:nvSpPr>
        <p:spPr>
          <a:xfrm>
            <a:off x="461828" y="859062"/>
            <a:ext cx="3146077" cy="5262979"/>
          </a:xfrm>
          <a:prstGeom prst="rect">
            <a:avLst/>
          </a:prstGeom>
          <a:solidFill>
            <a:schemeClr val="accent1">
              <a:lumMod val="20000"/>
              <a:lumOff val="80000"/>
            </a:schemeClr>
          </a:solidFill>
          <a:ln w="38100" cap="flat">
            <a:solidFill>
              <a:srgbClr val="FF66CC"/>
            </a:solidFill>
            <a:miter lim="400000"/>
          </a:ln>
          <a:effectLst>
            <a:glow rad="1397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dirty="0">
                <a:effectLst/>
                <a:latin typeface="Times New Roman" panose="02020603050405020304" pitchFamily="18" charset="0"/>
                <a:ea typeface="Calibri" panose="020F0502020204030204" pitchFamily="34" charset="0"/>
              </a:rPr>
              <a:t>Благодаря своевременному и правильному оказанию первой помощи пострадавшему прямо на месте происшествия ликвидируются или предупреждаются глубокие поражения тканей, развитие общего отравления.</a:t>
            </a:r>
          </a:p>
          <a:p>
            <a:pPr algn="just"/>
            <a:r>
              <a:rPr lang="ru-RU" sz="1600" dirty="0">
                <a:effectLst/>
                <a:latin typeface="Times New Roman" panose="02020603050405020304" pitchFamily="18" charset="0"/>
                <a:ea typeface="Calibri" panose="020F0502020204030204" pitchFamily="34" charset="0"/>
              </a:rPr>
              <a:t>Одежду, пропитанную вызвавшим ожог химическим соединением, необходимо быстро снять, разрезать прямо на месте происшествия. </a:t>
            </a:r>
            <a:endParaRPr lang="en-US" sz="1600" dirty="0">
              <a:effectLst/>
              <a:latin typeface="Times New Roman" panose="02020603050405020304" pitchFamily="18" charset="0"/>
              <a:ea typeface="Calibri" panose="020F0502020204030204" pitchFamily="34" charset="0"/>
            </a:endParaRPr>
          </a:p>
          <a:p>
            <a:pPr algn="just"/>
            <a:r>
              <a:rPr lang="ru-RU" sz="1600" dirty="0">
                <a:effectLst/>
                <a:latin typeface="Times New Roman" panose="02020603050405020304" pitchFamily="18" charset="0"/>
                <a:ea typeface="Calibri" panose="020F0502020204030204" pitchFamily="34" charset="0"/>
              </a:rPr>
              <a:t>Попавшие на кожу химические вещества следует смыть большим количеством воды из-под водопроводного крана до исчезновения специфического запаха вещества, тем самым предотвращая его дальнейшее воздействие на ткани организма.</a:t>
            </a:r>
          </a:p>
        </p:txBody>
      </p:sp>
      <p:pic>
        <p:nvPicPr>
          <p:cNvPr id="4" name="Рисунок 3">
            <a:extLst>
              <a:ext uri="{FF2B5EF4-FFF2-40B4-BE49-F238E27FC236}">
                <a16:creationId xmlns:a16="http://schemas.microsoft.com/office/drawing/2014/main" id="{7AB9F6CE-E269-43BC-BEA8-8D4A48B323D7}"/>
              </a:ext>
            </a:extLst>
          </p:cNvPr>
          <p:cNvPicPr>
            <a:picLocks noChangeAspect="1"/>
          </p:cNvPicPr>
          <p:nvPr/>
        </p:nvPicPr>
        <p:blipFill>
          <a:blip r:embed="rId3"/>
          <a:stretch>
            <a:fillRect/>
          </a:stretch>
        </p:blipFill>
        <p:spPr>
          <a:xfrm>
            <a:off x="4201215" y="859062"/>
            <a:ext cx="5509316" cy="5183929"/>
          </a:xfrm>
          <a:prstGeom prst="rect">
            <a:avLst/>
          </a:prstGeom>
          <a:ln w="38100">
            <a:solidFill>
              <a:srgbClr val="FF66CC"/>
            </a:solidFill>
          </a:ln>
          <a:effectLst>
            <a:glow rad="139700">
              <a:schemeClr val="accent5">
                <a:satMod val="175000"/>
                <a:alpha val="40000"/>
              </a:schemeClr>
            </a:glow>
          </a:effectLst>
        </p:spPr>
      </p:pic>
    </p:spTree>
    <p:extLst>
      <p:ext uri="{BB962C8B-B14F-4D97-AF65-F5344CB8AC3E}">
        <p14:creationId xmlns:p14="http://schemas.microsoft.com/office/powerpoint/2010/main" val="232931462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5</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2022 год, тема №6</a:t>
            </a:r>
          </a:p>
        </p:txBody>
      </p:sp>
      <p:sp>
        <p:nvSpPr>
          <p:cNvPr id="13" name="TextBox 12">
            <a:extLst>
              <a:ext uri="{FF2B5EF4-FFF2-40B4-BE49-F238E27FC236}">
                <a16:creationId xmlns:a16="http://schemas.microsoft.com/office/drawing/2014/main" id="{FEF858A4-F301-4638-8736-B5B09C3D4E70}"/>
              </a:ext>
            </a:extLst>
          </p:cNvPr>
          <p:cNvSpPr txBox="1"/>
          <p:nvPr/>
        </p:nvSpPr>
        <p:spPr>
          <a:xfrm>
            <a:off x="609048" y="326031"/>
            <a:ext cx="9204967" cy="1569660"/>
          </a:xfrm>
          <a:prstGeom prst="rect">
            <a:avLst/>
          </a:prstGeom>
          <a:solidFill>
            <a:schemeClr val="accent4">
              <a:lumMod val="20000"/>
              <a:lumOff val="80000"/>
            </a:schemeClr>
          </a:solidFill>
          <a:ln w="38100" cap="flat">
            <a:solidFill>
              <a:srgbClr val="C00000"/>
            </a:solidFill>
            <a:miter lim="400000"/>
          </a:ln>
          <a:effectLst>
            <a:glow rad="139700">
              <a:schemeClr val="accent4">
                <a:satMod val="175000"/>
                <a:alpha val="40000"/>
              </a:schemeClr>
            </a:glow>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none"/>
        </p:style>
        <p:txBody>
          <a:bodyPr wrap="square">
            <a:spAutoFit/>
          </a:bodyPr>
          <a:lstStyle/>
          <a:p>
            <a:pPr algn="ctr"/>
            <a:r>
              <a:rPr lang="ru-RU" sz="1600" dirty="0">
                <a:latin typeface="Times New Roman" panose="02020603050405020304" pitchFamily="18" charset="0"/>
                <a:cs typeface="Times New Roman" panose="02020603050405020304" pitchFamily="18" charset="0"/>
              </a:rPr>
              <a:t>В организации первой помощи различают две фазы: </a:t>
            </a:r>
          </a:p>
          <a:p>
            <a:pPr algn="just"/>
            <a:r>
              <a:rPr lang="ru-RU" sz="1600" dirty="0">
                <a:latin typeface="Times New Roman" panose="02020603050405020304" pitchFamily="18" charset="0"/>
                <a:cs typeface="Times New Roman" panose="02020603050405020304" pitchFamily="18" charset="0"/>
              </a:rPr>
              <a:t>• первая - оказание само- и взаимопомощи сразу же после возникновения стихийного бедствия, аварии, возникновения очага поражения, когда еще не прибыли силы здравоохранения и спасательные подразделения;</a:t>
            </a:r>
          </a:p>
          <a:p>
            <a:pPr algn="just"/>
            <a:r>
              <a:rPr lang="ru-RU" sz="1600" dirty="0">
                <a:latin typeface="Times New Roman" panose="02020603050405020304" pitchFamily="18" charset="0"/>
                <a:cs typeface="Times New Roman" panose="02020603050405020304" pitchFamily="18" charset="0"/>
              </a:rPr>
              <a:t>• вторая - оказание первой помощи прибывшим личным составом спасательных подразделений и медицинскими формированиями одновременно с организацией само- и взаимопомощи.</a:t>
            </a:r>
          </a:p>
        </p:txBody>
      </p:sp>
      <p:sp>
        <p:nvSpPr>
          <p:cNvPr id="11" name="TextBox 10">
            <a:extLst>
              <a:ext uri="{FF2B5EF4-FFF2-40B4-BE49-F238E27FC236}">
                <a16:creationId xmlns:a16="http://schemas.microsoft.com/office/drawing/2014/main" id="{D98EC66C-04BD-42E6-9229-0A2B20590BF0}"/>
              </a:ext>
            </a:extLst>
          </p:cNvPr>
          <p:cNvSpPr txBox="1"/>
          <p:nvPr/>
        </p:nvSpPr>
        <p:spPr>
          <a:xfrm>
            <a:off x="591931" y="2728627"/>
            <a:ext cx="4052405" cy="3046988"/>
          </a:xfrm>
          <a:prstGeom prst="rect">
            <a:avLst/>
          </a:prstGeom>
          <a:solidFill>
            <a:schemeClr val="accent6">
              <a:lumMod val="40000"/>
              <a:lumOff val="60000"/>
            </a:schemeClr>
          </a:solidFill>
          <a:ln w="28575" cap="flat">
            <a:solidFill>
              <a:srgbClr val="FF0000"/>
            </a:solidFill>
            <a:miter lim="400000"/>
          </a:ln>
          <a:effectLst>
            <a:glow rad="2286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dirty="0">
                <a:latin typeface="Times New Roman" panose="02020603050405020304" pitchFamily="18" charset="0"/>
                <a:cs typeface="Times New Roman" panose="02020603050405020304" pitchFamily="18" charset="0"/>
              </a:rPr>
              <a:t>Возможности организации само- и взаимопомощи в первой фазе возникновения чрезвычайных ситуаций в очагах поражения ограничиваются в связи с непредсказуемостью обстановки, опасностью передвижения по очагу, отсутствием средств для оказания помощи, морально-психологическим состоянием людей, находящихся в очаге. </a:t>
            </a:r>
          </a:p>
          <a:p>
            <a:pPr algn="just"/>
            <a:r>
              <a:rPr lang="ru-RU" sz="1600" dirty="0">
                <a:latin typeface="Times New Roman" panose="02020603050405020304" pitchFamily="18" charset="0"/>
                <a:cs typeface="Times New Roman" panose="02020603050405020304" pitchFamily="18" charset="0"/>
              </a:rPr>
              <a:t>В связи с этим в экстремальных условиях само- и взаимопомощь может проводится только в безопасных местах.</a:t>
            </a:r>
          </a:p>
        </p:txBody>
      </p:sp>
      <p:sp>
        <p:nvSpPr>
          <p:cNvPr id="12" name="TextBox 11">
            <a:extLst>
              <a:ext uri="{FF2B5EF4-FFF2-40B4-BE49-F238E27FC236}">
                <a16:creationId xmlns:a16="http://schemas.microsoft.com/office/drawing/2014/main" id="{85ACB4EE-3E2E-498A-8CB7-537411F19AA6}"/>
              </a:ext>
            </a:extLst>
          </p:cNvPr>
          <p:cNvSpPr txBox="1"/>
          <p:nvPr/>
        </p:nvSpPr>
        <p:spPr>
          <a:xfrm>
            <a:off x="5163030" y="2733265"/>
            <a:ext cx="4657815" cy="1077218"/>
          </a:xfrm>
          <a:prstGeom prst="rect">
            <a:avLst/>
          </a:prstGeom>
          <a:solidFill>
            <a:schemeClr val="accent6">
              <a:lumMod val="20000"/>
              <a:lumOff val="80000"/>
            </a:schemeClr>
          </a:solidFill>
          <a:ln w="38100" cap="flat">
            <a:solidFill>
              <a:srgbClr val="C00000"/>
            </a:solidFill>
            <a:miter lim="400000"/>
          </a:ln>
          <a:effectLst>
            <a:glow rad="1397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При достаточном уровне подготовленности населения преимущество само- и взаимопомощи очевидно, так как она может быть оказана в первые же минуты после поражения. </a:t>
            </a:r>
            <a:endParaRPr lang="ru-RU" sz="16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79882ED9-F652-4111-B2CC-8E2D1E040DF7}"/>
              </a:ext>
            </a:extLst>
          </p:cNvPr>
          <p:cNvSpPr txBox="1"/>
          <p:nvPr/>
        </p:nvSpPr>
        <p:spPr>
          <a:xfrm>
            <a:off x="5211531" y="4411519"/>
            <a:ext cx="4650985" cy="1323439"/>
          </a:xfrm>
          <a:prstGeom prst="rect">
            <a:avLst/>
          </a:prstGeom>
          <a:solidFill>
            <a:schemeClr val="accent6">
              <a:lumMod val="20000"/>
              <a:lumOff val="80000"/>
            </a:schemeClr>
          </a:solidFill>
          <a:ln w="38100" cap="flat">
            <a:solidFill>
              <a:srgbClr val="C00000"/>
            </a:solidFill>
            <a:miter lim="400000"/>
          </a:ln>
          <a:effectLst>
            <a:glow rad="1397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dirty="0">
                <a:latin typeface="Times New Roman" panose="02020603050405020304" pitchFamily="18" charset="0"/>
                <a:cs typeface="Times New Roman" panose="02020603050405020304" pitchFamily="18" charset="0"/>
              </a:rPr>
              <a:t>Из мировой практики ликвидации последствий ЧС известно, что, не получив необходимой помощи, через 1 час после аварии или катастрофы умирают до 40% </a:t>
            </a:r>
            <a:r>
              <a:rPr lang="ru-RU" sz="1600" dirty="0" err="1">
                <a:latin typeface="Times New Roman" panose="02020603050405020304" pitchFamily="18" charset="0"/>
                <a:cs typeface="Times New Roman" panose="02020603050405020304" pitchFamily="18" charset="0"/>
              </a:rPr>
              <a:t>тяжелопораженных</a:t>
            </a:r>
            <a:r>
              <a:rPr lang="ru-RU" sz="1600" dirty="0">
                <a:latin typeface="Times New Roman" panose="02020603050405020304" pitchFamily="18" charset="0"/>
                <a:cs typeface="Times New Roman" panose="02020603050405020304" pitchFamily="18" charset="0"/>
              </a:rPr>
              <a:t>, через 3 часа-до 60%, а через 6 - 95%. </a:t>
            </a:r>
          </a:p>
        </p:txBody>
      </p:sp>
    </p:spTree>
    <p:extLst>
      <p:ext uri="{BB962C8B-B14F-4D97-AF65-F5344CB8AC3E}">
        <p14:creationId xmlns:p14="http://schemas.microsoft.com/office/powerpoint/2010/main" val="3761757200"/>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50</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sp>
        <p:nvSpPr>
          <p:cNvPr id="13" name="TextBox 12">
            <a:extLst>
              <a:ext uri="{FF2B5EF4-FFF2-40B4-BE49-F238E27FC236}">
                <a16:creationId xmlns:a16="http://schemas.microsoft.com/office/drawing/2014/main" id="{2A23CFDA-CC6B-4FB1-8D83-9D7257574193}"/>
              </a:ext>
            </a:extLst>
          </p:cNvPr>
          <p:cNvSpPr txBox="1"/>
          <p:nvPr/>
        </p:nvSpPr>
        <p:spPr>
          <a:xfrm>
            <a:off x="461828" y="433660"/>
            <a:ext cx="4369489" cy="3539430"/>
          </a:xfrm>
          <a:prstGeom prst="rect">
            <a:avLst/>
          </a:prstGeom>
          <a:solidFill>
            <a:schemeClr val="accent1">
              <a:lumMod val="20000"/>
              <a:lumOff val="80000"/>
            </a:schemeClr>
          </a:solidFill>
          <a:ln w="38100" cap="flat">
            <a:solidFill>
              <a:srgbClr val="7030A0"/>
            </a:solidFill>
            <a:miter lim="400000"/>
          </a:ln>
          <a:effectLst>
            <a:glow rad="1397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400" dirty="0">
                <a:effectLst/>
                <a:latin typeface="Times New Roman" panose="02020603050405020304" pitchFamily="18" charset="0"/>
                <a:ea typeface="Calibri" panose="020F0502020204030204" pitchFamily="34" charset="0"/>
              </a:rPr>
              <a:t>Нельзя смывать химические соединения, которые воспламеняются или взрываются при соприкосновении с водой. </a:t>
            </a:r>
            <a:endParaRPr lang="en-US" sz="1400" dirty="0">
              <a:effectLst/>
              <a:latin typeface="Times New Roman" panose="02020603050405020304" pitchFamily="18" charset="0"/>
              <a:ea typeface="Calibri" panose="020F0502020204030204" pitchFamily="34" charset="0"/>
            </a:endParaRPr>
          </a:p>
          <a:p>
            <a:pPr algn="just"/>
            <a:r>
              <a:rPr lang="ru-RU" sz="1400" dirty="0">
                <a:effectLst/>
                <a:latin typeface="Times New Roman" panose="02020603050405020304" pitchFamily="18" charset="0"/>
                <a:ea typeface="Calibri" panose="020F0502020204030204" pitchFamily="34" charset="0"/>
              </a:rPr>
              <a:t>Ни в коем случае нельзя обрабатывать пораженную кожу смоченными водой тампонами, салфетками, так как при этом химические соединения еще больше втираются в кожу.</a:t>
            </a:r>
          </a:p>
          <a:p>
            <a:pPr algn="just"/>
            <a:r>
              <a:rPr lang="ru-RU" sz="1400" dirty="0">
                <a:effectLst/>
                <a:latin typeface="Times New Roman" panose="02020603050405020304" pitchFamily="18" charset="0"/>
                <a:ea typeface="Calibri" panose="020F0502020204030204" pitchFamily="34" charset="0"/>
              </a:rPr>
              <a:t>На поврежденные участки кожи накладывается повязка с нейтрализующим, обеззараживающим средством или чистая и сухая повязка. </a:t>
            </a:r>
            <a:endParaRPr lang="en-US" sz="1400" dirty="0">
              <a:effectLst/>
              <a:latin typeface="Times New Roman" panose="02020603050405020304" pitchFamily="18" charset="0"/>
              <a:ea typeface="Calibri" panose="020F0502020204030204" pitchFamily="34" charset="0"/>
            </a:endParaRPr>
          </a:p>
          <a:p>
            <a:pPr algn="just"/>
            <a:r>
              <a:rPr lang="ru-RU" sz="1400" dirty="0">
                <a:effectLst/>
                <a:latin typeface="Times New Roman" panose="02020603050405020304" pitchFamily="18" charset="0"/>
                <a:ea typeface="Calibri" panose="020F0502020204030204" pitchFamily="34" charset="0"/>
              </a:rPr>
              <a:t>Мазевые (вазелиновые, жировые, масляные) повязки только ускоряют проникновение в организм через кожу многих жирорастворимых химических веществ.</a:t>
            </a:r>
          </a:p>
          <a:p>
            <a:pPr algn="just"/>
            <a:r>
              <a:rPr lang="ru-RU" sz="1400" dirty="0">
                <a:effectLst/>
                <a:latin typeface="Times New Roman" panose="02020603050405020304" pitchFamily="18" charset="0"/>
                <a:ea typeface="Calibri" panose="020F0502020204030204" pitchFamily="34" charset="0"/>
              </a:rPr>
              <a:t>После наложения повязки нужно попытаться устранить или уменьшить боли, для чего дать пострадавшему внутрь обезболивающее средство.</a:t>
            </a:r>
          </a:p>
        </p:txBody>
      </p:sp>
      <p:pic>
        <p:nvPicPr>
          <p:cNvPr id="2" name="Рисунок 1">
            <a:extLst>
              <a:ext uri="{FF2B5EF4-FFF2-40B4-BE49-F238E27FC236}">
                <a16:creationId xmlns:a16="http://schemas.microsoft.com/office/drawing/2014/main" id="{7EDB5270-9077-4914-90FC-B5076F2B92C2}"/>
              </a:ext>
            </a:extLst>
          </p:cNvPr>
          <p:cNvPicPr>
            <a:picLocks noChangeAspect="1"/>
          </p:cNvPicPr>
          <p:nvPr/>
        </p:nvPicPr>
        <p:blipFill>
          <a:blip r:embed="rId3"/>
          <a:stretch>
            <a:fillRect/>
          </a:stretch>
        </p:blipFill>
        <p:spPr>
          <a:xfrm>
            <a:off x="5650737" y="433660"/>
            <a:ext cx="4199835" cy="3149876"/>
          </a:xfrm>
          <a:prstGeom prst="rect">
            <a:avLst/>
          </a:prstGeom>
          <a:ln w="38100">
            <a:solidFill>
              <a:schemeClr val="accent5">
                <a:lumMod val="75000"/>
              </a:schemeClr>
            </a:solidFill>
          </a:ln>
          <a:effectLst>
            <a:glow rad="139700">
              <a:schemeClr val="accent4">
                <a:satMod val="175000"/>
                <a:alpha val="40000"/>
              </a:schemeClr>
            </a:glow>
          </a:effectLst>
        </p:spPr>
      </p:pic>
      <p:pic>
        <p:nvPicPr>
          <p:cNvPr id="3" name="Рисунок 2">
            <a:extLst>
              <a:ext uri="{FF2B5EF4-FFF2-40B4-BE49-F238E27FC236}">
                <a16:creationId xmlns:a16="http://schemas.microsoft.com/office/drawing/2014/main" id="{DCAF1A9F-FA75-407B-81E7-25A0371210E8}"/>
              </a:ext>
            </a:extLst>
          </p:cNvPr>
          <p:cNvPicPr>
            <a:picLocks noChangeAspect="1"/>
          </p:cNvPicPr>
          <p:nvPr/>
        </p:nvPicPr>
        <p:blipFill>
          <a:blip r:embed="rId4"/>
          <a:stretch>
            <a:fillRect/>
          </a:stretch>
        </p:blipFill>
        <p:spPr>
          <a:xfrm>
            <a:off x="461828" y="4493963"/>
            <a:ext cx="4369489" cy="2195072"/>
          </a:xfrm>
          <a:prstGeom prst="rect">
            <a:avLst/>
          </a:prstGeom>
          <a:ln w="38100">
            <a:solidFill>
              <a:srgbClr val="00B050"/>
            </a:solidFill>
          </a:ln>
          <a:effectLst>
            <a:glow rad="139700">
              <a:schemeClr val="accent6">
                <a:satMod val="175000"/>
                <a:alpha val="40000"/>
              </a:schemeClr>
            </a:glow>
          </a:effectLst>
        </p:spPr>
      </p:pic>
      <p:pic>
        <p:nvPicPr>
          <p:cNvPr id="4" name="Рисунок 3">
            <a:extLst>
              <a:ext uri="{FF2B5EF4-FFF2-40B4-BE49-F238E27FC236}">
                <a16:creationId xmlns:a16="http://schemas.microsoft.com/office/drawing/2014/main" id="{F938946E-96AA-4BB1-BEEE-5627167A670D}"/>
              </a:ext>
            </a:extLst>
          </p:cNvPr>
          <p:cNvPicPr>
            <a:picLocks noChangeAspect="1"/>
          </p:cNvPicPr>
          <p:nvPr/>
        </p:nvPicPr>
        <p:blipFill>
          <a:blip r:embed="rId5"/>
          <a:stretch>
            <a:fillRect/>
          </a:stretch>
        </p:blipFill>
        <p:spPr>
          <a:xfrm>
            <a:off x="5650737" y="4005114"/>
            <a:ext cx="4199834" cy="1228725"/>
          </a:xfrm>
          <a:prstGeom prst="rect">
            <a:avLst/>
          </a:prstGeom>
          <a:ln w="38100">
            <a:solidFill>
              <a:schemeClr val="accent1">
                <a:lumMod val="75000"/>
              </a:schemeClr>
            </a:solidFill>
          </a:ln>
          <a:effectLst>
            <a:glow rad="139700">
              <a:schemeClr val="accent2">
                <a:satMod val="175000"/>
                <a:alpha val="40000"/>
              </a:schemeClr>
            </a:glow>
          </a:effectLst>
        </p:spPr>
      </p:pic>
      <p:pic>
        <p:nvPicPr>
          <p:cNvPr id="5" name="Рисунок 4">
            <a:extLst>
              <a:ext uri="{FF2B5EF4-FFF2-40B4-BE49-F238E27FC236}">
                <a16:creationId xmlns:a16="http://schemas.microsoft.com/office/drawing/2014/main" id="{DB1A8E32-AFF4-47A8-A3F0-E993090CD8F3}"/>
              </a:ext>
            </a:extLst>
          </p:cNvPr>
          <p:cNvPicPr>
            <a:picLocks noChangeAspect="1"/>
          </p:cNvPicPr>
          <p:nvPr/>
        </p:nvPicPr>
        <p:blipFill>
          <a:blip r:embed="rId6"/>
          <a:stretch>
            <a:fillRect/>
          </a:stretch>
        </p:blipFill>
        <p:spPr>
          <a:xfrm>
            <a:off x="5614180" y="5655417"/>
            <a:ext cx="4310594" cy="1028700"/>
          </a:xfrm>
          <a:prstGeom prst="rect">
            <a:avLst/>
          </a:prstGeom>
          <a:ln w="38100">
            <a:solidFill>
              <a:schemeClr val="accent5">
                <a:lumMod val="75000"/>
              </a:schemeClr>
            </a:solidFill>
          </a:ln>
          <a:effectLst>
            <a:glow rad="139700">
              <a:schemeClr val="accent5">
                <a:satMod val="175000"/>
                <a:alpha val="40000"/>
              </a:schemeClr>
            </a:glow>
          </a:effectLst>
        </p:spPr>
      </p:pic>
    </p:spTree>
    <p:extLst>
      <p:ext uri="{BB962C8B-B14F-4D97-AF65-F5344CB8AC3E}">
        <p14:creationId xmlns:p14="http://schemas.microsoft.com/office/powerpoint/2010/main" val="3738103011"/>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51</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pic>
        <p:nvPicPr>
          <p:cNvPr id="2" name="Рисунок 1">
            <a:extLst>
              <a:ext uri="{FF2B5EF4-FFF2-40B4-BE49-F238E27FC236}">
                <a16:creationId xmlns:a16="http://schemas.microsoft.com/office/drawing/2014/main" id="{54294FC5-40A9-4F83-B044-53809BC86295}"/>
              </a:ext>
            </a:extLst>
          </p:cNvPr>
          <p:cNvPicPr>
            <a:picLocks noChangeAspect="1"/>
          </p:cNvPicPr>
          <p:nvPr/>
        </p:nvPicPr>
        <p:blipFill>
          <a:blip r:embed="rId3"/>
          <a:stretch>
            <a:fillRect/>
          </a:stretch>
        </p:blipFill>
        <p:spPr>
          <a:xfrm>
            <a:off x="745435" y="438150"/>
            <a:ext cx="8982765" cy="6073636"/>
          </a:xfrm>
          <a:prstGeom prst="rect">
            <a:avLst/>
          </a:prstGeom>
        </p:spPr>
      </p:pic>
    </p:spTree>
    <p:extLst>
      <p:ext uri="{BB962C8B-B14F-4D97-AF65-F5344CB8AC3E}">
        <p14:creationId xmlns:p14="http://schemas.microsoft.com/office/powerpoint/2010/main" val="95334526"/>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52</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sp>
        <p:nvSpPr>
          <p:cNvPr id="13" name="TextBox 12">
            <a:extLst>
              <a:ext uri="{FF2B5EF4-FFF2-40B4-BE49-F238E27FC236}">
                <a16:creationId xmlns:a16="http://schemas.microsoft.com/office/drawing/2014/main" id="{2A23CFDA-CC6B-4FB1-8D83-9D7257574193}"/>
              </a:ext>
            </a:extLst>
          </p:cNvPr>
          <p:cNvSpPr txBox="1"/>
          <p:nvPr/>
        </p:nvSpPr>
        <p:spPr>
          <a:xfrm>
            <a:off x="6947452" y="726221"/>
            <a:ext cx="2866563" cy="5632311"/>
          </a:xfrm>
          <a:prstGeom prst="rect">
            <a:avLst/>
          </a:prstGeom>
          <a:solidFill>
            <a:schemeClr val="accent1">
              <a:lumMod val="20000"/>
              <a:lumOff val="80000"/>
            </a:schemeClr>
          </a:solidFill>
          <a:ln w="38100" cap="flat">
            <a:solidFill>
              <a:srgbClr val="7030A0"/>
            </a:solidFill>
            <a:miter lim="400000"/>
          </a:ln>
          <a:effectLst>
            <a:glow rad="1397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b="1" dirty="0">
                <a:effectLst/>
                <a:latin typeface="Times New Roman" panose="02020603050405020304" pitchFamily="18" charset="0"/>
                <a:ea typeface="Calibri" panose="020F0502020204030204" pitchFamily="34" charset="0"/>
              </a:rPr>
              <a:t>Отравление</a:t>
            </a:r>
            <a:r>
              <a:rPr lang="ru-RU" dirty="0">
                <a:effectLst/>
                <a:latin typeface="Times New Roman" panose="02020603050405020304" pitchFamily="18" charset="0"/>
                <a:ea typeface="Calibri" panose="020F0502020204030204" pitchFamily="34" charset="0"/>
              </a:rPr>
              <a:t> - это ухудшение здоровья, вплоть до смертельного исхода, возникающее при взаимодействии организма с поступающими в него ядовитыми веществами.</a:t>
            </a:r>
          </a:p>
          <a:p>
            <a:pPr algn="just"/>
            <a:r>
              <a:rPr lang="ru-RU" dirty="0">
                <a:effectLst/>
                <a:latin typeface="Times New Roman" panose="02020603050405020304" pitchFamily="18" charset="0"/>
                <a:ea typeface="Calibri" panose="020F0502020204030204" pitchFamily="34" charset="0"/>
              </a:rPr>
              <a:t>При подозрении на отравление или явном отравлении выясните возможный характер яда и каким путем этот яд попал в организм. Помогут сведения, полученные от самого пострадавшего или окружающих его лиц, явные следы яда (упаковка, запах от пострадавшего, вид и запах рвотных масс).</a:t>
            </a:r>
          </a:p>
        </p:txBody>
      </p:sp>
      <p:pic>
        <p:nvPicPr>
          <p:cNvPr id="4" name="Рисунок 3">
            <a:extLst>
              <a:ext uri="{FF2B5EF4-FFF2-40B4-BE49-F238E27FC236}">
                <a16:creationId xmlns:a16="http://schemas.microsoft.com/office/drawing/2014/main" id="{C820B535-14D3-4BF8-A96D-99E8C9FB4079}"/>
              </a:ext>
            </a:extLst>
          </p:cNvPr>
          <p:cNvPicPr>
            <a:picLocks noChangeAspect="1"/>
          </p:cNvPicPr>
          <p:nvPr/>
        </p:nvPicPr>
        <p:blipFill>
          <a:blip r:embed="rId3"/>
          <a:stretch>
            <a:fillRect/>
          </a:stretch>
        </p:blipFill>
        <p:spPr>
          <a:xfrm>
            <a:off x="461828" y="726221"/>
            <a:ext cx="6045488" cy="5632311"/>
          </a:xfrm>
          <a:prstGeom prst="rect">
            <a:avLst/>
          </a:prstGeom>
          <a:ln w="38100">
            <a:solidFill>
              <a:schemeClr val="accent2">
                <a:lumMod val="75000"/>
              </a:schemeClr>
            </a:solidFill>
          </a:ln>
          <a:effectLst>
            <a:glow rad="139700">
              <a:schemeClr val="accent2">
                <a:satMod val="175000"/>
                <a:alpha val="40000"/>
              </a:schemeClr>
            </a:glow>
          </a:effectLst>
        </p:spPr>
      </p:pic>
    </p:spTree>
    <p:extLst>
      <p:ext uri="{BB962C8B-B14F-4D97-AF65-F5344CB8AC3E}">
        <p14:creationId xmlns:p14="http://schemas.microsoft.com/office/powerpoint/2010/main" val="3420565778"/>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53</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sp>
        <p:nvSpPr>
          <p:cNvPr id="13" name="TextBox 12">
            <a:extLst>
              <a:ext uri="{FF2B5EF4-FFF2-40B4-BE49-F238E27FC236}">
                <a16:creationId xmlns:a16="http://schemas.microsoft.com/office/drawing/2014/main" id="{2A23CFDA-CC6B-4FB1-8D83-9D7257574193}"/>
              </a:ext>
            </a:extLst>
          </p:cNvPr>
          <p:cNvSpPr txBox="1"/>
          <p:nvPr/>
        </p:nvSpPr>
        <p:spPr>
          <a:xfrm>
            <a:off x="616332" y="749356"/>
            <a:ext cx="9079736" cy="5509200"/>
          </a:xfrm>
          <a:prstGeom prst="rect">
            <a:avLst/>
          </a:prstGeom>
          <a:solidFill>
            <a:schemeClr val="accent1">
              <a:lumMod val="20000"/>
              <a:lumOff val="80000"/>
            </a:schemeClr>
          </a:solidFill>
          <a:ln w="38100" cap="flat">
            <a:solidFill>
              <a:srgbClr val="7030A0"/>
            </a:solidFill>
            <a:miter lim="400000"/>
          </a:ln>
          <a:effectLst>
            <a:glow rad="1397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hangingPunct="0"/>
            <a:r>
              <a:rPr lang="ru-RU" sz="1600" b="1" dirty="0">
                <a:effectLst/>
                <a:latin typeface="Times New Roman" panose="02020603050405020304" pitchFamily="18" charset="0"/>
                <a:ea typeface="Times New Roman" panose="02020603050405020304" pitchFamily="18" charset="0"/>
              </a:rPr>
              <a:t>Первая помощь при отравлении через дыхательные пути</a:t>
            </a:r>
            <a:r>
              <a:rPr lang="ru-RU" sz="1600" dirty="0">
                <a:effectLst/>
                <a:latin typeface="Times New Roman" panose="02020603050405020304" pitchFamily="18" charset="0"/>
                <a:ea typeface="Times New Roman" panose="02020603050405020304" pitchFamily="18" charset="0"/>
              </a:rPr>
              <a:t>: </a:t>
            </a:r>
          </a:p>
          <a:p>
            <a:pPr algn="just" hangingPunct="0"/>
            <a:r>
              <a:rPr lang="ru-RU" sz="1600" dirty="0">
                <a:effectLst/>
                <a:latin typeface="Times New Roman" panose="02020603050405020304" pitchFamily="18" charset="0"/>
                <a:ea typeface="Times New Roman" panose="02020603050405020304" pitchFamily="18" charset="0"/>
              </a:rPr>
              <a:t>удалите пострадавшего из зоны действия газообразного яда; </a:t>
            </a:r>
          </a:p>
          <a:p>
            <a:pPr algn="just" hangingPunct="0"/>
            <a:r>
              <a:rPr lang="ru-RU" sz="1600" dirty="0">
                <a:effectLst/>
                <a:latin typeface="Times New Roman" panose="02020603050405020304" pitchFamily="18" charset="0"/>
                <a:ea typeface="Times New Roman" panose="02020603050405020304" pitchFamily="18" charset="0"/>
              </a:rPr>
              <a:t>вынесите пострадавшего на свежий воздух; </a:t>
            </a:r>
          </a:p>
          <a:p>
            <a:pPr algn="just" hangingPunct="0"/>
            <a:r>
              <a:rPr lang="ru-RU" sz="1600" dirty="0">
                <a:effectLst/>
                <a:latin typeface="Times New Roman" panose="02020603050405020304" pitchFamily="18" charset="0"/>
                <a:ea typeface="Times New Roman" panose="02020603050405020304" pitchFamily="18" charset="0"/>
              </a:rPr>
              <a:t>расстегните или снимите тесную одежду; </a:t>
            </a:r>
          </a:p>
          <a:p>
            <a:pPr algn="just" hangingPunct="0"/>
            <a:r>
              <a:rPr lang="ru-RU" sz="1600" dirty="0">
                <a:effectLst/>
                <a:latin typeface="Times New Roman" panose="02020603050405020304" pitchFamily="18" charset="0"/>
                <a:ea typeface="Times New Roman" panose="02020603050405020304" pitchFamily="18" charset="0"/>
              </a:rPr>
              <a:t>если пострадавший не дышит - проведите искусственную вентиляцию легких; </a:t>
            </a:r>
          </a:p>
          <a:p>
            <a:pPr algn="just" hangingPunct="0"/>
            <a:r>
              <a:rPr lang="ru-RU" sz="1600" dirty="0">
                <a:effectLst/>
                <a:latin typeface="Times New Roman" panose="02020603050405020304" pitchFamily="18" charset="0"/>
                <a:ea typeface="Times New Roman" panose="02020603050405020304" pitchFamily="18" charset="0"/>
              </a:rPr>
              <a:t>при слабости, головокружении, дурноте дайте понюхать нашатырный спирт; </a:t>
            </a:r>
          </a:p>
          <a:p>
            <a:pPr algn="just" hangingPunct="0"/>
            <a:r>
              <a:rPr lang="ru-RU" sz="1600" dirty="0">
                <a:effectLst/>
                <a:latin typeface="Times New Roman" panose="02020603050405020304" pitchFamily="18" charset="0"/>
                <a:ea typeface="Times New Roman" panose="02020603050405020304" pitchFamily="18" charset="0"/>
              </a:rPr>
              <a:t>положите пострадавшего с приподнятыми ногами и согрейте его.</a:t>
            </a:r>
          </a:p>
          <a:p>
            <a:pPr algn="just" hangingPunct="0"/>
            <a:endParaRPr lang="ru-RU" sz="1600" b="1" dirty="0">
              <a:effectLst/>
              <a:latin typeface="Times New Roman" panose="02020603050405020304" pitchFamily="18" charset="0"/>
              <a:ea typeface="Times New Roman" panose="02020603050405020304" pitchFamily="18" charset="0"/>
            </a:endParaRPr>
          </a:p>
          <a:p>
            <a:pPr algn="ctr" hangingPunct="0"/>
            <a:r>
              <a:rPr lang="ru-RU" sz="1600" b="1" dirty="0">
                <a:effectLst/>
                <a:latin typeface="Times New Roman" panose="02020603050405020304" pitchFamily="18" charset="0"/>
                <a:ea typeface="Times New Roman" panose="02020603050405020304" pitchFamily="18" charset="0"/>
              </a:rPr>
              <a:t>Первая помощь при отравлении ядами, принятыми внутрь</a:t>
            </a:r>
            <a:r>
              <a:rPr lang="ru-RU" sz="1600" dirty="0">
                <a:effectLst/>
                <a:latin typeface="Times New Roman" panose="02020603050405020304" pitchFamily="18" charset="0"/>
                <a:ea typeface="Times New Roman" panose="02020603050405020304" pitchFamily="18" charset="0"/>
              </a:rPr>
              <a:t>: </a:t>
            </a:r>
          </a:p>
          <a:p>
            <a:pPr algn="just" hangingPunct="0"/>
            <a:r>
              <a:rPr lang="ru-RU" sz="1600" dirty="0">
                <a:effectLst/>
                <a:latin typeface="Times New Roman" panose="02020603050405020304" pitchFamily="18" charset="0"/>
                <a:ea typeface="Times New Roman" panose="02020603050405020304" pitchFamily="18" charset="0"/>
              </a:rPr>
              <a:t>дать пострадавшему выпить 4-5 стаканов теплой воды (детям - по 100 г на год жизни);</a:t>
            </a:r>
          </a:p>
          <a:p>
            <a:pPr algn="just" hangingPunct="0"/>
            <a:r>
              <a:rPr lang="ru-RU" sz="1600" dirty="0">
                <a:effectLst/>
                <a:latin typeface="Times New Roman" panose="02020603050405020304" pitchFamily="18" charset="0"/>
                <a:ea typeface="Times New Roman" panose="02020603050405020304" pitchFamily="18" charset="0"/>
              </a:rPr>
              <a:t> вызвать рвоту, надавив на корень языка или пощекотав зев; </a:t>
            </a:r>
          </a:p>
          <a:p>
            <a:pPr algn="just" hangingPunct="0"/>
            <a:r>
              <a:rPr lang="ru-RU" sz="1600" dirty="0">
                <a:effectLst/>
                <a:latin typeface="Times New Roman" panose="02020603050405020304" pitchFamily="18" charset="0"/>
                <a:ea typeface="Times New Roman" panose="02020603050405020304" pitchFamily="18" charset="0"/>
              </a:rPr>
              <a:t>промыть желудок повторно до полного очищения; </a:t>
            </a:r>
          </a:p>
          <a:p>
            <a:pPr algn="just" hangingPunct="0"/>
            <a:r>
              <a:rPr lang="ru-RU" sz="1600" dirty="0">
                <a:effectLst/>
                <a:latin typeface="Times New Roman" panose="02020603050405020304" pitchFamily="18" charset="0"/>
                <a:ea typeface="Times New Roman" panose="02020603050405020304" pitchFamily="18" charset="0"/>
              </a:rPr>
              <a:t>дать пострадавшему 5 таблеток растолченного активированного угля (запивается водой); </a:t>
            </a:r>
          </a:p>
          <a:p>
            <a:pPr algn="just" hangingPunct="0"/>
            <a:r>
              <a:rPr lang="ru-RU" sz="1600" dirty="0">
                <a:effectLst/>
                <a:latin typeface="Times New Roman" panose="02020603050405020304" pitchFamily="18" charset="0"/>
                <a:ea typeface="Times New Roman" panose="02020603050405020304" pitchFamily="18" charset="0"/>
              </a:rPr>
              <a:t>дать обильное питье - щелочные минеральные воды, 2% раствор пищевой соды; </a:t>
            </a:r>
          </a:p>
          <a:p>
            <a:pPr algn="just" hangingPunct="0"/>
            <a:r>
              <a:rPr lang="ru-RU" sz="1600" dirty="0">
                <a:effectLst/>
                <a:latin typeface="Times New Roman" panose="02020603050405020304" pitchFamily="18" charset="0"/>
                <a:ea typeface="Times New Roman" panose="02020603050405020304" pitchFamily="18" charset="0"/>
              </a:rPr>
              <a:t>при рвоте в бессознательном состоянии повернуть голову пострадавшего набок.</a:t>
            </a:r>
          </a:p>
          <a:p>
            <a:pPr algn="just" hangingPunct="0"/>
            <a:endParaRPr lang="ru-RU" sz="1600" b="1" dirty="0">
              <a:effectLst/>
              <a:latin typeface="Times New Roman" panose="02020603050405020304" pitchFamily="18" charset="0"/>
              <a:ea typeface="Times New Roman" panose="02020603050405020304" pitchFamily="18" charset="0"/>
            </a:endParaRPr>
          </a:p>
          <a:p>
            <a:pPr algn="ctr" hangingPunct="0"/>
            <a:r>
              <a:rPr lang="ru-RU" sz="1600" b="1" dirty="0">
                <a:effectLst/>
                <a:latin typeface="Times New Roman" panose="02020603050405020304" pitchFamily="18" charset="0"/>
                <a:ea typeface="Times New Roman" panose="02020603050405020304" pitchFamily="18" charset="0"/>
              </a:rPr>
              <a:t>Первая помощь при отравлении ядами, поступившими через кожу </a:t>
            </a:r>
            <a:r>
              <a:rPr lang="ru-RU" sz="1600" dirty="0">
                <a:effectLst/>
                <a:latin typeface="Times New Roman" panose="02020603050405020304" pitchFamily="18" charset="0"/>
                <a:ea typeface="Times New Roman" panose="02020603050405020304" pitchFamily="18" charset="0"/>
              </a:rPr>
              <a:t>– </a:t>
            </a:r>
          </a:p>
          <a:p>
            <a:pPr algn="just" hangingPunct="0"/>
            <a:r>
              <a:rPr lang="ru-RU" sz="1600" dirty="0">
                <a:effectLst/>
                <a:latin typeface="Times New Roman" panose="02020603050405020304" pitchFamily="18" charset="0"/>
                <a:ea typeface="Times New Roman" panose="02020603050405020304" pitchFamily="18" charset="0"/>
              </a:rPr>
              <a:t>смыть ядовитое вещество холодной водой (теплая вода вызывает усиление всасывания яда). </a:t>
            </a:r>
          </a:p>
          <a:p>
            <a:pPr algn="just" hangingPunct="0"/>
            <a:r>
              <a:rPr lang="ru-RU" sz="1600" dirty="0">
                <a:effectLst/>
                <a:latin typeface="Times New Roman" panose="02020603050405020304" pitchFamily="18" charset="0"/>
                <a:ea typeface="Times New Roman" panose="02020603050405020304" pitchFamily="18" charset="0"/>
              </a:rPr>
              <a:t>Смывание производить 5—10 минут.</a:t>
            </a:r>
          </a:p>
          <a:p>
            <a:pPr algn="just" hangingPunct="0"/>
            <a:r>
              <a:rPr lang="ru-RU" sz="1600" dirty="0">
                <a:effectLst/>
                <a:latin typeface="Times New Roman" panose="02020603050405020304" pitchFamily="18" charset="0"/>
                <a:ea typeface="Times New Roman" panose="02020603050405020304" pitchFamily="18" charset="0"/>
              </a:rPr>
              <a:t>Дальнейшие действия - немедленно вызвать скорую медицинскую помощь! </a:t>
            </a:r>
          </a:p>
          <a:p>
            <a:pPr algn="just" hangingPunct="0"/>
            <a:r>
              <a:rPr lang="ru-RU" sz="1600" dirty="0">
                <a:effectLst/>
                <a:latin typeface="Times New Roman" panose="02020603050405020304" pitchFamily="18" charset="0"/>
                <a:ea typeface="Times New Roman" panose="02020603050405020304" pitchFamily="18" charset="0"/>
              </a:rPr>
              <a:t>Это необходимо сделать даже в тех случаях, когда на первый взгляд отравление протекает легко, так как через некоторое время может наступить резкое ухудшение состояния пострадавшего.</a:t>
            </a:r>
          </a:p>
        </p:txBody>
      </p:sp>
    </p:spTree>
    <p:extLst>
      <p:ext uri="{BB962C8B-B14F-4D97-AF65-F5344CB8AC3E}">
        <p14:creationId xmlns:p14="http://schemas.microsoft.com/office/powerpoint/2010/main" val="36077372"/>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54</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sp>
        <p:nvSpPr>
          <p:cNvPr id="13" name="TextBox 12">
            <a:extLst>
              <a:ext uri="{FF2B5EF4-FFF2-40B4-BE49-F238E27FC236}">
                <a16:creationId xmlns:a16="http://schemas.microsoft.com/office/drawing/2014/main" id="{2A23CFDA-CC6B-4FB1-8D83-9D7257574193}"/>
              </a:ext>
            </a:extLst>
          </p:cNvPr>
          <p:cNvSpPr txBox="1"/>
          <p:nvPr/>
        </p:nvSpPr>
        <p:spPr>
          <a:xfrm>
            <a:off x="461827" y="530695"/>
            <a:ext cx="9352188" cy="1169551"/>
          </a:xfrm>
          <a:prstGeom prst="rect">
            <a:avLst/>
          </a:prstGeom>
          <a:solidFill>
            <a:schemeClr val="accent1">
              <a:lumMod val="20000"/>
              <a:lumOff val="80000"/>
            </a:schemeClr>
          </a:solidFill>
          <a:ln w="38100" cap="flat">
            <a:solidFill>
              <a:srgbClr val="7030A0"/>
            </a:solidFill>
            <a:miter lim="400000"/>
          </a:ln>
          <a:effectLst>
            <a:glow rad="1397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400" b="1" dirty="0">
                <a:effectLst/>
                <a:latin typeface="Times New Roman" panose="02020603050405020304" pitchFamily="18" charset="0"/>
                <a:ea typeface="Calibri" panose="020F0502020204030204" pitchFamily="34" charset="0"/>
              </a:rPr>
              <a:t>Обморожение (отморожение) </a:t>
            </a:r>
            <a:r>
              <a:rPr lang="ru-RU" sz="1400" dirty="0">
                <a:effectLst/>
                <a:latin typeface="Times New Roman" panose="02020603050405020304" pitchFamily="18" charset="0"/>
                <a:ea typeface="Calibri" panose="020F0502020204030204" pitchFamily="34" charset="0"/>
              </a:rPr>
              <a:t>возникает при длительном воздействии низких температур окружающего воздуха, при соприкосновении тела с холодным металлом на морозе, жидким или сжатым воздухом или сухой углекислотой. </a:t>
            </a:r>
          </a:p>
          <a:p>
            <a:pPr algn="just"/>
            <a:r>
              <a:rPr lang="ru-RU" sz="1400" dirty="0">
                <a:effectLst/>
                <a:latin typeface="Times New Roman" panose="02020603050405020304" pitchFamily="18" charset="0"/>
                <a:ea typeface="Calibri" panose="020F0502020204030204" pitchFamily="34" charset="0"/>
              </a:rPr>
              <a:t>Но не обязательно обморожение наступает только на морозе. </a:t>
            </a:r>
          </a:p>
          <a:p>
            <a:pPr algn="just"/>
            <a:r>
              <a:rPr lang="ru-RU" sz="1400" dirty="0">
                <a:effectLst/>
                <a:latin typeface="Times New Roman" panose="02020603050405020304" pitchFamily="18" charset="0"/>
                <a:ea typeface="Calibri" panose="020F0502020204030204" pitchFamily="34" charset="0"/>
              </a:rPr>
              <a:t>Известны случаи, когда обморожение наступало при положительной температуре воздуха, повышенной влажности и сильном ветре, особенно если на человеке мокрая одежда и обувь. </a:t>
            </a:r>
          </a:p>
        </p:txBody>
      </p:sp>
      <p:pic>
        <p:nvPicPr>
          <p:cNvPr id="2" name="Рисунок 1">
            <a:extLst>
              <a:ext uri="{FF2B5EF4-FFF2-40B4-BE49-F238E27FC236}">
                <a16:creationId xmlns:a16="http://schemas.microsoft.com/office/drawing/2014/main" id="{7229EDE0-85AF-4679-8184-D858A38EC1E6}"/>
              </a:ext>
            </a:extLst>
          </p:cNvPr>
          <p:cNvPicPr>
            <a:picLocks noChangeAspect="1"/>
          </p:cNvPicPr>
          <p:nvPr/>
        </p:nvPicPr>
        <p:blipFill>
          <a:blip r:embed="rId3"/>
          <a:stretch>
            <a:fillRect/>
          </a:stretch>
        </p:blipFill>
        <p:spPr>
          <a:xfrm>
            <a:off x="461827" y="2140678"/>
            <a:ext cx="9144000" cy="4733925"/>
          </a:xfrm>
          <a:prstGeom prst="rect">
            <a:avLst/>
          </a:prstGeom>
        </p:spPr>
      </p:pic>
    </p:spTree>
    <p:extLst>
      <p:ext uri="{BB962C8B-B14F-4D97-AF65-F5344CB8AC3E}">
        <p14:creationId xmlns:p14="http://schemas.microsoft.com/office/powerpoint/2010/main" val="1215824734"/>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55</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pic>
        <p:nvPicPr>
          <p:cNvPr id="3" name="Рисунок 2">
            <a:extLst>
              <a:ext uri="{FF2B5EF4-FFF2-40B4-BE49-F238E27FC236}">
                <a16:creationId xmlns:a16="http://schemas.microsoft.com/office/drawing/2014/main" id="{BCB6F487-5621-4332-AD57-EB38815FABAF}"/>
              </a:ext>
            </a:extLst>
          </p:cNvPr>
          <p:cNvPicPr>
            <a:picLocks noChangeAspect="1"/>
          </p:cNvPicPr>
          <p:nvPr/>
        </p:nvPicPr>
        <p:blipFill>
          <a:blip r:embed="rId3"/>
          <a:stretch>
            <a:fillRect/>
          </a:stretch>
        </p:blipFill>
        <p:spPr>
          <a:xfrm>
            <a:off x="583803" y="1498648"/>
            <a:ext cx="9144793" cy="4737003"/>
          </a:xfrm>
          <a:prstGeom prst="rect">
            <a:avLst/>
          </a:prstGeom>
        </p:spPr>
      </p:pic>
    </p:spTree>
    <p:extLst>
      <p:ext uri="{BB962C8B-B14F-4D97-AF65-F5344CB8AC3E}">
        <p14:creationId xmlns:p14="http://schemas.microsoft.com/office/powerpoint/2010/main" val="3791373352"/>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56</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sp>
        <p:nvSpPr>
          <p:cNvPr id="13" name="TextBox 12">
            <a:extLst>
              <a:ext uri="{FF2B5EF4-FFF2-40B4-BE49-F238E27FC236}">
                <a16:creationId xmlns:a16="http://schemas.microsoft.com/office/drawing/2014/main" id="{2A23CFDA-CC6B-4FB1-8D83-9D7257574193}"/>
              </a:ext>
            </a:extLst>
          </p:cNvPr>
          <p:cNvSpPr txBox="1"/>
          <p:nvPr/>
        </p:nvSpPr>
        <p:spPr>
          <a:xfrm>
            <a:off x="461827" y="530695"/>
            <a:ext cx="4448103" cy="3970318"/>
          </a:xfrm>
          <a:prstGeom prst="rect">
            <a:avLst/>
          </a:prstGeom>
          <a:solidFill>
            <a:schemeClr val="accent1">
              <a:lumMod val="20000"/>
              <a:lumOff val="80000"/>
            </a:schemeClr>
          </a:solidFill>
          <a:ln w="38100" cap="flat">
            <a:solidFill>
              <a:srgbClr val="7030A0"/>
            </a:solidFill>
            <a:miter lim="400000"/>
          </a:ln>
          <a:effectLst>
            <a:glow rad="1397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hangingPunct="0"/>
            <a:r>
              <a:rPr lang="ru-RU" sz="1400" dirty="0">
                <a:effectLst/>
                <a:latin typeface="Times New Roman" panose="02020603050405020304" pitchFamily="18" charset="0"/>
                <a:ea typeface="Times New Roman" panose="02020603050405020304" pitchFamily="18" charset="0"/>
              </a:rPr>
              <a:t>Предрасполагают к обморожению также общее ослабление организма вследствие перенапряжения, утомления, голода и алкогольного опьянения. </a:t>
            </a:r>
          </a:p>
          <a:p>
            <a:pPr algn="just" hangingPunct="0"/>
            <a:r>
              <a:rPr lang="ru-RU" sz="1400" dirty="0">
                <a:effectLst/>
                <a:latin typeface="Times New Roman" panose="02020603050405020304" pitchFamily="18" charset="0"/>
                <a:ea typeface="Times New Roman" panose="02020603050405020304" pitchFamily="18" charset="0"/>
              </a:rPr>
              <a:t>Чаще всего подвергаются обморожению пальцы ног и рук, ушные раковины, нос и щеки.</a:t>
            </a:r>
          </a:p>
          <a:p>
            <a:pPr algn="just" hangingPunct="0"/>
            <a:r>
              <a:rPr lang="ru-RU" sz="1400" dirty="0">
                <a:effectLst/>
                <a:latin typeface="Times New Roman" panose="02020603050405020304" pitchFamily="18" charset="0"/>
                <a:ea typeface="Times New Roman" panose="02020603050405020304" pitchFamily="18" charset="0"/>
              </a:rPr>
              <a:t>Различие между обморожением и отморожением заключается в том, что под первым понимается общее переохлаждение организма, второе - это местное повреждение тканей, вызванное длительным воздействием низкой температуры.</a:t>
            </a:r>
          </a:p>
          <a:p>
            <a:pPr algn="just" hangingPunct="0"/>
            <a:r>
              <a:rPr lang="ru-RU" sz="1400" dirty="0">
                <a:effectLst/>
                <a:latin typeface="Times New Roman" panose="02020603050405020304" pitchFamily="18" charset="0"/>
                <a:ea typeface="Times New Roman" panose="02020603050405020304" pitchFamily="18" charset="0"/>
              </a:rPr>
              <a:t>При отморожении вначале ощущаются чувство холода и жжения, затем появляется онемение. </a:t>
            </a:r>
          </a:p>
          <a:p>
            <a:pPr algn="just" hangingPunct="0"/>
            <a:r>
              <a:rPr lang="ru-RU" sz="1400" dirty="0">
                <a:effectLst/>
                <a:latin typeface="Times New Roman" panose="02020603050405020304" pitchFamily="18" charset="0"/>
                <a:ea typeface="Times New Roman" panose="02020603050405020304" pitchFamily="18" charset="0"/>
              </a:rPr>
              <a:t>Кожа становится бледной, чувствительность утрачивается. </a:t>
            </a:r>
          </a:p>
          <a:p>
            <a:pPr algn="just" hangingPunct="0"/>
            <a:r>
              <a:rPr lang="ru-RU" sz="1400" dirty="0">
                <a:effectLst/>
                <a:latin typeface="Times New Roman" panose="02020603050405020304" pitchFamily="18" charset="0"/>
                <a:ea typeface="Times New Roman" panose="02020603050405020304" pitchFamily="18" charset="0"/>
              </a:rPr>
              <a:t>В дальнейшем действие холода не ощущается. </a:t>
            </a:r>
          </a:p>
          <a:p>
            <a:pPr algn="just" hangingPunct="0"/>
            <a:r>
              <a:rPr lang="ru-RU" sz="1400" dirty="0">
                <a:effectLst/>
                <a:latin typeface="Times New Roman" panose="02020603050405020304" pitchFamily="18" charset="0"/>
                <a:ea typeface="Times New Roman" panose="02020603050405020304" pitchFamily="18" charset="0"/>
              </a:rPr>
              <a:t>Установить степень обморожения можно только после отогревания пострадавшего, иногда через несколько дней. </a:t>
            </a:r>
          </a:p>
        </p:txBody>
      </p:sp>
      <p:pic>
        <p:nvPicPr>
          <p:cNvPr id="3" name="Рисунок 2">
            <a:extLst>
              <a:ext uri="{FF2B5EF4-FFF2-40B4-BE49-F238E27FC236}">
                <a16:creationId xmlns:a16="http://schemas.microsoft.com/office/drawing/2014/main" id="{DE07B46B-C3FE-45D3-8AF1-ACF91EEABADD}"/>
              </a:ext>
            </a:extLst>
          </p:cNvPr>
          <p:cNvPicPr>
            <a:picLocks noChangeAspect="1"/>
          </p:cNvPicPr>
          <p:nvPr/>
        </p:nvPicPr>
        <p:blipFill>
          <a:blip r:embed="rId3"/>
          <a:stretch>
            <a:fillRect/>
          </a:stretch>
        </p:blipFill>
        <p:spPr>
          <a:xfrm>
            <a:off x="5327375" y="518328"/>
            <a:ext cx="4523198" cy="3970318"/>
          </a:xfrm>
          <a:prstGeom prst="rect">
            <a:avLst/>
          </a:prstGeom>
          <a:ln w="38100">
            <a:solidFill>
              <a:schemeClr val="accent5">
                <a:lumMod val="75000"/>
              </a:schemeClr>
            </a:solidFill>
          </a:ln>
          <a:effectLst>
            <a:glow rad="139700">
              <a:schemeClr val="accent5">
                <a:satMod val="175000"/>
                <a:alpha val="40000"/>
              </a:schemeClr>
            </a:glow>
          </a:effectLst>
        </p:spPr>
      </p:pic>
      <p:sp>
        <p:nvSpPr>
          <p:cNvPr id="11" name="TextBox 10">
            <a:extLst>
              <a:ext uri="{FF2B5EF4-FFF2-40B4-BE49-F238E27FC236}">
                <a16:creationId xmlns:a16="http://schemas.microsoft.com/office/drawing/2014/main" id="{6EBC959B-68C8-4218-BE0B-953D0EB0D44F}"/>
              </a:ext>
            </a:extLst>
          </p:cNvPr>
          <p:cNvSpPr txBox="1"/>
          <p:nvPr/>
        </p:nvSpPr>
        <p:spPr>
          <a:xfrm>
            <a:off x="461828" y="4947011"/>
            <a:ext cx="9467364" cy="1569660"/>
          </a:xfrm>
          <a:prstGeom prst="rect">
            <a:avLst/>
          </a:prstGeom>
          <a:solidFill>
            <a:schemeClr val="accent1">
              <a:lumMod val="20000"/>
              <a:lumOff val="80000"/>
            </a:schemeClr>
          </a:solidFill>
          <a:ln w="38100" cap="flat">
            <a:solidFill>
              <a:schemeClr val="accent5">
                <a:lumMod val="75000"/>
              </a:schemeClr>
            </a:solidFill>
            <a:miter lim="400000"/>
          </a:ln>
          <a:effectLst>
            <a:glow rad="1397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r>
              <a:rPr lang="ru-RU" sz="1600" b="1" dirty="0">
                <a:latin typeface="Times New Roman" panose="02020603050405020304" pitchFamily="18" charset="0"/>
                <a:cs typeface="Times New Roman" panose="02020603050405020304" pitchFamily="18" charset="0"/>
              </a:rPr>
              <a:t>Различают четыре степени обморожения.</a:t>
            </a:r>
          </a:p>
          <a:p>
            <a:pPr algn="just"/>
            <a:r>
              <a:rPr lang="ru-RU" sz="1600" b="1" dirty="0">
                <a:latin typeface="Times New Roman" panose="02020603050405020304" pitchFamily="18" charset="0"/>
                <a:cs typeface="Times New Roman" panose="02020603050405020304" pitchFamily="18" charset="0"/>
              </a:rPr>
              <a:t>Обморожение 1-й степени </a:t>
            </a:r>
            <a:r>
              <a:rPr lang="ru-RU" sz="1600" dirty="0">
                <a:latin typeface="Times New Roman" panose="02020603050405020304" pitchFamily="18" charset="0"/>
                <a:cs typeface="Times New Roman" panose="02020603050405020304" pitchFamily="18" charset="0"/>
              </a:rPr>
              <a:t>характеризуется побледнением кожи, незначительной отечностью и понижением ее чувствительности, т. е. небольшими обратимыми расстройствами кровообращения. </a:t>
            </a:r>
          </a:p>
          <a:p>
            <a:pPr algn="just"/>
            <a:r>
              <a:rPr lang="ru-RU" sz="1600" dirty="0">
                <a:latin typeface="Times New Roman" panose="02020603050405020304" pitchFamily="18" charset="0"/>
                <a:cs typeface="Times New Roman" panose="02020603050405020304" pitchFamily="18" charset="0"/>
              </a:rPr>
              <a:t>При согревании пострадавшего кровоснабжение восстанавливается, кожа приобретает первоначальный цвет, отечность постепенно исчезает. Позже может возникнуть шелушение и зуд кожи, длительно сохраняется повышенная чувствительность кожи к холоду.</a:t>
            </a:r>
          </a:p>
        </p:txBody>
      </p:sp>
    </p:spTree>
    <p:extLst>
      <p:ext uri="{BB962C8B-B14F-4D97-AF65-F5344CB8AC3E}">
        <p14:creationId xmlns:p14="http://schemas.microsoft.com/office/powerpoint/2010/main" val="1702785198"/>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57</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sp>
        <p:nvSpPr>
          <p:cNvPr id="13" name="TextBox 12">
            <a:extLst>
              <a:ext uri="{FF2B5EF4-FFF2-40B4-BE49-F238E27FC236}">
                <a16:creationId xmlns:a16="http://schemas.microsoft.com/office/drawing/2014/main" id="{2A23CFDA-CC6B-4FB1-8D83-9D7257574193}"/>
              </a:ext>
            </a:extLst>
          </p:cNvPr>
          <p:cNvSpPr txBox="1"/>
          <p:nvPr/>
        </p:nvSpPr>
        <p:spPr>
          <a:xfrm>
            <a:off x="461828" y="530695"/>
            <a:ext cx="3185833" cy="5509200"/>
          </a:xfrm>
          <a:prstGeom prst="rect">
            <a:avLst/>
          </a:prstGeom>
          <a:solidFill>
            <a:schemeClr val="accent1">
              <a:lumMod val="20000"/>
              <a:lumOff val="80000"/>
            </a:schemeClr>
          </a:solidFill>
          <a:ln w="38100" cap="flat">
            <a:solidFill>
              <a:srgbClr val="7030A0"/>
            </a:solidFill>
            <a:miter lim="400000"/>
          </a:ln>
          <a:effectLst>
            <a:glow rad="1397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dirty="0">
                <a:effectLst/>
                <a:latin typeface="Times New Roman" panose="02020603050405020304" pitchFamily="18" charset="0"/>
                <a:ea typeface="Calibri" panose="020F0502020204030204" pitchFamily="34" charset="0"/>
              </a:rPr>
              <a:t>Обморожение 2-й степени характеризуется более глубоким поражением кожи. </a:t>
            </a:r>
          </a:p>
          <a:p>
            <a:pPr algn="just"/>
            <a:r>
              <a:rPr lang="ru-RU" sz="1600" dirty="0">
                <a:effectLst/>
                <a:latin typeface="Times New Roman" panose="02020603050405020304" pitchFamily="18" charset="0"/>
                <a:ea typeface="Calibri" panose="020F0502020204030204" pitchFamily="34" charset="0"/>
              </a:rPr>
              <a:t>При согревании бледные кожные покровы становятся багрово-синими, быстро развивающийся отек распространяется за пределы отморожения, образуются пузыри, наполненные прозрачной жидкостью, появляются сильные боли.</a:t>
            </a:r>
          </a:p>
          <a:p>
            <a:pPr algn="just"/>
            <a:r>
              <a:rPr lang="ru-RU" sz="1600" dirty="0">
                <a:effectLst/>
                <a:latin typeface="Times New Roman" panose="02020603050405020304" pitchFamily="18" charset="0"/>
                <a:ea typeface="Calibri" panose="020F0502020204030204" pitchFamily="34" charset="0"/>
              </a:rPr>
              <a:t>У пострадавшего отмечается озноб, повышение температуры, нарушаются сон и аппетит. Поврежденные поверхностные слои кожи отторгаются.</a:t>
            </a:r>
          </a:p>
          <a:p>
            <a:pPr algn="just"/>
            <a:r>
              <a:rPr lang="ru-RU" sz="1600" dirty="0">
                <a:effectLst/>
                <a:latin typeface="Times New Roman" panose="02020603050405020304" pitchFamily="18" charset="0"/>
                <a:ea typeface="Calibri" panose="020F0502020204030204" pitchFamily="34" charset="0"/>
              </a:rPr>
              <a:t>Заживление при отсутствии осложнений (нагноения) происходит в течение 15-30 дней. Кожа раневой поверхности остается синюшной, ее чувствительность снижена.</a:t>
            </a:r>
          </a:p>
        </p:txBody>
      </p:sp>
      <p:pic>
        <p:nvPicPr>
          <p:cNvPr id="3" name="Рисунок 2">
            <a:extLst>
              <a:ext uri="{FF2B5EF4-FFF2-40B4-BE49-F238E27FC236}">
                <a16:creationId xmlns:a16="http://schemas.microsoft.com/office/drawing/2014/main" id="{8AB4E18D-107F-407B-9AC2-6B50B041C179}"/>
              </a:ext>
            </a:extLst>
          </p:cNvPr>
          <p:cNvPicPr>
            <a:picLocks noChangeAspect="1"/>
          </p:cNvPicPr>
          <p:nvPr/>
        </p:nvPicPr>
        <p:blipFill>
          <a:blip r:embed="rId3"/>
          <a:stretch>
            <a:fillRect/>
          </a:stretch>
        </p:blipFill>
        <p:spPr>
          <a:xfrm>
            <a:off x="3996635" y="530695"/>
            <a:ext cx="5962374" cy="5509200"/>
          </a:xfrm>
          <a:prstGeom prst="rect">
            <a:avLst/>
          </a:prstGeom>
          <a:ln w="38100">
            <a:solidFill>
              <a:schemeClr val="accent5">
                <a:lumMod val="75000"/>
              </a:schemeClr>
            </a:solidFill>
          </a:ln>
          <a:effectLst>
            <a:glow rad="139700">
              <a:schemeClr val="accent5">
                <a:satMod val="175000"/>
                <a:alpha val="40000"/>
              </a:schemeClr>
            </a:glow>
          </a:effectLst>
        </p:spPr>
      </p:pic>
    </p:spTree>
    <p:extLst>
      <p:ext uri="{BB962C8B-B14F-4D97-AF65-F5344CB8AC3E}">
        <p14:creationId xmlns:p14="http://schemas.microsoft.com/office/powerpoint/2010/main" val="4034606247"/>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58</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sp>
        <p:nvSpPr>
          <p:cNvPr id="13" name="TextBox 12">
            <a:extLst>
              <a:ext uri="{FF2B5EF4-FFF2-40B4-BE49-F238E27FC236}">
                <a16:creationId xmlns:a16="http://schemas.microsoft.com/office/drawing/2014/main" id="{2A23CFDA-CC6B-4FB1-8D83-9D7257574193}"/>
              </a:ext>
            </a:extLst>
          </p:cNvPr>
          <p:cNvSpPr txBox="1"/>
          <p:nvPr/>
        </p:nvSpPr>
        <p:spPr>
          <a:xfrm>
            <a:off x="461828" y="530695"/>
            <a:ext cx="4369489" cy="3108543"/>
          </a:xfrm>
          <a:prstGeom prst="rect">
            <a:avLst/>
          </a:prstGeom>
          <a:solidFill>
            <a:schemeClr val="accent1">
              <a:lumMod val="20000"/>
              <a:lumOff val="80000"/>
            </a:schemeClr>
          </a:solidFill>
          <a:ln w="38100" cap="flat">
            <a:solidFill>
              <a:srgbClr val="7030A0"/>
            </a:solidFill>
            <a:miter lim="400000"/>
          </a:ln>
          <a:effectLst>
            <a:glow rad="1397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400" b="1" dirty="0">
                <a:effectLst/>
                <a:latin typeface="Times New Roman" panose="02020603050405020304" pitchFamily="18" charset="0"/>
                <a:ea typeface="Calibri" panose="020F0502020204030204" pitchFamily="34" charset="0"/>
              </a:rPr>
              <a:t>Обморожение 3-й степени </a:t>
            </a:r>
            <a:r>
              <a:rPr lang="ru-RU" sz="1400" dirty="0">
                <a:effectLst/>
                <a:latin typeface="Times New Roman" panose="02020603050405020304" pitchFamily="18" charset="0"/>
                <a:ea typeface="Calibri" panose="020F0502020204030204" pitchFamily="34" charset="0"/>
              </a:rPr>
              <a:t>характеризуется поражением всех слоев кожи и подлежащих мягких тканей на различную глубину. </a:t>
            </a:r>
          </a:p>
          <a:p>
            <a:pPr algn="just"/>
            <a:r>
              <a:rPr lang="ru-RU" sz="1400" dirty="0">
                <a:effectLst/>
                <a:latin typeface="Times New Roman" panose="02020603050405020304" pitchFamily="18" charset="0"/>
                <a:ea typeface="Calibri" panose="020F0502020204030204" pitchFamily="34" charset="0"/>
              </a:rPr>
              <a:t>В первые дни на коже появляются пузыри, наполненные темно - бурой жидкостью, вокруг которых развивается воспаление, образуется резко выраженный отечный вал.</a:t>
            </a:r>
          </a:p>
          <a:p>
            <a:pPr algn="just"/>
            <a:r>
              <a:rPr lang="ru-RU" sz="1400" dirty="0">
                <a:effectLst/>
                <a:latin typeface="Times New Roman" panose="02020603050405020304" pitchFamily="18" charset="0"/>
                <a:ea typeface="Calibri" panose="020F0502020204030204" pitchFamily="34" charset="0"/>
              </a:rPr>
              <a:t>После 3-5 дней выявляется глубокое повреждение ткани (влажная гангрена).</a:t>
            </a:r>
          </a:p>
          <a:p>
            <a:pPr algn="just"/>
            <a:r>
              <a:rPr lang="ru-RU" sz="1400" dirty="0">
                <a:effectLst/>
                <a:latin typeface="Times New Roman" panose="02020603050405020304" pitchFamily="18" charset="0"/>
                <a:ea typeface="Calibri" panose="020F0502020204030204" pitchFamily="34" charset="0"/>
              </a:rPr>
              <a:t>Пострадавшего беспокоят сильные боли, температура повышается до 38-39°С, потрясающий озноб сменяется потом, общее состояние значительно ухудшается.</a:t>
            </a:r>
          </a:p>
          <a:p>
            <a:pPr algn="just"/>
            <a:endParaRPr lang="ru-RU" sz="1400" dirty="0">
              <a:effectLst/>
              <a:latin typeface="Times New Roman" panose="02020603050405020304" pitchFamily="18" charset="0"/>
              <a:ea typeface="Calibri" panose="020F0502020204030204" pitchFamily="34" charset="0"/>
            </a:endParaRPr>
          </a:p>
        </p:txBody>
      </p:sp>
      <p:pic>
        <p:nvPicPr>
          <p:cNvPr id="2" name="Рисунок 1">
            <a:extLst>
              <a:ext uri="{FF2B5EF4-FFF2-40B4-BE49-F238E27FC236}">
                <a16:creationId xmlns:a16="http://schemas.microsoft.com/office/drawing/2014/main" id="{304E263D-4833-4967-8FE1-79473B4F54C3}"/>
              </a:ext>
            </a:extLst>
          </p:cNvPr>
          <p:cNvPicPr>
            <a:picLocks noChangeAspect="1"/>
          </p:cNvPicPr>
          <p:nvPr/>
        </p:nvPicPr>
        <p:blipFill>
          <a:blip r:embed="rId3"/>
          <a:stretch>
            <a:fillRect/>
          </a:stretch>
        </p:blipFill>
        <p:spPr>
          <a:xfrm>
            <a:off x="5340487" y="433661"/>
            <a:ext cx="4612654" cy="3205578"/>
          </a:xfrm>
          <a:prstGeom prst="rect">
            <a:avLst/>
          </a:prstGeom>
          <a:ln w="28575">
            <a:solidFill>
              <a:srgbClr val="00B050"/>
            </a:solidFill>
          </a:ln>
          <a:effectLst>
            <a:glow rad="139700">
              <a:schemeClr val="accent6">
                <a:satMod val="175000"/>
                <a:alpha val="40000"/>
              </a:schemeClr>
            </a:glow>
          </a:effectLst>
        </p:spPr>
      </p:pic>
      <p:pic>
        <p:nvPicPr>
          <p:cNvPr id="3" name="Рисунок 2">
            <a:extLst>
              <a:ext uri="{FF2B5EF4-FFF2-40B4-BE49-F238E27FC236}">
                <a16:creationId xmlns:a16="http://schemas.microsoft.com/office/drawing/2014/main" id="{9F1A8299-31C9-47BC-92D2-E102B48D016E}"/>
              </a:ext>
            </a:extLst>
          </p:cNvPr>
          <p:cNvPicPr>
            <a:picLocks noChangeAspect="1"/>
          </p:cNvPicPr>
          <p:nvPr/>
        </p:nvPicPr>
        <p:blipFill>
          <a:blip r:embed="rId4"/>
          <a:stretch>
            <a:fillRect/>
          </a:stretch>
        </p:blipFill>
        <p:spPr>
          <a:xfrm>
            <a:off x="461828" y="3886000"/>
            <a:ext cx="4369488" cy="2844455"/>
          </a:xfrm>
          <a:prstGeom prst="rect">
            <a:avLst/>
          </a:prstGeom>
          <a:ln w="38100">
            <a:solidFill>
              <a:srgbClr val="00B050"/>
            </a:solidFill>
          </a:ln>
          <a:effectLst>
            <a:glow rad="139700">
              <a:schemeClr val="accent6">
                <a:satMod val="175000"/>
                <a:alpha val="40000"/>
              </a:schemeClr>
            </a:glow>
          </a:effectLst>
        </p:spPr>
      </p:pic>
      <p:sp>
        <p:nvSpPr>
          <p:cNvPr id="11" name="TextBox 10">
            <a:extLst>
              <a:ext uri="{FF2B5EF4-FFF2-40B4-BE49-F238E27FC236}">
                <a16:creationId xmlns:a16="http://schemas.microsoft.com/office/drawing/2014/main" id="{87EDEC30-2982-4B65-872A-B52A0D3E0B68}"/>
              </a:ext>
            </a:extLst>
          </p:cNvPr>
          <p:cNvSpPr txBox="1"/>
          <p:nvPr/>
        </p:nvSpPr>
        <p:spPr>
          <a:xfrm>
            <a:off x="5340487" y="3927533"/>
            <a:ext cx="4612654" cy="2677656"/>
          </a:xfrm>
          <a:prstGeom prst="rect">
            <a:avLst/>
          </a:prstGeom>
          <a:solidFill>
            <a:schemeClr val="accent1">
              <a:lumMod val="20000"/>
              <a:lumOff val="80000"/>
            </a:schemeClr>
          </a:solidFill>
          <a:ln w="38100" cap="flat">
            <a:solidFill>
              <a:schemeClr val="accent5">
                <a:lumMod val="75000"/>
              </a:schemeClr>
            </a:solidFill>
            <a:miter lim="400000"/>
          </a:ln>
          <a:effectLst>
            <a:glow rad="1397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r>
              <a:rPr lang="ru-RU" sz="1400" b="1" dirty="0">
                <a:latin typeface="Times New Roman" panose="02020603050405020304" pitchFamily="18" charset="0"/>
                <a:cs typeface="Times New Roman" panose="02020603050405020304" pitchFamily="18" charset="0"/>
              </a:rPr>
              <a:t>Обморожение 4-й степени </a:t>
            </a:r>
            <a:r>
              <a:rPr lang="ru-RU" sz="1400" dirty="0">
                <a:latin typeface="Times New Roman" panose="02020603050405020304" pitchFamily="18" charset="0"/>
                <a:cs typeface="Times New Roman" panose="02020603050405020304" pitchFamily="18" charset="0"/>
              </a:rPr>
              <a:t>характеризуется поражением кожи, мягких тканей и костей. При этом развиваются необратимые явления. Кожа покрывается пузырями с жидкостью черного цвета.</a:t>
            </a:r>
          </a:p>
          <a:p>
            <a:r>
              <a:rPr lang="ru-RU" sz="1400" dirty="0">
                <a:latin typeface="Times New Roman" panose="02020603050405020304" pitchFamily="18" charset="0"/>
                <a:cs typeface="Times New Roman" panose="02020603050405020304" pitchFamily="18" charset="0"/>
              </a:rPr>
              <a:t>Через 10-17 дней вокруг поврежденной зоны определяется линия отморожения, которая чернеет, высыхает и через 1,5-2 месяца отторгается. Рана заживает очень медленно.</a:t>
            </a:r>
          </a:p>
          <a:p>
            <a:r>
              <a:rPr lang="ru-RU" sz="1400" dirty="0">
                <a:latin typeface="Times New Roman" panose="02020603050405020304" pitchFamily="18" charset="0"/>
                <a:cs typeface="Times New Roman" panose="02020603050405020304" pitchFamily="18" charset="0"/>
              </a:rPr>
              <a:t>Общее состояние пострадавшего тяжелое, повышение температуры чередуется с ознобом, отмечаются изменения во внутренних органах, которые нарушают их нормальную работу.</a:t>
            </a:r>
          </a:p>
        </p:txBody>
      </p:sp>
    </p:spTree>
    <p:extLst>
      <p:ext uri="{BB962C8B-B14F-4D97-AF65-F5344CB8AC3E}">
        <p14:creationId xmlns:p14="http://schemas.microsoft.com/office/powerpoint/2010/main" val="2619056788"/>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59</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sp>
        <p:nvSpPr>
          <p:cNvPr id="13" name="TextBox 12">
            <a:extLst>
              <a:ext uri="{FF2B5EF4-FFF2-40B4-BE49-F238E27FC236}">
                <a16:creationId xmlns:a16="http://schemas.microsoft.com/office/drawing/2014/main" id="{2A23CFDA-CC6B-4FB1-8D83-9D7257574193}"/>
              </a:ext>
            </a:extLst>
          </p:cNvPr>
          <p:cNvSpPr txBox="1"/>
          <p:nvPr/>
        </p:nvSpPr>
        <p:spPr>
          <a:xfrm>
            <a:off x="461828" y="530695"/>
            <a:ext cx="9352187" cy="3108543"/>
          </a:xfrm>
          <a:prstGeom prst="rect">
            <a:avLst/>
          </a:prstGeom>
          <a:solidFill>
            <a:schemeClr val="accent1">
              <a:lumMod val="20000"/>
              <a:lumOff val="80000"/>
            </a:schemeClr>
          </a:solidFill>
          <a:ln w="38100" cap="flat">
            <a:solidFill>
              <a:srgbClr val="7030A0"/>
            </a:solidFill>
            <a:miter lim="400000"/>
          </a:ln>
          <a:effectLst>
            <a:glow rad="1397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400" b="1" dirty="0">
                <a:effectLst/>
                <a:latin typeface="Times New Roman" panose="02020603050405020304" pitchFamily="18" charset="0"/>
                <a:ea typeface="Calibri" panose="020F0502020204030204" pitchFamily="34" charset="0"/>
              </a:rPr>
              <a:t>Первая помощь при обморожениях </a:t>
            </a:r>
            <a:r>
              <a:rPr lang="ru-RU" sz="1400" dirty="0">
                <a:effectLst/>
                <a:latin typeface="Times New Roman" panose="02020603050405020304" pitchFamily="18" charset="0"/>
                <a:ea typeface="Calibri" panose="020F0502020204030204" pitchFamily="34" charset="0"/>
              </a:rPr>
              <a:t>заключается в защите от воздействия низких температур, немедленном постепенном согревании пострадавшего. </a:t>
            </a:r>
          </a:p>
          <a:p>
            <a:pPr algn="just"/>
            <a:r>
              <a:rPr lang="ru-RU" sz="1400" dirty="0">
                <a:effectLst/>
                <a:latin typeface="Times New Roman" panose="02020603050405020304" pitchFamily="18" charset="0"/>
                <a:ea typeface="Calibri" panose="020F0502020204030204" pitchFamily="34" charset="0"/>
              </a:rPr>
              <a:t>Необходимо как можно быстрее восстановить кровообращение обмороженных частей тела путем их растирания и постепенного согревания. </a:t>
            </a:r>
          </a:p>
          <a:p>
            <a:pPr algn="just"/>
            <a:r>
              <a:rPr lang="ru-RU" sz="1400" dirty="0">
                <a:effectLst/>
                <a:latin typeface="Times New Roman" panose="02020603050405020304" pitchFamily="18" charset="0"/>
                <a:ea typeface="Calibri" panose="020F0502020204030204" pitchFamily="34" charset="0"/>
              </a:rPr>
              <a:t>Нельзя допускать быстрого согревания поверхностного слоя кожи на поврежденном участке, так как прогревание глубоких слоев происходит медленнее, в них слабо восстанавливается кровоток, а следовательно, не нормализуется питание верхних слоев кожи, и они погибают. Поэтому противопоказано применение при обморожении горячих ванн, горячего воздуха.</a:t>
            </a:r>
          </a:p>
          <a:p>
            <a:pPr algn="just"/>
            <a:r>
              <a:rPr lang="ru-RU" sz="1400" dirty="0">
                <a:effectLst/>
                <a:latin typeface="Times New Roman" panose="02020603050405020304" pitchFamily="18" charset="0"/>
                <a:ea typeface="Calibri" panose="020F0502020204030204" pitchFamily="34" charset="0"/>
              </a:rPr>
              <a:t>Пострадавшего желательно занести в теплое помещение с комнатной температурой и продолжать растирание обмороженной части тела. Если побелели щеки, нос, уши, достаточно растереть их чистой рукой до покраснения и появления покалывания и жжения. </a:t>
            </a:r>
          </a:p>
          <a:p>
            <a:pPr algn="just"/>
            <a:r>
              <a:rPr lang="ru-RU" sz="1400" dirty="0">
                <a:effectLst/>
                <a:latin typeface="Times New Roman" panose="02020603050405020304" pitchFamily="18" charset="0"/>
                <a:ea typeface="Calibri" panose="020F0502020204030204" pitchFamily="34" charset="0"/>
              </a:rPr>
              <a:t>Растирать лучше всего спиртом, водкой, одеколоном или любой шерстяной тканью, фланелью, мягкой перчаткой. Снегом растирать нельзя, так как снег не согревает, а еще больше охлаждает обмороженные участки и повреждает кожу.</a:t>
            </a:r>
          </a:p>
        </p:txBody>
      </p:sp>
      <p:sp>
        <p:nvSpPr>
          <p:cNvPr id="11" name="TextBox 10">
            <a:extLst>
              <a:ext uri="{FF2B5EF4-FFF2-40B4-BE49-F238E27FC236}">
                <a16:creationId xmlns:a16="http://schemas.microsoft.com/office/drawing/2014/main" id="{1FCAC2EE-C23F-4A0D-9886-C12901365563}"/>
              </a:ext>
            </a:extLst>
          </p:cNvPr>
          <p:cNvSpPr txBox="1"/>
          <p:nvPr/>
        </p:nvSpPr>
        <p:spPr>
          <a:xfrm>
            <a:off x="443549" y="3990232"/>
            <a:ext cx="9388744" cy="2462213"/>
          </a:xfrm>
          <a:prstGeom prst="rect">
            <a:avLst/>
          </a:prstGeom>
          <a:solidFill>
            <a:schemeClr val="accent1">
              <a:lumMod val="20000"/>
              <a:lumOff val="80000"/>
            </a:schemeClr>
          </a:solidFill>
          <a:ln w="38100" cap="flat">
            <a:solidFill>
              <a:srgbClr val="7030A0"/>
            </a:solidFill>
            <a:miter lim="400000"/>
          </a:ln>
          <a:effectLst>
            <a:glow rad="1397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indent="457200" algn="just" hangingPunct="0"/>
            <a:r>
              <a:rPr lang="ru-RU" sz="1400" dirty="0">
                <a:effectLst/>
                <a:latin typeface="Times New Roman" panose="02020603050405020304" pitchFamily="18" charset="0"/>
                <a:ea typeface="Times New Roman" panose="02020603050405020304" pitchFamily="18" charset="0"/>
              </a:rPr>
              <a:t>Обувь с ног следует снимать крайне осторожно, чтобы не повредить обмороженные пальцы. Если без усилий это сделать не удается, то обувь распарывается ножом по шву голенища. Одновременно с растиранием пострадавшему надо дать горячий чай, кофе.</a:t>
            </a:r>
          </a:p>
          <a:p>
            <a:pPr indent="457200" algn="just" hangingPunct="0"/>
            <a:r>
              <a:rPr lang="ru-RU" sz="1400" dirty="0">
                <a:effectLst/>
                <a:latin typeface="Times New Roman" panose="02020603050405020304" pitchFamily="18" charset="0"/>
                <a:ea typeface="Times New Roman" panose="02020603050405020304" pitchFamily="18" charset="0"/>
              </a:rPr>
              <a:t>После порозовения обмороженной конечности ее надо вытереть досуха, протереть спиртом или водкой, наложить чистую сухую повязку и утеплить конечность ватой или тканью. Если кровообращение плохо восстанавливается, кожа остается синюшной, следует предположить глубокое обморожение и немедленно отправить пострадавшего в больницу.</a:t>
            </a:r>
          </a:p>
          <a:p>
            <a:pPr indent="457200" algn="just" hangingPunct="0"/>
            <a:r>
              <a:rPr lang="ru-RU" sz="1400" dirty="0">
                <a:effectLst/>
                <a:latin typeface="Times New Roman" panose="02020603050405020304" pitchFamily="18" charset="0"/>
                <a:ea typeface="Times New Roman" panose="02020603050405020304" pitchFamily="18" charset="0"/>
              </a:rPr>
              <a:t>При длительном воздействии низких температур на весь организм возможны замерзание и смерть. Особенно способствует замерзанию алкогольное опьянение.</a:t>
            </a:r>
          </a:p>
          <a:p>
            <a:pPr indent="457200" algn="just" hangingPunct="0"/>
            <a:r>
              <a:rPr lang="ru-RU" sz="1400" dirty="0">
                <a:effectLst/>
                <a:latin typeface="Times New Roman" panose="02020603050405020304" pitchFamily="18" charset="0"/>
                <a:ea typeface="Times New Roman" panose="02020603050405020304" pitchFamily="18" charset="0"/>
              </a:rPr>
              <a:t>При замерзании человек ощущает сначала усталость, сонливость, безразличие, а при дальнейшем охлаждении организма возникает обморочное состояние (потеря сознания, расстройства дыхания и кровообращения), затем наступает смерть.</a:t>
            </a:r>
          </a:p>
        </p:txBody>
      </p:sp>
    </p:spTree>
    <p:extLst>
      <p:ext uri="{BB962C8B-B14F-4D97-AF65-F5344CB8AC3E}">
        <p14:creationId xmlns:p14="http://schemas.microsoft.com/office/powerpoint/2010/main" val="109210320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6</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2022 год, тема №6</a:t>
            </a:r>
          </a:p>
        </p:txBody>
      </p:sp>
      <p:sp>
        <p:nvSpPr>
          <p:cNvPr id="11" name="TextBox 10">
            <a:extLst>
              <a:ext uri="{FF2B5EF4-FFF2-40B4-BE49-F238E27FC236}">
                <a16:creationId xmlns:a16="http://schemas.microsoft.com/office/drawing/2014/main" id="{C739636C-E63C-4443-B524-80A148B4BFE3}"/>
              </a:ext>
            </a:extLst>
          </p:cNvPr>
          <p:cNvSpPr txBox="1"/>
          <p:nvPr/>
        </p:nvSpPr>
        <p:spPr>
          <a:xfrm>
            <a:off x="358018" y="658906"/>
            <a:ext cx="6152111" cy="2893100"/>
          </a:xfrm>
          <a:prstGeom prst="rect">
            <a:avLst/>
          </a:prstGeom>
          <a:solidFill>
            <a:schemeClr val="accent1">
              <a:lumMod val="40000"/>
              <a:lumOff val="60000"/>
            </a:schemeClr>
          </a:solidFill>
          <a:ln w="38100" cap="flat">
            <a:solidFill>
              <a:srgbClr val="C00000"/>
            </a:solidFill>
            <a:miter lim="400000"/>
          </a:ln>
          <a:effectLst>
            <a:glow rad="228600">
              <a:schemeClr val="accent5">
                <a:satMod val="175000"/>
                <a:alpha val="40000"/>
              </a:schemeClr>
            </a:glow>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none"/>
        </p:style>
        <p:txBody>
          <a:bodyPr wrap="square">
            <a:spAutoFit/>
          </a:bodyPr>
          <a:lstStyle/>
          <a:p>
            <a:pPr algn="ctr"/>
            <a:r>
              <a:rPr lang="ru-RU" sz="1400" b="1" dirty="0">
                <a:latin typeface="Times New Roman" panose="02020603050405020304" pitchFamily="18" charset="0"/>
                <a:ea typeface="Calibri" panose="020F0502020204030204" pitchFamily="34" charset="0"/>
                <a:cs typeface="Times New Roman" panose="02020603050405020304" pitchFamily="18" charset="0"/>
              </a:rPr>
              <a:t>Общие меры первой помощи:</a:t>
            </a:r>
          </a:p>
          <a:p>
            <a:pPr algn="ctr"/>
            <a:endParaRPr lang="ru-RU" sz="1400" b="1"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400" dirty="0">
                <a:latin typeface="Times New Roman" panose="02020603050405020304" pitchFamily="18" charset="0"/>
                <a:ea typeface="Calibri" panose="020F0502020204030204" pitchFamily="34" charset="0"/>
                <a:cs typeface="Times New Roman" panose="02020603050405020304" pitchFamily="18" charset="0"/>
              </a:rPr>
              <a:t>1.Удалить пострадавшего из обстановки, вызвавшей несчастный случай (например, извлечь придавленного из-под обломков), устранить действие вредного фактора (например, дать доступ свежего воздуха при отравлении угарным газом, удалить от источника тока при электротравме и т. д.).</a:t>
            </a:r>
          </a:p>
          <a:p>
            <a:pPr algn="just"/>
            <a:r>
              <a:rPr lang="ru-RU" sz="1400" dirty="0">
                <a:latin typeface="Times New Roman" panose="02020603050405020304" pitchFamily="18" charset="0"/>
                <a:ea typeface="Calibri" panose="020F0502020204030204" pitchFamily="34" charset="0"/>
                <a:cs typeface="Times New Roman" panose="02020603050405020304" pitchFamily="18" charset="0"/>
              </a:rPr>
              <a:t>2.Устранить вредное влияние обстановки (перенести в помещение, а если надо в прохладное место, согреть и т. д.).</a:t>
            </a:r>
          </a:p>
          <a:p>
            <a:pPr algn="just"/>
            <a:r>
              <a:rPr lang="ru-RU" sz="1400" dirty="0">
                <a:latin typeface="Times New Roman" panose="02020603050405020304" pitchFamily="18" charset="0"/>
                <a:ea typeface="Calibri" panose="020F0502020204030204" pitchFamily="34" charset="0"/>
                <a:cs typeface="Times New Roman" panose="02020603050405020304" pitchFamily="18" charset="0"/>
              </a:rPr>
              <a:t>3.Оказать необходимую помощь медицинского характера (сделать повязку при ранении, наложить шину при переломе, перетянуть конечность при кровотечении и т. д.).</a:t>
            </a:r>
          </a:p>
          <a:p>
            <a:pPr algn="just"/>
            <a:r>
              <a:rPr lang="ru-RU" sz="1400" dirty="0">
                <a:latin typeface="Times New Roman" panose="02020603050405020304" pitchFamily="18" charset="0"/>
                <a:ea typeface="Calibri" panose="020F0502020204030204" pitchFamily="34" charset="0"/>
                <a:cs typeface="Times New Roman" panose="02020603050405020304" pitchFamily="18" charset="0"/>
              </a:rPr>
              <a:t>4.Доставить пострадавшего в лечебное учреждение или вызвать к нему скорую помощь.</a:t>
            </a:r>
          </a:p>
        </p:txBody>
      </p:sp>
      <p:pic>
        <p:nvPicPr>
          <p:cNvPr id="5" name="Рисунок 4">
            <a:extLst>
              <a:ext uri="{FF2B5EF4-FFF2-40B4-BE49-F238E27FC236}">
                <a16:creationId xmlns:a16="http://schemas.microsoft.com/office/drawing/2014/main" id="{963110F6-3F3C-4776-A3E5-F0D9B9C069BC}"/>
              </a:ext>
            </a:extLst>
          </p:cNvPr>
          <p:cNvPicPr>
            <a:picLocks noChangeAspect="1"/>
          </p:cNvPicPr>
          <p:nvPr/>
        </p:nvPicPr>
        <p:blipFill>
          <a:blip r:embed="rId3"/>
          <a:stretch>
            <a:fillRect/>
          </a:stretch>
        </p:blipFill>
        <p:spPr>
          <a:xfrm>
            <a:off x="7309889" y="826870"/>
            <a:ext cx="2143125" cy="2133600"/>
          </a:xfrm>
          <a:prstGeom prst="rect">
            <a:avLst/>
          </a:prstGeom>
        </p:spPr>
      </p:pic>
      <p:sp>
        <p:nvSpPr>
          <p:cNvPr id="13" name="TextBox 12">
            <a:extLst>
              <a:ext uri="{FF2B5EF4-FFF2-40B4-BE49-F238E27FC236}">
                <a16:creationId xmlns:a16="http://schemas.microsoft.com/office/drawing/2014/main" id="{FA15BB18-DE1F-479C-9B5A-1C8FEE9E6351}"/>
              </a:ext>
            </a:extLst>
          </p:cNvPr>
          <p:cNvSpPr txBox="1"/>
          <p:nvPr/>
        </p:nvSpPr>
        <p:spPr>
          <a:xfrm>
            <a:off x="392463" y="4102489"/>
            <a:ext cx="9382330" cy="2031325"/>
          </a:xfrm>
          <a:prstGeom prst="rect">
            <a:avLst/>
          </a:prstGeom>
          <a:solidFill>
            <a:schemeClr val="accent3">
              <a:lumMod val="40000"/>
              <a:lumOff val="60000"/>
            </a:schemeClr>
          </a:solidFill>
          <a:ln w="38100" cap="flat">
            <a:solidFill>
              <a:srgbClr val="C00000"/>
            </a:solidFill>
            <a:miter lim="400000"/>
          </a:ln>
          <a:effectLst>
            <a:glow rad="139700">
              <a:schemeClr val="accent3">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400" dirty="0">
                <a:latin typeface="Times New Roman" panose="02020603050405020304" pitchFamily="18" charset="0"/>
                <a:cs typeface="Times New Roman" panose="02020603050405020304" pitchFamily="18" charset="0"/>
              </a:rPr>
              <a:t>Первая помощь оказывается на месте поражения, а ее вид определяется характером повреждений, состоянием пострадавшего и конкретной обстановкой на месте происшествия. </a:t>
            </a:r>
          </a:p>
          <a:p>
            <a:pPr algn="just"/>
            <a:r>
              <a:rPr lang="ru-RU" sz="1400" dirty="0">
                <a:latin typeface="Times New Roman" panose="02020603050405020304" pitchFamily="18" charset="0"/>
                <a:cs typeface="Times New Roman" panose="02020603050405020304" pitchFamily="18" charset="0"/>
              </a:rPr>
              <a:t>Тяжелые травмы, вдыхание ядовитых газов или воздуха с малым содержанием кислорода, поражение электрическим током и другие причины могут привести к смерти пострадавшего, которая в первые минуты носит обратимый характер и называется клинической или мнимой. </a:t>
            </a:r>
          </a:p>
          <a:p>
            <a:pPr algn="just"/>
            <a:r>
              <a:rPr lang="ru-RU" sz="1400" dirty="0">
                <a:latin typeface="Times New Roman" panose="02020603050405020304" pitchFamily="18" charset="0"/>
                <a:cs typeface="Times New Roman" panose="02020603050405020304" pitchFamily="18" charset="0"/>
              </a:rPr>
              <a:t>Наиболее достоверными признаками клинической смерти являются отсутствие сознания, отсутствие дыхания, отсутствие пульсации крупных артерий, расширенные зрачки, не реагирующие на свет. </a:t>
            </a:r>
          </a:p>
          <a:p>
            <a:pPr algn="just"/>
            <a:r>
              <a:rPr lang="ru-RU" sz="1400" dirty="0">
                <a:latin typeface="Times New Roman" panose="02020603050405020304" pitchFamily="18" charset="0"/>
                <a:cs typeface="Times New Roman" panose="02020603050405020304" pitchFamily="18" charset="0"/>
              </a:rPr>
              <a:t>Наряду с указанными признаками отмечаются бледность или синюшность кожи и слизистых оболочек, общее расслабление мышц, уменьшение кровотечения из ран и др.</a:t>
            </a:r>
          </a:p>
        </p:txBody>
      </p:sp>
    </p:spTree>
    <p:extLst>
      <p:ext uri="{BB962C8B-B14F-4D97-AF65-F5344CB8AC3E}">
        <p14:creationId xmlns:p14="http://schemas.microsoft.com/office/powerpoint/2010/main" val="604931277"/>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60</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sp>
        <p:nvSpPr>
          <p:cNvPr id="13" name="TextBox 12">
            <a:extLst>
              <a:ext uri="{FF2B5EF4-FFF2-40B4-BE49-F238E27FC236}">
                <a16:creationId xmlns:a16="http://schemas.microsoft.com/office/drawing/2014/main" id="{2A23CFDA-CC6B-4FB1-8D83-9D7257574193}"/>
              </a:ext>
            </a:extLst>
          </p:cNvPr>
          <p:cNvSpPr txBox="1"/>
          <p:nvPr/>
        </p:nvSpPr>
        <p:spPr>
          <a:xfrm>
            <a:off x="461828" y="530695"/>
            <a:ext cx="4694372" cy="6186309"/>
          </a:xfrm>
          <a:prstGeom prst="rect">
            <a:avLst/>
          </a:prstGeom>
          <a:solidFill>
            <a:schemeClr val="accent1">
              <a:lumMod val="20000"/>
              <a:lumOff val="80000"/>
            </a:schemeClr>
          </a:solidFill>
          <a:ln w="38100" cap="flat">
            <a:solidFill>
              <a:srgbClr val="7030A0"/>
            </a:solidFill>
            <a:miter lim="400000"/>
          </a:ln>
          <a:effectLst>
            <a:glow rad="1397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400" b="1" dirty="0">
                <a:latin typeface="Times New Roman" panose="02020603050405020304" pitchFamily="18" charset="0"/>
                <a:ea typeface="Calibri" panose="020F0502020204030204" pitchFamily="34" charset="0"/>
              </a:rPr>
              <a:t>О</a:t>
            </a:r>
            <a:r>
              <a:rPr lang="ru-RU" sz="1400" b="1" dirty="0">
                <a:effectLst/>
                <a:latin typeface="Times New Roman" panose="02020603050405020304" pitchFamily="18" charset="0"/>
                <a:ea typeface="Calibri" panose="020F0502020204030204" pitchFamily="34" charset="0"/>
              </a:rPr>
              <a:t>бморок</a:t>
            </a:r>
            <a:r>
              <a:rPr lang="ru-RU" sz="1400" dirty="0">
                <a:effectLst/>
                <a:latin typeface="Times New Roman" panose="02020603050405020304" pitchFamily="18" charset="0"/>
                <a:ea typeface="Calibri" panose="020F0502020204030204" pitchFamily="34" charset="0"/>
              </a:rPr>
              <a:t> - внезапная кратковременная потеря сознания. Причиной обморока бывают большие потери крови, нервное потрясение (испуг, страх), переутомление. Обморок характеризуется побледнением кожных покровов, губ, похолоданием конечностей. Сердечная деятельность ослабляется, пульс едва прощупывается.</a:t>
            </a:r>
          </a:p>
          <a:p>
            <a:pPr algn="just"/>
            <a:r>
              <a:rPr lang="ru-RU" sz="1400" dirty="0">
                <a:effectLst/>
                <a:latin typeface="Times New Roman" panose="02020603050405020304" pitchFamily="18" charset="0"/>
                <a:ea typeface="Calibri" panose="020F0502020204030204" pitchFamily="34" charset="0"/>
              </a:rPr>
              <a:t>Обморочное состояние иногда бывает очень кратковременным, продолжаясь всего несколько секунд. В других случаях обморок не проходит через 5 - 10 минут и более. Продолжительное обморочное состояние опасно для жизни.</a:t>
            </a:r>
          </a:p>
          <a:p>
            <a:pPr algn="just"/>
            <a:r>
              <a:rPr lang="ru-RU" sz="1400" dirty="0">
                <a:effectLst/>
                <a:latin typeface="Times New Roman" panose="02020603050405020304" pitchFamily="18" charset="0"/>
                <a:ea typeface="Calibri" panose="020F0502020204030204" pitchFamily="34" charset="0"/>
              </a:rPr>
              <a:t>Для оказания помощи пострадавшему его нужно вынести на открытое место, куда свободно поступает свежий воздух, придать горизонтальное положение, а ноги приподнять выше головы, чтобы вызвать прилив крови к голове. </a:t>
            </a:r>
          </a:p>
          <a:p>
            <a:pPr algn="just"/>
            <a:r>
              <a:rPr lang="ru-RU" sz="1400" dirty="0">
                <a:effectLst/>
                <a:latin typeface="Times New Roman" panose="02020603050405020304" pitchFamily="18" charset="0"/>
                <a:ea typeface="Calibri" panose="020F0502020204030204" pitchFamily="34" charset="0"/>
              </a:rPr>
              <a:t>Для облегчения дыхания пострадавшего освобождают от стесняющей одежды: расстегивают или надрезают воротник, бюстгальтер, снимают пояс и прочее.</a:t>
            </a:r>
          </a:p>
          <a:p>
            <a:pPr algn="just"/>
            <a:r>
              <a:rPr lang="ru-RU" sz="1400" dirty="0">
                <a:effectLst/>
                <a:latin typeface="Times New Roman" panose="02020603050405020304" pitchFamily="18" charset="0"/>
                <a:ea typeface="Calibri" panose="020F0502020204030204" pitchFamily="34" charset="0"/>
              </a:rPr>
              <a:t>Чтобы вывести пораженного из обморочного состояния, необходимо обрызгать его лицо холодной водой или дать понюхать нашатырный спирт, медленно поднося к носу смоченный в спирту кусок ваты или кончик носового платка. Нашатырным спиртом натирают также виски.</a:t>
            </a:r>
            <a:r>
              <a:rPr lang="ru-RU" sz="1800" dirty="0">
                <a:effectLst/>
                <a:latin typeface="Times New Roman" panose="02020603050405020304" pitchFamily="18" charset="0"/>
                <a:ea typeface="Times New Roman" panose="02020603050405020304" pitchFamily="18" charset="0"/>
              </a:rPr>
              <a:t> </a:t>
            </a:r>
          </a:p>
          <a:p>
            <a:pPr algn="just"/>
            <a:r>
              <a:rPr lang="ru-RU" sz="1400" dirty="0">
                <a:effectLst/>
                <a:latin typeface="Times New Roman" panose="02020603050405020304" pitchFamily="18" charset="0"/>
                <a:ea typeface="Times New Roman" panose="02020603050405020304" pitchFamily="18" charset="0"/>
              </a:rPr>
              <a:t>Если нет нашатырного спирта, следует сильно надавить на болевую точку, расположенную между перегородкой носа и верхней губой.</a:t>
            </a:r>
            <a:endParaRPr lang="ru-RU" sz="1400" dirty="0">
              <a:effectLst/>
              <a:latin typeface="Times New Roman" panose="02020603050405020304" pitchFamily="18" charset="0"/>
              <a:ea typeface="Calibri" panose="020F0502020204030204" pitchFamily="34" charset="0"/>
            </a:endParaRPr>
          </a:p>
        </p:txBody>
      </p:sp>
      <p:pic>
        <p:nvPicPr>
          <p:cNvPr id="2" name="Рисунок 1">
            <a:extLst>
              <a:ext uri="{FF2B5EF4-FFF2-40B4-BE49-F238E27FC236}">
                <a16:creationId xmlns:a16="http://schemas.microsoft.com/office/drawing/2014/main" id="{020B6097-3820-410D-AF89-AB303F2641E2}"/>
              </a:ext>
            </a:extLst>
          </p:cNvPr>
          <p:cNvPicPr>
            <a:picLocks noChangeAspect="1"/>
          </p:cNvPicPr>
          <p:nvPr/>
        </p:nvPicPr>
        <p:blipFill>
          <a:blip r:embed="rId3"/>
          <a:stretch>
            <a:fillRect/>
          </a:stretch>
        </p:blipFill>
        <p:spPr>
          <a:xfrm>
            <a:off x="5543413" y="530695"/>
            <a:ext cx="4307159" cy="3494653"/>
          </a:xfrm>
          <a:prstGeom prst="rect">
            <a:avLst/>
          </a:prstGeom>
          <a:ln w="38100">
            <a:solidFill>
              <a:srgbClr val="00B050"/>
            </a:solidFill>
          </a:ln>
          <a:effectLst>
            <a:glow rad="139700">
              <a:schemeClr val="accent6">
                <a:satMod val="175000"/>
                <a:alpha val="40000"/>
              </a:schemeClr>
            </a:glow>
          </a:effectLst>
        </p:spPr>
      </p:pic>
      <p:pic>
        <p:nvPicPr>
          <p:cNvPr id="3" name="Рисунок 2">
            <a:extLst>
              <a:ext uri="{FF2B5EF4-FFF2-40B4-BE49-F238E27FC236}">
                <a16:creationId xmlns:a16="http://schemas.microsoft.com/office/drawing/2014/main" id="{8824D9D2-D34B-4261-A544-F72A394DDC21}"/>
              </a:ext>
            </a:extLst>
          </p:cNvPr>
          <p:cNvPicPr>
            <a:picLocks noChangeAspect="1"/>
          </p:cNvPicPr>
          <p:nvPr/>
        </p:nvPicPr>
        <p:blipFill>
          <a:blip r:embed="rId4"/>
          <a:stretch>
            <a:fillRect/>
          </a:stretch>
        </p:blipFill>
        <p:spPr>
          <a:xfrm>
            <a:off x="5543413" y="4498714"/>
            <a:ext cx="4270602" cy="2132770"/>
          </a:xfrm>
          <a:prstGeom prst="rect">
            <a:avLst/>
          </a:prstGeom>
          <a:ln w="38100">
            <a:solidFill>
              <a:schemeClr val="accent6">
                <a:lumMod val="50000"/>
              </a:schemeClr>
            </a:solidFill>
          </a:ln>
          <a:effectLst>
            <a:glow rad="139700">
              <a:schemeClr val="accent6">
                <a:satMod val="175000"/>
                <a:alpha val="40000"/>
              </a:schemeClr>
            </a:glow>
          </a:effectLst>
        </p:spPr>
      </p:pic>
    </p:spTree>
    <p:extLst>
      <p:ext uri="{BB962C8B-B14F-4D97-AF65-F5344CB8AC3E}">
        <p14:creationId xmlns:p14="http://schemas.microsoft.com/office/powerpoint/2010/main" val="3750784305"/>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61</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sp>
        <p:nvSpPr>
          <p:cNvPr id="13" name="TextBox 12">
            <a:extLst>
              <a:ext uri="{FF2B5EF4-FFF2-40B4-BE49-F238E27FC236}">
                <a16:creationId xmlns:a16="http://schemas.microsoft.com/office/drawing/2014/main" id="{2A23CFDA-CC6B-4FB1-8D83-9D7257574193}"/>
              </a:ext>
            </a:extLst>
          </p:cNvPr>
          <p:cNvSpPr txBox="1"/>
          <p:nvPr/>
        </p:nvSpPr>
        <p:spPr>
          <a:xfrm>
            <a:off x="461828" y="530695"/>
            <a:ext cx="4369489" cy="5693866"/>
          </a:xfrm>
          <a:prstGeom prst="rect">
            <a:avLst/>
          </a:prstGeom>
          <a:solidFill>
            <a:schemeClr val="accent1">
              <a:lumMod val="20000"/>
              <a:lumOff val="80000"/>
            </a:schemeClr>
          </a:solidFill>
          <a:ln w="38100" cap="flat">
            <a:solidFill>
              <a:srgbClr val="7030A0"/>
            </a:solidFill>
            <a:miter lim="400000"/>
          </a:ln>
          <a:effectLst>
            <a:glow rad="1397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400" b="1" dirty="0">
                <a:effectLst/>
                <a:latin typeface="Times New Roman" panose="02020603050405020304" pitchFamily="18" charset="0"/>
                <a:ea typeface="Calibri" panose="020F0502020204030204" pitchFamily="34" charset="0"/>
              </a:rPr>
              <a:t>При поражении электрическим током </a:t>
            </a:r>
            <a:r>
              <a:rPr lang="ru-RU" sz="1400" dirty="0">
                <a:effectLst/>
                <a:latin typeface="Times New Roman" panose="02020603050405020304" pitchFamily="18" charset="0"/>
                <a:ea typeface="Calibri" panose="020F0502020204030204" pitchFamily="34" charset="0"/>
              </a:rPr>
              <a:t>может наступить кратковременная или длительная потеря сознания, сопровождающаяся остановкой дыхания и расстройством сердечной деятельности. </a:t>
            </a:r>
          </a:p>
          <a:p>
            <a:pPr algn="just"/>
            <a:r>
              <a:rPr lang="ru-RU" sz="1400" dirty="0">
                <a:effectLst/>
                <a:latin typeface="Times New Roman" panose="02020603050405020304" pitchFamily="18" charset="0"/>
                <a:ea typeface="Calibri" panose="020F0502020204030204" pitchFamily="34" charset="0"/>
              </a:rPr>
              <a:t>Появляются ожоги у мест входа и выхода тока, которые обычно глубже, чем термические.</a:t>
            </a:r>
          </a:p>
          <a:p>
            <a:pPr algn="just"/>
            <a:r>
              <a:rPr lang="ru-RU" sz="1400" dirty="0">
                <a:effectLst/>
                <a:latin typeface="Times New Roman" panose="02020603050405020304" pitchFamily="18" charset="0"/>
                <a:ea typeface="Calibri" panose="020F0502020204030204" pitchFamily="34" charset="0"/>
              </a:rPr>
              <a:t>При воздействии тока высокого напряжения (молнии) случаются переломы костей, обугливание тканей и даже отрывы конечностей.</a:t>
            </a:r>
          </a:p>
          <a:p>
            <a:pPr algn="just"/>
            <a:r>
              <a:rPr lang="ru-RU" sz="1400" dirty="0">
                <a:effectLst/>
                <a:latin typeface="Times New Roman" panose="02020603050405020304" pitchFamily="18" charset="0"/>
                <a:ea typeface="Calibri" panose="020F0502020204030204" pitchFamily="34" charset="0"/>
              </a:rPr>
              <a:t>Для оказания помощи пострадавшему, прежде всего надо прекратить дальнейшее воздействие на него тока, выключив рубильник, отбросив сухой палкой провод или оттащив самого человека. При этом нельзя касаться ни провода, ни пострадавшего голыми руками. Оттаскивая пострадавшего, нужно брать его не за тело, а за одежду.</a:t>
            </a:r>
          </a:p>
          <a:p>
            <a:pPr algn="just"/>
            <a:r>
              <a:rPr lang="ru-RU" sz="1400" dirty="0">
                <a:effectLst/>
                <a:latin typeface="Times New Roman" panose="02020603050405020304" pitchFamily="18" charset="0"/>
                <a:ea typeface="Calibri" panose="020F0502020204030204" pitchFamily="34" charset="0"/>
              </a:rPr>
              <a:t>Если пострадавший находится в бессознательном состоянии, но дышит самостоятельно, делают то же, что и при обмороке.</a:t>
            </a:r>
          </a:p>
          <a:p>
            <a:pPr algn="just"/>
            <a:r>
              <a:rPr lang="ru-RU" sz="1400" dirty="0">
                <a:effectLst/>
                <a:latin typeface="Times New Roman" panose="02020603050405020304" pitchFamily="18" charset="0"/>
                <a:ea typeface="Calibri" panose="020F0502020204030204" pitchFamily="34" charset="0"/>
              </a:rPr>
              <a:t>На места, где от соприкосновения с током образовались ожоги, накладывают стерильную повязку. При остановке сердца и дыхания немедленно проводят реанимационные мероприятия.</a:t>
            </a:r>
          </a:p>
          <a:p>
            <a:pPr algn="just"/>
            <a:r>
              <a:rPr lang="ru-RU" sz="1400" dirty="0">
                <a:effectLst/>
                <a:latin typeface="Times New Roman" panose="02020603050405020304" pitchFamily="18" charset="0"/>
                <a:ea typeface="Calibri" panose="020F0502020204030204" pitchFamily="34" charset="0"/>
              </a:rPr>
              <a:t>У пострадавших часто наблюдаются повторные остановки сердца, почечная и печеночная недостаточность.</a:t>
            </a:r>
          </a:p>
        </p:txBody>
      </p:sp>
      <p:pic>
        <p:nvPicPr>
          <p:cNvPr id="2" name="Рисунок 1">
            <a:extLst>
              <a:ext uri="{FF2B5EF4-FFF2-40B4-BE49-F238E27FC236}">
                <a16:creationId xmlns:a16="http://schemas.microsoft.com/office/drawing/2014/main" id="{041DE962-418B-4274-8289-765F295B7D07}"/>
              </a:ext>
            </a:extLst>
          </p:cNvPr>
          <p:cNvPicPr>
            <a:picLocks noChangeAspect="1"/>
          </p:cNvPicPr>
          <p:nvPr/>
        </p:nvPicPr>
        <p:blipFill>
          <a:blip r:embed="rId3"/>
          <a:stretch>
            <a:fillRect/>
          </a:stretch>
        </p:blipFill>
        <p:spPr>
          <a:xfrm>
            <a:off x="5237922" y="582698"/>
            <a:ext cx="4756946" cy="3552825"/>
          </a:xfrm>
          <a:prstGeom prst="rect">
            <a:avLst/>
          </a:prstGeom>
          <a:solidFill>
            <a:schemeClr val="accent1"/>
          </a:solidFill>
          <a:ln w="38100">
            <a:solidFill>
              <a:schemeClr val="accent5">
                <a:lumMod val="75000"/>
              </a:schemeClr>
            </a:solidFill>
          </a:ln>
          <a:effectLst>
            <a:glow rad="139700">
              <a:schemeClr val="accent3">
                <a:satMod val="175000"/>
                <a:alpha val="40000"/>
              </a:schemeClr>
            </a:glow>
          </a:effectLst>
        </p:spPr>
      </p:pic>
      <p:pic>
        <p:nvPicPr>
          <p:cNvPr id="3" name="Рисунок 2">
            <a:extLst>
              <a:ext uri="{FF2B5EF4-FFF2-40B4-BE49-F238E27FC236}">
                <a16:creationId xmlns:a16="http://schemas.microsoft.com/office/drawing/2014/main" id="{C5F14E84-AC07-4810-BA48-E3A666EEB228}"/>
              </a:ext>
            </a:extLst>
          </p:cNvPr>
          <p:cNvPicPr>
            <a:picLocks noChangeAspect="1"/>
          </p:cNvPicPr>
          <p:nvPr/>
        </p:nvPicPr>
        <p:blipFill>
          <a:blip r:embed="rId4"/>
          <a:stretch>
            <a:fillRect/>
          </a:stretch>
        </p:blipFill>
        <p:spPr>
          <a:xfrm>
            <a:off x="5237922" y="4522304"/>
            <a:ext cx="4756946" cy="1702257"/>
          </a:xfrm>
          <a:prstGeom prst="rect">
            <a:avLst/>
          </a:prstGeom>
          <a:ln w="38100">
            <a:solidFill>
              <a:schemeClr val="accent5">
                <a:lumMod val="75000"/>
              </a:schemeClr>
            </a:solidFill>
          </a:ln>
          <a:effectLst>
            <a:glow rad="139700">
              <a:schemeClr val="accent3">
                <a:satMod val="175000"/>
                <a:alpha val="40000"/>
              </a:schemeClr>
            </a:glow>
          </a:effectLst>
        </p:spPr>
      </p:pic>
    </p:spTree>
    <p:extLst>
      <p:ext uri="{BB962C8B-B14F-4D97-AF65-F5344CB8AC3E}">
        <p14:creationId xmlns:p14="http://schemas.microsoft.com/office/powerpoint/2010/main" val="1490721304"/>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62</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sp>
        <p:nvSpPr>
          <p:cNvPr id="13" name="TextBox 12">
            <a:extLst>
              <a:ext uri="{FF2B5EF4-FFF2-40B4-BE49-F238E27FC236}">
                <a16:creationId xmlns:a16="http://schemas.microsoft.com/office/drawing/2014/main" id="{2A23CFDA-CC6B-4FB1-8D83-9D7257574193}"/>
              </a:ext>
            </a:extLst>
          </p:cNvPr>
          <p:cNvSpPr txBox="1"/>
          <p:nvPr/>
        </p:nvSpPr>
        <p:spPr>
          <a:xfrm>
            <a:off x="461828" y="530695"/>
            <a:ext cx="5233293" cy="6124754"/>
          </a:xfrm>
          <a:prstGeom prst="rect">
            <a:avLst/>
          </a:prstGeom>
          <a:solidFill>
            <a:schemeClr val="accent4">
              <a:lumMod val="20000"/>
              <a:lumOff val="80000"/>
            </a:schemeClr>
          </a:solidFill>
          <a:ln w="38100" cap="flat">
            <a:solidFill>
              <a:schemeClr val="accent2">
                <a:lumMod val="75000"/>
              </a:schemeClr>
            </a:solidFill>
            <a:miter lim="400000"/>
          </a:ln>
          <a:effectLst>
            <a:glow rad="1397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hangingPunct="0"/>
            <a:r>
              <a:rPr lang="ru-RU" sz="1400" b="1" spc="0" dirty="0">
                <a:effectLst/>
                <a:latin typeface="Times New Roman" panose="02020603050405020304" pitchFamily="18" charset="0"/>
                <a:ea typeface="Times New Roman" panose="02020603050405020304" pitchFamily="18" charset="0"/>
                <a:cs typeface="Times New Roman" panose="02020603050405020304" pitchFamily="18" charset="0"/>
              </a:rPr>
              <a:t>Солнечный и тепловой удары.</a:t>
            </a:r>
            <a:r>
              <a:rPr lang="ru-RU" sz="1400" dirty="0">
                <a:effectLst/>
                <a:latin typeface="Times New Roman" panose="02020603050405020304" pitchFamily="18" charset="0"/>
                <a:ea typeface="Times New Roman" panose="02020603050405020304" pitchFamily="18" charset="0"/>
              </a:rPr>
              <a:t> Перегревание головы на солнце может привести к солнечному удару. </a:t>
            </a:r>
          </a:p>
          <a:p>
            <a:pPr algn="just" hangingPunct="0"/>
            <a:r>
              <a:rPr lang="ru-RU" sz="1400" dirty="0">
                <a:effectLst/>
                <a:latin typeface="Times New Roman" panose="02020603050405020304" pitchFamily="18" charset="0"/>
                <a:ea typeface="Times New Roman" panose="02020603050405020304" pitchFamily="18" charset="0"/>
              </a:rPr>
              <a:t>Первые признаки </a:t>
            </a:r>
            <a:r>
              <a:rPr lang="ru-RU" sz="1400" b="1" dirty="0">
                <a:effectLst/>
                <a:latin typeface="Times New Roman" panose="02020603050405020304" pitchFamily="18" charset="0"/>
                <a:ea typeface="Times New Roman" panose="02020603050405020304" pitchFamily="18" charset="0"/>
              </a:rPr>
              <a:t>солнечного удара </a:t>
            </a:r>
            <a:r>
              <a:rPr lang="ru-RU" sz="1400" dirty="0">
                <a:effectLst/>
                <a:latin typeface="Times New Roman" panose="02020603050405020304" pitchFamily="18" charset="0"/>
                <a:ea typeface="Times New Roman" panose="02020603050405020304" pitchFamily="18" charset="0"/>
              </a:rPr>
              <a:t>- покраснение лица и сильные головные боли. </a:t>
            </a:r>
          </a:p>
          <a:p>
            <a:pPr algn="just" hangingPunct="0"/>
            <a:r>
              <a:rPr lang="ru-RU" sz="1400" dirty="0">
                <a:effectLst/>
                <a:latin typeface="Times New Roman" panose="02020603050405020304" pitchFamily="18" charset="0"/>
                <a:ea typeface="Times New Roman" panose="02020603050405020304" pitchFamily="18" charset="0"/>
              </a:rPr>
              <a:t>Затем появляются тошнота, головокружение, потемнение в глазах и, наконец, рвота. Человек впадает в бессознательное состояние, у него появляется одышка, ослабевает сердечная деятельность.</a:t>
            </a:r>
          </a:p>
          <a:p>
            <a:pPr algn="just" hangingPunct="0"/>
            <a:r>
              <a:rPr lang="ru-RU" sz="1400" dirty="0">
                <a:effectLst/>
                <a:latin typeface="Times New Roman" panose="02020603050405020304" pitchFamily="18" charset="0"/>
                <a:ea typeface="Times New Roman" panose="02020603050405020304" pitchFamily="18" charset="0"/>
              </a:rPr>
              <a:t>Тепловой удар - болезненное состояние, возникающее вследствие перегрева всего тела. </a:t>
            </a:r>
          </a:p>
          <a:p>
            <a:pPr algn="just" hangingPunct="0"/>
            <a:r>
              <a:rPr lang="ru-RU" sz="1400" dirty="0">
                <a:effectLst/>
                <a:latin typeface="Times New Roman" panose="02020603050405020304" pitchFamily="18" charset="0"/>
                <a:ea typeface="Times New Roman" panose="02020603050405020304" pitchFamily="18" charset="0"/>
              </a:rPr>
              <a:t>Причинами такого перегревания могут быть высокая внешняя температура, плотная одежда, задерживающая испарения кожи, и усиленная физическая работа. </a:t>
            </a:r>
          </a:p>
          <a:p>
            <a:pPr algn="just" hangingPunct="0"/>
            <a:r>
              <a:rPr lang="ru-RU" sz="1400" dirty="0">
                <a:effectLst/>
                <a:latin typeface="Times New Roman" panose="02020603050405020304" pitchFamily="18" charset="0"/>
                <a:ea typeface="Times New Roman" panose="02020603050405020304" pitchFamily="18" charset="0"/>
              </a:rPr>
              <a:t>Тепловые удары случаются не только в жаркую погоду. Они случаются в горячих цехах, в банях, при работе в защитных комбинезонах и слишком душных помещениях. </a:t>
            </a:r>
          </a:p>
          <a:p>
            <a:pPr algn="just" hangingPunct="0"/>
            <a:r>
              <a:rPr lang="ru-RU" sz="1400" dirty="0">
                <a:effectLst/>
                <a:latin typeface="Times New Roman" panose="02020603050405020304" pitchFamily="18" charset="0"/>
                <a:ea typeface="Times New Roman" panose="02020603050405020304" pitchFamily="18" charset="0"/>
              </a:rPr>
              <a:t>При перегревании тела у человека появляются вялость, усталость, головокружение, головная боль, сонливость. Лицо краснеет, дыхание затруднено, температура тела повышается до 40°С. </a:t>
            </a:r>
          </a:p>
          <a:p>
            <a:pPr algn="just" hangingPunct="0"/>
            <a:r>
              <a:rPr lang="ru-RU" sz="1400" dirty="0">
                <a:effectLst/>
                <a:latin typeface="Times New Roman" panose="02020603050405020304" pitchFamily="18" charset="0"/>
                <a:ea typeface="Times New Roman" panose="02020603050405020304" pitchFamily="18" charset="0"/>
              </a:rPr>
              <a:t>Если не будут устранены причины перегревания, наступает </a:t>
            </a:r>
            <a:r>
              <a:rPr lang="ru-RU" sz="1400" b="1" dirty="0">
                <a:effectLst/>
                <a:latin typeface="Times New Roman" panose="02020603050405020304" pitchFamily="18" charset="0"/>
                <a:ea typeface="Times New Roman" panose="02020603050405020304" pitchFamily="18" charset="0"/>
              </a:rPr>
              <a:t>тепловой удар </a:t>
            </a:r>
            <a:r>
              <a:rPr lang="ru-RU" sz="1400" dirty="0">
                <a:effectLst/>
                <a:latin typeface="Times New Roman" panose="02020603050405020304" pitchFamily="18" charset="0"/>
                <a:ea typeface="Times New Roman" panose="02020603050405020304" pitchFamily="18" charset="0"/>
              </a:rPr>
              <a:t>- человек теряет сознание, падает, бледнеет, кожа становится холодной и покрывается потом.</a:t>
            </a:r>
          </a:p>
          <a:p>
            <a:pPr algn="just" hangingPunct="0"/>
            <a:r>
              <a:rPr lang="ru-RU" sz="1400" dirty="0">
                <a:effectLst/>
                <a:latin typeface="Times New Roman" panose="02020603050405020304" pitchFamily="18" charset="0"/>
                <a:ea typeface="Times New Roman" panose="02020603050405020304" pitchFamily="18" charset="0"/>
              </a:rPr>
              <a:t>В таком состоянии пораженный может погибнуть.</a:t>
            </a:r>
          </a:p>
          <a:p>
            <a:pPr algn="just" hangingPunct="0"/>
            <a:r>
              <a:rPr lang="ru-RU" sz="1400" dirty="0">
                <a:effectLst/>
                <a:latin typeface="Times New Roman" panose="02020603050405020304" pitchFamily="18" charset="0"/>
                <a:ea typeface="Times New Roman" panose="02020603050405020304" pitchFamily="18" charset="0"/>
              </a:rPr>
              <a:t>Как при солнечном, так и при тепловом ударе пострадавшего нужно уложить в тени на свежем воздухе и провести те же мероприятия, что и при обмороке. Если пострадавший не дышит, необходимо проводить искусственную вентиляцию легких.</a:t>
            </a:r>
          </a:p>
        </p:txBody>
      </p:sp>
      <p:pic>
        <p:nvPicPr>
          <p:cNvPr id="2" name="Рисунок 1">
            <a:extLst>
              <a:ext uri="{FF2B5EF4-FFF2-40B4-BE49-F238E27FC236}">
                <a16:creationId xmlns:a16="http://schemas.microsoft.com/office/drawing/2014/main" id="{55AA6285-F179-4F10-9BE1-2EEF1E6399B0}"/>
              </a:ext>
            </a:extLst>
          </p:cNvPr>
          <p:cNvPicPr>
            <a:picLocks noChangeAspect="1"/>
          </p:cNvPicPr>
          <p:nvPr/>
        </p:nvPicPr>
        <p:blipFill>
          <a:blip r:embed="rId3"/>
          <a:stretch>
            <a:fillRect/>
          </a:stretch>
        </p:blipFill>
        <p:spPr>
          <a:xfrm>
            <a:off x="5993296" y="530695"/>
            <a:ext cx="4016301" cy="6124754"/>
          </a:xfrm>
          <a:prstGeom prst="rect">
            <a:avLst/>
          </a:prstGeom>
          <a:ln w="38100">
            <a:solidFill>
              <a:schemeClr val="accent2">
                <a:lumMod val="75000"/>
              </a:schemeClr>
            </a:solidFill>
          </a:ln>
          <a:effectLst>
            <a:glow rad="228600">
              <a:schemeClr val="accent4">
                <a:satMod val="175000"/>
                <a:alpha val="40000"/>
              </a:schemeClr>
            </a:glow>
          </a:effectLst>
        </p:spPr>
      </p:pic>
    </p:spTree>
    <p:extLst>
      <p:ext uri="{BB962C8B-B14F-4D97-AF65-F5344CB8AC3E}">
        <p14:creationId xmlns:p14="http://schemas.microsoft.com/office/powerpoint/2010/main" val="1990258529"/>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63</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sp>
        <p:nvSpPr>
          <p:cNvPr id="6" name="TextBox 5">
            <a:extLst>
              <a:ext uri="{FF2B5EF4-FFF2-40B4-BE49-F238E27FC236}">
                <a16:creationId xmlns:a16="http://schemas.microsoft.com/office/drawing/2014/main" id="{5907C745-414F-41F4-97CF-7FD50C75EB09}"/>
              </a:ext>
            </a:extLst>
          </p:cNvPr>
          <p:cNvSpPr txBox="1"/>
          <p:nvPr/>
        </p:nvSpPr>
        <p:spPr>
          <a:xfrm>
            <a:off x="461828" y="326031"/>
            <a:ext cx="9517059" cy="1477328"/>
          </a:xfrm>
          <a:prstGeom prst="rect">
            <a:avLst/>
          </a:prstGeom>
          <a:solidFill>
            <a:srgbClr val="FFFF00"/>
          </a:solidFill>
          <a:ln w="38100" cap="flat">
            <a:solidFill>
              <a:srgbClr val="FF0000"/>
            </a:solidFill>
            <a:miter lim="400000"/>
          </a:ln>
          <a:effectLst/>
        </p:spPr>
        <p:style>
          <a:lnRef idx="0">
            <a:scrgbClr r="0" g="0" b="0"/>
          </a:lnRef>
          <a:fillRef idx="0">
            <a:scrgbClr r="0" g="0" b="0"/>
          </a:fillRef>
          <a:effectRef idx="0">
            <a:scrgbClr r="0" g="0" b="0"/>
          </a:effectRef>
          <a:fontRef idx="none"/>
        </p:style>
        <p:txBody>
          <a:bodyPr wrap="square">
            <a:spAutoFit/>
          </a:bodyPr>
          <a:lstStyle/>
          <a:p>
            <a:pPr algn="ctr"/>
            <a:r>
              <a:rPr lang="ru-RU" b="1" dirty="0">
                <a:solidFill>
                  <a:srgbClr val="0066FF"/>
                </a:solidFill>
                <a:latin typeface="Times New Roman" panose="02020603050405020304" pitchFamily="18" charset="0"/>
                <a:cs typeface="Times New Roman" panose="02020603050405020304" pitchFamily="18" charset="0"/>
              </a:rPr>
              <a:t>Учебный вопрос № 5.</a:t>
            </a:r>
          </a:p>
          <a:p>
            <a:pPr algn="ctr"/>
            <a:r>
              <a:rPr lang="ru-RU" dirty="0">
                <a:solidFill>
                  <a:schemeClr val="tx1"/>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Правила оказания помощи утопающему.</a:t>
            </a:r>
          </a:p>
          <a:p>
            <a:pPr algn="ctr"/>
            <a:r>
              <a:rPr lang="ru-RU" dirty="0">
                <a:solidFill>
                  <a:schemeClr val="tx1"/>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Правила и техника проведения искусственного дыхания и непрямого массажа сердца.</a:t>
            </a:r>
          </a:p>
          <a:p>
            <a:pPr algn="ctr"/>
            <a:r>
              <a:rPr lang="ru-RU" dirty="0">
                <a:solidFill>
                  <a:schemeClr val="tx1"/>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Практическая тренировка по проведению искусственного дыхания </a:t>
            </a:r>
          </a:p>
          <a:p>
            <a:pPr algn="ctr"/>
            <a:r>
              <a:rPr lang="ru-RU" dirty="0">
                <a:solidFill>
                  <a:schemeClr val="tx1"/>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и непрямого массажа сердца.</a:t>
            </a:r>
          </a:p>
        </p:txBody>
      </p:sp>
      <p:sp>
        <p:nvSpPr>
          <p:cNvPr id="13" name="TextBox 12">
            <a:extLst>
              <a:ext uri="{FF2B5EF4-FFF2-40B4-BE49-F238E27FC236}">
                <a16:creationId xmlns:a16="http://schemas.microsoft.com/office/drawing/2014/main" id="{38DD9A1B-C668-4540-90C7-963C68780AC1}"/>
              </a:ext>
            </a:extLst>
          </p:cNvPr>
          <p:cNvSpPr txBox="1"/>
          <p:nvPr/>
        </p:nvSpPr>
        <p:spPr>
          <a:xfrm>
            <a:off x="461828" y="1956930"/>
            <a:ext cx="9501437" cy="369332"/>
          </a:xfrm>
          <a:prstGeom prst="rect">
            <a:avLst/>
          </a:prstGeom>
          <a:noFill/>
          <a:ln w="38100" cap="flat">
            <a:solidFill>
              <a:srgbClr val="0070C0"/>
            </a:solidFill>
            <a:miter lim="400000"/>
          </a:ln>
          <a:effectLst>
            <a:glow rad="1016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r>
              <a:rPr lang="ru-RU" sz="1800" b="1" dirty="0">
                <a:effectLst/>
                <a:latin typeface="Times New Roman" panose="02020603050405020304" pitchFamily="18" charset="0"/>
                <a:ea typeface="Calibri" panose="020F0502020204030204" pitchFamily="34" charset="0"/>
              </a:rPr>
              <a:t>Правила оказания помощи утопающему</a:t>
            </a:r>
          </a:p>
        </p:txBody>
      </p:sp>
      <p:pic>
        <p:nvPicPr>
          <p:cNvPr id="2" name="Рисунок 1">
            <a:extLst>
              <a:ext uri="{FF2B5EF4-FFF2-40B4-BE49-F238E27FC236}">
                <a16:creationId xmlns:a16="http://schemas.microsoft.com/office/drawing/2014/main" id="{3B9152EC-609C-4F2C-83A7-B97354BE024B}"/>
              </a:ext>
            </a:extLst>
          </p:cNvPr>
          <p:cNvPicPr>
            <a:picLocks noChangeAspect="1"/>
          </p:cNvPicPr>
          <p:nvPr/>
        </p:nvPicPr>
        <p:blipFill>
          <a:blip r:embed="rId3"/>
          <a:stretch>
            <a:fillRect/>
          </a:stretch>
        </p:blipFill>
        <p:spPr>
          <a:xfrm>
            <a:off x="6530729" y="2602514"/>
            <a:ext cx="3432536" cy="3957312"/>
          </a:xfrm>
          <a:prstGeom prst="rect">
            <a:avLst/>
          </a:prstGeom>
          <a:ln w="38100">
            <a:solidFill>
              <a:srgbClr val="0070C0"/>
            </a:solidFill>
          </a:ln>
          <a:effectLst>
            <a:glow rad="139700">
              <a:schemeClr val="accent5">
                <a:satMod val="175000"/>
                <a:alpha val="40000"/>
              </a:schemeClr>
            </a:glow>
          </a:effectLst>
        </p:spPr>
      </p:pic>
      <p:sp>
        <p:nvSpPr>
          <p:cNvPr id="11" name="TextBox 10">
            <a:extLst>
              <a:ext uri="{FF2B5EF4-FFF2-40B4-BE49-F238E27FC236}">
                <a16:creationId xmlns:a16="http://schemas.microsoft.com/office/drawing/2014/main" id="{7DEE3F9D-C2D6-46C3-9EDE-BD7F49E96228}"/>
              </a:ext>
            </a:extLst>
          </p:cNvPr>
          <p:cNvSpPr txBox="1"/>
          <p:nvPr/>
        </p:nvSpPr>
        <p:spPr>
          <a:xfrm>
            <a:off x="461828" y="2602514"/>
            <a:ext cx="5635828" cy="3970318"/>
          </a:xfrm>
          <a:prstGeom prst="rect">
            <a:avLst/>
          </a:prstGeom>
          <a:noFill/>
          <a:ln w="38100" cap="flat">
            <a:solidFill>
              <a:schemeClr val="accent5">
                <a:lumMod val="75000"/>
              </a:schemeClr>
            </a:solidFill>
            <a:miter lim="400000"/>
          </a:ln>
          <a:effectLst>
            <a:glow rad="1397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hangingPunct="0"/>
            <a:r>
              <a:rPr lang="ru-RU" sz="1400" dirty="0">
                <a:effectLst/>
                <a:latin typeface="Times New Roman" panose="02020603050405020304" pitchFamily="18" charset="0"/>
                <a:ea typeface="Times New Roman" panose="02020603050405020304" pitchFamily="18" charset="0"/>
              </a:rPr>
              <a:t>При спасении тонущего подплывите к нему сзади, возьмите за волосы или под мышки, переверните лицом вверх и, не позволяя себя захватить, плывите к берегу.</a:t>
            </a:r>
          </a:p>
          <a:p>
            <a:pPr algn="just" hangingPunct="0"/>
            <a:r>
              <a:rPr lang="ru-RU" sz="1400" dirty="0">
                <a:effectLst/>
                <a:latin typeface="Times New Roman" panose="02020603050405020304" pitchFamily="18" charset="0"/>
                <a:ea typeface="Times New Roman" panose="02020603050405020304" pitchFamily="18" charset="0"/>
              </a:rPr>
              <a:t>После извлечения утопающего из воды, если он без сознания, нужно положить его животом вниз к себе на согнутое колено или на сложенную валиком одежду, бревно (голова пострадавшего при этом должна свисать вниз) и несколько раз нажать руками ему на спину, чтобы удалить воду из дыхательных путей. Затем пальцем, обернутым в платок, следует разжать пострадавшему зубы, раскрыть рот, очистить нос и глотку от пены, грязи и тины. При отсутствии дыхания или сердечной деятельности провести искусственную вентиляцию легких и непрямой массаж сердца. Необходимо знать, что паралич дыхательного центра наступает через 4-6 минут после погружения под воду, а сердечная деятельность может сохраняться до 15 минут, поэтому мероприятия первой помощи должны выполняться быстро. При утоплении в холодной воде иногда возможно полное или частичное восстановление функций мозга через 20-30 минут после утопления.</a:t>
            </a:r>
          </a:p>
        </p:txBody>
      </p:sp>
    </p:spTree>
    <p:extLst>
      <p:ext uri="{BB962C8B-B14F-4D97-AF65-F5344CB8AC3E}">
        <p14:creationId xmlns:p14="http://schemas.microsoft.com/office/powerpoint/2010/main" val="848312301"/>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64</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sp>
        <p:nvSpPr>
          <p:cNvPr id="12" name="TextBox 11">
            <a:extLst>
              <a:ext uri="{FF2B5EF4-FFF2-40B4-BE49-F238E27FC236}">
                <a16:creationId xmlns:a16="http://schemas.microsoft.com/office/drawing/2014/main" id="{C6012A9E-F0BA-45B0-8FCC-C26DCF281326}"/>
              </a:ext>
            </a:extLst>
          </p:cNvPr>
          <p:cNvSpPr txBox="1"/>
          <p:nvPr/>
        </p:nvSpPr>
        <p:spPr>
          <a:xfrm>
            <a:off x="689664" y="728871"/>
            <a:ext cx="9294743" cy="1815882"/>
          </a:xfrm>
          <a:prstGeom prst="rect">
            <a:avLst/>
          </a:prstGeom>
          <a:solidFill>
            <a:schemeClr val="accent1">
              <a:lumMod val="20000"/>
              <a:lumOff val="80000"/>
            </a:schemeClr>
          </a:solidFill>
          <a:ln w="38100" cap="flat">
            <a:solidFill>
              <a:schemeClr val="accent1">
                <a:lumMod val="75000"/>
              </a:schemeClr>
            </a:solidFill>
            <a:miter lim="400000"/>
          </a:ln>
          <a:effectLst>
            <a:glow rad="1397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dirty="0">
                <a:latin typeface="Times New Roman" panose="02020603050405020304" pitchFamily="18" charset="0"/>
                <a:cs typeface="Times New Roman" panose="02020603050405020304" pitchFamily="18" charset="0"/>
              </a:rPr>
              <a:t>Одновременно кто-то из находящихся рядом людей должен растирать пострадавшего жестким полотенцем, смоченным спиртом, водкой или одеколоном.</a:t>
            </a:r>
          </a:p>
          <a:p>
            <a:pPr algn="just"/>
            <a:r>
              <a:rPr lang="ru-RU" sz="1600" dirty="0">
                <a:latin typeface="Times New Roman" panose="02020603050405020304" pitchFamily="18" charset="0"/>
                <a:cs typeface="Times New Roman" panose="02020603050405020304" pitchFamily="18" charset="0"/>
              </a:rPr>
              <a:t>Реанимационные мероприятия следует продолжать до появления у пострадавшего самостоятельного дыхания, либо до появления признаков биологической смерти (полное отсутствие реакции глаза на свет, широкий зрачок, трупные пятна).</a:t>
            </a:r>
          </a:p>
          <a:p>
            <a:pPr algn="just"/>
            <a:r>
              <a:rPr lang="ru-RU" sz="1600" dirty="0">
                <a:latin typeface="Times New Roman" panose="02020603050405020304" pitchFamily="18" charset="0"/>
                <a:cs typeface="Times New Roman" panose="02020603050405020304" pitchFamily="18" charset="0"/>
              </a:rPr>
              <a:t>При восстановлении дыхания и сердечной деятельности дайте пострадавшему горячее питье, тепло укутайте и как можно быстрее доставьте в лечебное учреждение - возможны осложнения.</a:t>
            </a:r>
          </a:p>
        </p:txBody>
      </p:sp>
      <p:pic>
        <p:nvPicPr>
          <p:cNvPr id="3" name="Рисунок 2">
            <a:extLst>
              <a:ext uri="{FF2B5EF4-FFF2-40B4-BE49-F238E27FC236}">
                <a16:creationId xmlns:a16="http://schemas.microsoft.com/office/drawing/2014/main" id="{BD512D67-85C5-4774-9752-6242439012F8}"/>
              </a:ext>
            </a:extLst>
          </p:cNvPr>
          <p:cNvPicPr>
            <a:picLocks noChangeAspect="1"/>
          </p:cNvPicPr>
          <p:nvPr/>
        </p:nvPicPr>
        <p:blipFill>
          <a:blip r:embed="rId3"/>
          <a:stretch>
            <a:fillRect/>
          </a:stretch>
        </p:blipFill>
        <p:spPr>
          <a:xfrm>
            <a:off x="689665" y="2976531"/>
            <a:ext cx="4466535" cy="3682686"/>
          </a:xfrm>
          <a:prstGeom prst="rect">
            <a:avLst/>
          </a:prstGeom>
          <a:ln w="38100">
            <a:solidFill>
              <a:schemeClr val="accent5">
                <a:lumMod val="60000"/>
                <a:lumOff val="40000"/>
              </a:schemeClr>
            </a:solidFill>
          </a:ln>
          <a:effectLst>
            <a:glow rad="139700">
              <a:schemeClr val="accent5">
                <a:satMod val="175000"/>
                <a:alpha val="40000"/>
              </a:schemeClr>
            </a:glow>
          </a:effectLst>
        </p:spPr>
      </p:pic>
      <p:pic>
        <p:nvPicPr>
          <p:cNvPr id="8" name="Рисунок 7">
            <a:extLst>
              <a:ext uri="{FF2B5EF4-FFF2-40B4-BE49-F238E27FC236}">
                <a16:creationId xmlns:a16="http://schemas.microsoft.com/office/drawing/2014/main" id="{96AE9571-ADB5-48A0-93C7-581945A6192B}"/>
              </a:ext>
            </a:extLst>
          </p:cNvPr>
          <p:cNvPicPr>
            <a:picLocks noChangeAspect="1"/>
          </p:cNvPicPr>
          <p:nvPr/>
        </p:nvPicPr>
        <p:blipFill>
          <a:blip r:embed="rId4"/>
          <a:stretch>
            <a:fillRect/>
          </a:stretch>
        </p:blipFill>
        <p:spPr>
          <a:xfrm>
            <a:off x="5517873" y="2976531"/>
            <a:ext cx="4466535" cy="3682686"/>
          </a:xfrm>
          <a:prstGeom prst="rect">
            <a:avLst/>
          </a:prstGeom>
          <a:ln w="38100">
            <a:solidFill>
              <a:schemeClr val="accent5">
                <a:lumMod val="60000"/>
                <a:lumOff val="40000"/>
              </a:schemeClr>
            </a:solidFill>
          </a:ln>
          <a:effectLst>
            <a:glow rad="139700">
              <a:schemeClr val="accent5">
                <a:satMod val="175000"/>
                <a:alpha val="40000"/>
              </a:schemeClr>
            </a:glow>
          </a:effectLst>
        </p:spPr>
      </p:pic>
    </p:spTree>
    <p:extLst>
      <p:ext uri="{BB962C8B-B14F-4D97-AF65-F5344CB8AC3E}">
        <p14:creationId xmlns:p14="http://schemas.microsoft.com/office/powerpoint/2010/main" val="1250710192"/>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65</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pic>
        <p:nvPicPr>
          <p:cNvPr id="2" name="Рисунок 1">
            <a:extLst>
              <a:ext uri="{FF2B5EF4-FFF2-40B4-BE49-F238E27FC236}">
                <a16:creationId xmlns:a16="http://schemas.microsoft.com/office/drawing/2014/main" id="{51E1BBF3-BDD5-4566-96FD-BD3FB3848F72}"/>
              </a:ext>
            </a:extLst>
          </p:cNvPr>
          <p:cNvPicPr>
            <a:picLocks noChangeAspect="1"/>
          </p:cNvPicPr>
          <p:nvPr/>
        </p:nvPicPr>
        <p:blipFill>
          <a:blip r:embed="rId3"/>
          <a:stretch>
            <a:fillRect/>
          </a:stretch>
        </p:blipFill>
        <p:spPr>
          <a:xfrm>
            <a:off x="695739" y="582698"/>
            <a:ext cx="9243391" cy="5728649"/>
          </a:xfrm>
          <a:prstGeom prst="rect">
            <a:avLst/>
          </a:prstGeom>
          <a:ln w="38100">
            <a:solidFill>
              <a:schemeClr val="accent6">
                <a:lumMod val="75000"/>
              </a:schemeClr>
            </a:solidFill>
          </a:ln>
          <a:effectLst>
            <a:glow rad="139700">
              <a:schemeClr val="accent6">
                <a:satMod val="175000"/>
                <a:alpha val="40000"/>
              </a:schemeClr>
            </a:glow>
          </a:effectLst>
        </p:spPr>
      </p:pic>
    </p:spTree>
    <p:extLst>
      <p:ext uri="{BB962C8B-B14F-4D97-AF65-F5344CB8AC3E}">
        <p14:creationId xmlns:p14="http://schemas.microsoft.com/office/powerpoint/2010/main" val="3727244679"/>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66</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pic>
        <p:nvPicPr>
          <p:cNvPr id="2" name="Рисунок 1">
            <a:extLst>
              <a:ext uri="{FF2B5EF4-FFF2-40B4-BE49-F238E27FC236}">
                <a16:creationId xmlns:a16="http://schemas.microsoft.com/office/drawing/2014/main" id="{058B605D-C6DA-4DE6-8A0E-32EF2E45F04B}"/>
              </a:ext>
            </a:extLst>
          </p:cNvPr>
          <p:cNvPicPr>
            <a:picLocks noChangeAspect="1"/>
          </p:cNvPicPr>
          <p:nvPr/>
        </p:nvPicPr>
        <p:blipFill>
          <a:blip r:embed="rId3"/>
          <a:stretch>
            <a:fillRect/>
          </a:stretch>
        </p:blipFill>
        <p:spPr>
          <a:xfrm>
            <a:off x="606287" y="433659"/>
            <a:ext cx="9084365" cy="5977079"/>
          </a:xfrm>
          <a:prstGeom prst="rect">
            <a:avLst/>
          </a:prstGeom>
          <a:ln w="38100">
            <a:solidFill>
              <a:schemeClr val="accent5">
                <a:lumMod val="75000"/>
              </a:schemeClr>
            </a:solidFill>
          </a:ln>
          <a:effectLst>
            <a:glow rad="139700">
              <a:schemeClr val="accent5">
                <a:satMod val="175000"/>
                <a:alpha val="40000"/>
              </a:schemeClr>
            </a:glow>
          </a:effectLst>
        </p:spPr>
      </p:pic>
    </p:spTree>
    <p:extLst>
      <p:ext uri="{BB962C8B-B14F-4D97-AF65-F5344CB8AC3E}">
        <p14:creationId xmlns:p14="http://schemas.microsoft.com/office/powerpoint/2010/main" val="2111332825"/>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67</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sp>
        <p:nvSpPr>
          <p:cNvPr id="6" name="TextBox 5">
            <a:extLst>
              <a:ext uri="{FF2B5EF4-FFF2-40B4-BE49-F238E27FC236}">
                <a16:creationId xmlns:a16="http://schemas.microsoft.com/office/drawing/2014/main" id="{7141D07D-ADA1-4F5C-99F7-37DB5F30D39E}"/>
              </a:ext>
            </a:extLst>
          </p:cNvPr>
          <p:cNvSpPr txBox="1"/>
          <p:nvPr/>
        </p:nvSpPr>
        <p:spPr>
          <a:xfrm>
            <a:off x="461828" y="494123"/>
            <a:ext cx="9352188" cy="265457"/>
          </a:xfrm>
          <a:prstGeom prst="rect">
            <a:avLst/>
          </a:prstGeom>
          <a:solidFill>
            <a:schemeClr val="accent4">
              <a:lumMod val="20000"/>
              <a:lumOff val="80000"/>
            </a:schemeClr>
          </a:solidFill>
          <a:ln w="38100" cap="flat">
            <a:solidFill>
              <a:schemeClr val="accent2">
                <a:lumMod val="75000"/>
              </a:schemeClr>
            </a:solidFill>
            <a:miter lim="400000"/>
          </a:ln>
          <a:effectLst>
            <a:glow rad="139700">
              <a:schemeClr val="accent4">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lnSpc>
                <a:spcPts val="1270"/>
              </a:lnSpc>
              <a:spcBef>
                <a:spcPts val="2700"/>
              </a:spcBef>
              <a:spcAft>
                <a:spcPts val="900"/>
              </a:spcAft>
            </a:pPr>
            <a:r>
              <a:rPr lang="ru-RU" sz="1600" b="1" dirty="0">
                <a:effectLst/>
                <a:latin typeface="Times New Roman" panose="02020603050405020304" pitchFamily="18" charset="0"/>
                <a:ea typeface="Calibri" panose="020F0502020204030204" pitchFamily="34" charset="0"/>
              </a:rPr>
              <a:t>Правила и техника проведения искусственного дыхания и непрямого массажа сердца</a:t>
            </a:r>
          </a:p>
        </p:txBody>
      </p:sp>
      <p:sp>
        <p:nvSpPr>
          <p:cNvPr id="8" name="TextBox 7">
            <a:extLst>
              <a:ext uri="{FF2B5EF4-FFF2-40B4-BE49-F238E27FC236}">
                <a16:creationId xmlns:a16="http://schemas.microsoft.com/office/drawing/2014/main" id="{64A66046-E9A9-4411-9792-2328963924E5}"/>
              </a:ext>
            </a:extLst>
          </p:cNvPr>
          <p:cNvSpPr txBox="1"/>
          <p:nvPr/>
        </p:nvSpPr>
        <p:spPr>
          <a:xfrm>
            <a:off x="413027" y="1262343"/>
            <a:ext cx="9486348" cy="1169551"/>
          </a:xfrm>
          <a:prstGeom prst="rect">
            <a:avLst/>
          </a:prstGeom>
          <a:solidFill>
            <a:schemeClr val="accent2">
              <a:lumMod val="20000"/>
              <a:lumOff val="80000"/>
            </a:schemeClr>
          </a:solidFill>
          <a:ln w="28575" cap="flat">
            <a:solidFill>
              <a:schemeClr val="accent2">
                <a:lumMod val="75000"/>
              </a:schemeClr>
            </a:solidFill>
            <a:miter lim="400000"/>
          </a:ln>
          <a:effectLst>
            <a:glow rad="139700">
              <a:schemeClr val="accent4">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hangingPunct="0"/>
            <a:r>
              <a:rPr lang="ru-RU" sz="1400" dirty="0">
                <a:effectLst/>
                <a:latin typeface="Times New Roman" panose="02020603050405020304" pitchFamily="18" charset="0"/>
                <a:ea typeface="Times New Roman" panose="02020603050405020304" pitchFamily="18" charset="0"/>
              </a:rPr>
              <a:t>Если пострадавший находится без сознания и не дышит, немедленно проводят искусственное дыхание - искусственную вентиляцию легких (ИВЛ). </a:t>
            </a:r>
          </a:p>
          <a:p>
            <a:pPr algn="just" hangingPunct="0"/>
            <a:r>
              <a:rPr lang="ru-RU" sz="1400" dirty="0">
                <a:effectLst/>
                <a:latin typeface="Times New Roman" panose="02020603050405020304" pitchFamily="18" charset="0"/>
                <a:ea typeface="Times New Roman" panose="02020603050405020304" pitchFamily="18" charset="0"/>
              </a:rPr>
              <a:t>Приступая к проведению ИВЛ, предварительно необходимо обеспечить приток к пострадавшему свежего воздуха - расстегнуть ему воротник, ремень и другие стесняющие дыхание части одежды. Указательным пальцем, обернутым платком или куском марли, очищают рот пострадавшего от имеющейся слизи, песка, земли.</a:t>
            </a:r>
          </a:p>
        </p:txBody>
      </p:sp>
      <p:sp>
        <p:nvSpPr>
          <p:cNvPr id="11" name="TextBox 10">
            <a:extLst>
              <a:ext uri="{FF2B5EF4-FFF2-40B4-BE49-F238E27FC236}">
                <a16:creationId xmlns:a16="http://schemas.microsoft.com/office/drawing/2014/main" id="{805ED718-E02E-4F36-AC25-8A3131DF27CA}"/>
              </a:ext>
            </a:extLst>
          </p:cNvPr>
          <p:cNvSpPr txBox="1"/>
          <p:nvPr/>
        </p:nvSpPr>
        <p:spPr>
          <a:xfrm>
            <a:off x="413026" y="2794044"/>
            <a:ext cx="4743174" cy="3539430"/>
          </a:xfrm>
          <a:prstGeom prst="rect">
            <a:avLst/>
          </a:prstGeom>
          <a:solidFill>
            <a:schemeClr val="accent4">
              <a:lumMod val="20000"/>
              <a:lumOff val="80000"/>
            </a:schemeClr>
          </a:solidFill>
          <a:ln w="38100" cap="flat">
            <a:solidFill>
              <a:schemeClr val="accent2">
                <a:lumMod val="75000"/>
              </a:schemeClr>
            </a:solidFill>
            <a:miter lim="400000"/>
          </a:ln>
          <a:effectLst>
            <a:glow rad="139700">
              <a:schemeClr val="accent4">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400" dirty="0">
                <a:latin typeface="Times New Roman" panose="02020603050405020304" pitchFamily="18" charset="0"/>
                <a:cs typeface="Times New Roman" panose="02020603050405020304" pitchFamily="18" charset="0"/>
              </a:rPr>
              <a:t>Наиболее простым и в тоже время эффективным является проведение ИВЛ по способу «рот в рот».</a:t>
            </a:r>
          </a:p>
          <a:p>
            <a:pPr algn="just"/>
            <a:r>
              <a:rPr lang="ru-RU" sz="1400" dirty="0">
                <a:latin typeface="Times New Roman" panose="02020603050405020304" pitchFamily="18" charset="0"/>
                <a:cs typeface="Times New Roman" panose="02020603050405020304" pitchFamily="18" charset="0"/>
              </a:rPr>
              <a:t>Голову пострадавшего максимально запрокидывают назад. </a:t>
            </a:r>
          </a:p>
          <a:p>
            <a:pPr algn="just"/>
            <a:r>
              <a:rPr lang="ru-RU" sz="1400" dirty="0">
                <a:latin typeface="Times New Roman" panose="02020603050405020304" pitchFamily="18" charset="0"/>
                <a:cs typeface="Times New Roman" panose="02020603050405020304" pitchFamily="18" charset="0"/>
              </a:rPr>
              <a:t>Чтобы удержать ее в таком положении, под лопатки подкладывают что-нибудь твердое. </a:t>
            </a:r>
          </a:p>
          <a:p>
            <a:pPr algn="just"/>
            <a:r>
              <a:rPr lang="ru-RU" sz="1400" dirty="0">
                <a:latin typeface="Times New Roman" panose="02020603050405020304" pitchFamily="18" charset="0"/>
                <a:cs typeface="Times New Roman" panose="02020603050405020304" pitchFamily="18" charset="0"/>
              </a:rPr>
              <a:t>Удерживая одной рукой голову пострадавшего в запрокинутом положении, другой отдавливают ему нижнюю челюсть так, чтобы рот его оказался полуоткрытым. Затем, сделав глубокий вдох, оказывающий помощь прикладывает через платок или кусок марли свой рот ко рту пострадавшего и выдыхает в него воздух из своих легких.</a:t>
            </a:r>
          </a:p>
          <a:p>
            <a:pPr algn="just"/>
            <a:r>
              <a:rPr lang="ru-RU" sz="1400" dirty="0">
                <a:latin typeface="Times New Roman" panose="02020603050405020304" pitchFamily="18" charset="0"/>
                <a:cs typeface="Times New Roman" panose="02020603050405020304" pitchFamily="18" charset="0"/>
              </a:rPr>
              <a:t> Одновременно пальцами руки, удерживающей голову, он зажимает пострадавшему нос. </a:t>
            </a:r>
          </a:p>
          <a:p>
            <a:pPr algn="just"/>
            <a:r>
              <a:rPr lang="ru-RU" sz="1400" dirty="0">
                <a:latin typeface="Times New Roman" panose="02020603050405020304" pitchFamily="18" charset="0"/>
                <a:cs typeface="Times New Roman" panose="02020603050405020304" pitchFamily="18" charset="0"/>
              </a:rPr>
              <a:t>Грудная клетка пострадавшего при этом расширяется - происходит вдох.</a:t>
            </a:r>
          </a:p>
        </p:txBody>
      </p:sp>
      <p:pic>
        <p:nvPicPr>
          <p:cNvPr id="5" name="Рисунок 4">
            <a:extLst>
              <a:ext uri="{FF2B5EF4-FFF2-40B4-BE49-F238E27FC236}">
                <a16:creationId xmlns:a16="http://schemas.microsoft.com/office/drawing/2014/main" id="{2F35D14D-8B59-4236-9448-2FB8795A3091}"/>
              </a:ext>
            </a:extLst>
          </p:cNvPr>
          <p:cNvPicPr>
            <a:picLocks noChangeAspect="1"/>
          </p:cNvPicPr>
          <p:nvPr/>
        </p:nvPicPr>
        <p:blipFill>
          <a:blip r:embed="rId3"/>
          <a:stretch>
            <a:fillRect/>
          </a:stretch>
        </p:blipFill>
        <p:spPr>
          <a:xfrm>
            <a:off x="5528208" y="2794043"/>
            <a:ext cx="4371166" cy="3539431"/>
          </a:xfrm>
          <a:prstGeom prst="rect">
            <a:avLst/>
          </a:prstGeom>
          <a:ln w="38100">
            <a:solidFill>
              <a:schemeClr val="accent2">
                <a:lumMod val="75000"/>
              </a:schemeClr>
            </a:solidFill>
          </a:ln>
          <a:effectLst>
            <a:glow rad="139700">
              <a:schemeClr val="accent4">
                <a:satMod val="175000"/>
                <a:alpha val="40000"/>
              </a:schemeClr>
            </a:glow>
          </a:effectLst>
        </p:spPr>
      </p:pic>
    </p:spTree>
    <p:extLst>
      <p:ext uri="{BB962C8B-B14F-4D97-AF65-F5344CB8AC3E}">
        <p14:creationId xmlns:p14="http://schemas.microsoft.com/office/powerpoint/2010/main" val="3227297071"/>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68</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sp>
        <p:nvSpPr>
          <p:cNvPr id="6" name="TextBox 5">
            <a:extLst>
              <a:ext uri="{FF2B5EF4-FFF2-40B4-BE49-F238E27FC236}">
                <a16:creationId xmlns:a16="http://schemas.microsoft.com/office/drawing/2014/main" id="{8C184E59-203E-4D8B-BBEF-44C548620F21}"/>
              </a:ext>
            </a:extLst>
          </p:cNvPr>
          <p:cNvSpPr txBox="1"/>
          <p:nvPr/>
        </p:nvSpPr>
        <p:spPr>
          <a:xfrm>
            <a:off x="625753" y="357668"/>
            <a:ext cx="8975447" cy="3293209"/>
          </a:xfrm>
          <a:prstGeom prst="rect">
            <a:avLst/>
          </a:prstGeom>
          <a:solidFill>
            <a:schemeClr val="tx2">
              <a:lumMod val="20000"/>
              <a:lumOff val="80000"/>
            </a:schemeClr>
          </a:solidFill>
          <a:ln w="38100" cap="flat">
            <a:solidFill>
              <a:schemeClr val="accent1">
                <a:lumMod val="75000"/>
              </a:schemeClr>
            </a:solidFill>
            <a:miter lim="400000"/>
          </a:ln>
          <a:effectLst/>
        </p:spPr>
        <p:style>
          <a:lnRef idx="0">
            <a:scrgbClr r="0" g="0" b="0"/>
          </a:lnRef>
          <a:fillRef idx="0">
            <a:scrgbClr r="0" g="0" b="0"/>
          </a:fillRef>
          <a:effectRef idx="0">
            <a:scrgbClr r="0" g="0" b="0"/>
          </a:effectRef>
          <a:fontRef idx="none"/>
        </p:style>
        <p:txBody>
          <a:bodyPr wrap="square">
            <a:spAutoFit/>
          </a:bodyPr>
          <a:lstStyle/>
          <a:p>
            <a:pPr indent="457200" algn="just" hangingPunct="0"/>
            <a:r>
              <a:rPr lang="ru-RU" sz="1600" dirty="0">
                <a:effectLst/>
                <a:latin typeface="Times New Roman" panose="02020603050405020304" pitchFamily="18" charset="0"/>
                <a:ea typeface="Times New Roman" panose="02020603050405020304" pitchFamily="18" charset="0"/>
              </a:rPr>
              <a:t>Вдувание воздуха в легкие пострадавшего можно производить и через специальную трубку-воздуховод.</a:t>
            </a:r>
          </a:p>
          <a:p>
            <a:pPr indent="457200" algn="just" hangingPunct="0"/>
            <a:r>
              <a:rPr lang="ru-RU" sz="1600" dirty="0">
                <a:effectLst/>
                <a:latin typeface="Times New Roman" panose="02020603050405020304" pitchFamily="18" charset="0"/>
                <a:ea typeface="Times New Roman" panose="02020603050405020304" pitchFamily="18" charset="0"/>
              </a:rPr>
              <a:t>Наряду с остановкой дыхания у пострадавшего может прекратиться деятельность сердца. Это узнается по отсутствию пульса, расширению зрачков, а также отсутствию сердечного толчка при прослушивании ухом, приложенным к левой половине грудной клетки в области соска.</a:t>
            </a:r>
          </a:p>
          <a:p>
            <a:pPr indent="457200" algn="just" hangingPunct="0"/>
            <a:r>
              <a:rPr lang="ru-RU" sz="1600" dirty="0">
                <a:effectLst/>
                <a:latin typeface="Times New Roman" panose="02020603050405020304" pitchFamily="18" charset="0"/>
                <a:ea typeface="Times New Roman" panose="02020603050405020304" pitchFamily="18" charset="0"/>
              </a:rPr>
              <a:t>Если обнаружено, что сердце у пострадавшего остановилось, то нужно быстро освободить грудную клетку от одежды и нанести прекардиальный удар по грудине.</a:t>
            </a:r>
          </a:p>
          <a:p>
            <a:pPr indent="457200" algn="just" hangingPunct="0"/>
            <a:r>
              <a:rPr lang="ru-RU" sz="1600" dirty="0">
                <a:effectLst/>
                <a:latin typeface="Times New Roman" panose="02020603050405020304" pitchFamily="18" charset="0"/>
                <a:ea typeface="Times New Roman" panose="02020603050405020304" pitchFamily="18" charset="0"/>
              </a:rPr>
              <a:t>Правила нанесения </a:t>
            </a:r>
            <a:r>
              <a:rPr lang="ru-RU" sz="1600" dirty="0" err="1">
                <a:effectLst/>
                <a:latin typeface="Times New Roman" panose="02020603050405020304" pitchFamily="18" charset="0"/>
                <a:ea typeface="Times New Roman" panose="02020603050405020304" pitchFamily="18" charset="0"/>
              </a:rPr>
              <a:t>прекардиального</a:t>
            </a:r>
            <a:r>
              <a:rPr lang="ru-RU" sz="1600" dirty="0">
                <a:effectLst/>
                <a:latin typeface="Times New Roman" panose="02020603050405020304" pitchFamily="18" charset="0"/>
                <a:ea typeface="Times New Roman" panose="02020603050405020304" pitchFamily="18" charset="0"/>
              </a:rPr>
              <a:t> удара по грудине:</a:t>
            </a:r>
          </a:p>
          <a:p>
            <a:pPr marL="342900" lvl="0" indent="-342900" algn="just" fontAlgn="auto" hangingPunct="1">
              <a:buClr>
                <a:srgbClr val="000000"/>
              </a:buClr>
              <a:buSzPts val="1050"/>
              <a:buFont typeface="Arial" panose="020B0604020202020204" pitchFamily="34" charset="0"/>
              <a:buChar char="•"/>
              <a:tabLst>
                <a:tab pos="386715" algn="l"/>
              </a:tabLst>
            </a:pPr>
            <a:r>
              <a:rPr lang="ru-RU" sz="16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убедиться в отсутствии пульса на сонной артерии;</a:t>
            </a:r>
          </a:p>
          <a:p>
            <a:pPr marL="342900" lvl="0" indent="-342900" algn="just" fontAlgn="auto" hangingPunct="1">
              <a:buClr>
                <a:srgbClr val="000000"/>
              </a:buClr>
              <a:buSzPts val="1050"/>
              <a:buFont typeface="Arial" panose="020B0604020202020204" pitchFamily="34" charset="0"/>
              <a:buChar char="•"/>
              <a:tabLst>
                <a:tab pos="389890" algn="l"/>
              </a:tabLst>
            </a:pPr>
            <a:r>
              <a:rPr lang="ru-RU" sz="16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прикрыть двумя пальцами мечевидный отросток;</a:t>
            </a:r>
          </a:p>
          <a:p>
            <a:pPr marL="342900" lvl="0" indent="-342900" algn="just" fontAlgn="auto" hangingPunct="1">
              <a:buClr>
                <a:srgbClr val="000000"/>
              </a:buClr>
              <a:buSzPts val="1050"/>
              <a:buFont typeface="Arial" panose="020B0604020202020204" pitchFamily="34" charset="0"/>
              <a:buChar char="•"/>
              <a:tabLst>
                <a:tab pos="400050" algn="l"/>
              </a:tabLst>
            </a:pPr>
            <a:r>
              <a:rPr lang="ru-RU" sz="16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нанести удар кулаком выше своих пальцев, прикрывающих мечевидный отросток;</a:t>
            </a:r>
          </a:p>
          <a:p>
            <a:pPr marL="342900" lvl="0" indent="-342900" algn="just" fontAlgn="auto" hangingPunct="1">
              <a:buClr>
                <a:srgbClr val="000000"/>
              </a:buClr>
              <a:buSzPts val="1050"/>
              <a:buFont typeface="Arial" panose="020B0604020202020204" pitchFamily="34" charset="0"/>
              <a:buChar char="•"/>
              <a:tabLst>
                <a:tab pos="403225" algn="l"/>
              </a:tabLst>
            </a:pPr>
            <a:r>
              <a:rPr lang="ru-RU" sz="16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после удара проверить пульс на сонной артерии. В случае отсутствия пульса сделать еще одну-две попытки.</a:t>
            </a:r>
          </a:p>
        </p:txBody>
      </p:sp>
      <p:pic>
        <p:nvPicPr>
          <p:cNvPr id="3" name="Рисунок 2">
            <a:extLst>
              <a:ext uri="{FF2B5EF4-FFF2-40B4-BE49-F238E27FC236}">
                <a16:creationId xmlns:a16="http://schemas.microsoft.com/office/drawing/2014/main" id="{88E75ECC-C9D9-4C33-9F29-C042E6DBFC20}"/>
              </a:ext>
            </a:extLst>
          </p:cNvPr>
          <p:cNvPicPr>
            <a:picLocks noChangeAspect="1"/>
          </p:cNvPicPr>
          <p:nvPr/>
        </p:nvPicPr>
        <p:blipFill>
          <a:blip r:embed="rId3"/>
          <a:stretch>
            <a:fillRect/>
          </a:stretch>
        </p:blipFill>
        <p:spPr>
          <a:xfrm>
            <a:off x="6437490" y="3816626"/>
            <a:ext cx="3163710" cy="2570772"/>
          </a:xfrm>
          <a:prstGeom prst="rect">
            <a:avLst/>
          </a:prstGeom>
          <a:ln w="38100">
            <a:solidFill>
              <a:srgbClr val="7030A0"/>
            </a:solidFill>
          </a:ln>
        </p:spPr>
      </p:pic>
      <p:pic>
        <p:nvPicPr>
          <p:cNvPr id="4" name="Рисунок 3">
            <a:extLst>
              <a:ext uri="{FF2B5EF4-FFF2-40B4-BE49-F238E27FC236}">
                <a16:creationId xmlns:a16="http://schemas.microsoft.com/office/drawing/2014/main" id="{03B90634-F71D-45CC-9A49-BC786F4CD753}"/>
              </a:ext>
            </a:extLst>
          </p:cNvPr>
          <p:cNvPicPr>
            <a:picLocks noChangeAspect="1"/>
          </p:cNvPicPr>
          <p:nvPr/>
        </p:nvPicPr>
        <p:blipFill>
          <a:blip r:embed="rId4"/>
          <a:stretch>
            <a:fillRect/>
          </a:stretch>
        </p:blipFill>
        <p:spPr>
          <a:xfrm>
            <a:off x="2553982" y="3816627"/>
            <a:ext cx="1242323" cy="1270324"/>
          </a:xfrm>
          <a:prstGeom prst="rect">
            <a:avLst/>
          </a:prstGeom>
          <a:ln w="38100">
            <a:solidFill>
              <a:srgbClr val="7030A0"/>
            </a:solidFill>
          </a:ln>
        </p:spPr>
      </p:pic>
      <p:sp>
        <p:nvSpPr>
          <p:cNvPr id="11" name="TextBox 10">
            <a:extLst>
              <a:ext uri="{FF2B5EF4-FFF2-40B4-BE49-F238E27FC236}">
                <a16:creationId xmlns:a16="http://schemas.microsoft.com/office/drawing/2014/main" id="{7E4C9BCF-163D-4C79-9714-B88C57DA5077}"/>
              </a:ext>
            </a:extLst>
          </p:cNvPr>
          <p:cNvSpPr txBox="1"/>
          <p:nvPr/>
        </p:nvSpPr>
        <p:spPr>
          <a:xfrm>
            <a:off x="2525252" y="5225732"/>
            <a:ext cx="1320929" cy="1200329"/>
          </a:xfrm>
          <a:prstGeom prst="rect">
            <a:avLst/>
          </a:prstGeom>
          <a:solidFill>
            <a:schemeClr val="accent5">
              <a:lumMod val="20000"/>
              <a:lumOff val="80000"/>
            </a:schemeClr>
          </a:solidFill>
          <a:ln w="38100" cap="flat">
            <a:solidFill>
              <a:srgbClr val="7030A0"/>
            </a:solidFill>
            <a:miter lim="400000"/>
          </a:ln>
          <a:effectLst/>
        </p:spPr>
        <p:style>
          <a:lnRef idx="0">
            <a:scrgbClr r="0" g="0" b="0"/>
          </a:lnRef>
          <a:fillRef idx="0">
            <a:scrgbClr r="0" g="0" b="0"/>
          </a:fillRef>
          <a:effectRef idx="0">
            <a:scrgbClr r="0" g="0" b="0"/>
          </a:effectRef>
          <a:fontRef idx="none"/>
        </p:style>
        <p:txBody>
          <a:bodyPr wrap="square">
            <a:spAutoFit/>
          </a:bodyPr>
          <a:lstStyle/>
          <a:p>
            <a:r>
              <a:rPr lang="ru-RU" sz="1200" dirty="0">
                <a:latin typeface="Times New Roman" panose="02020603050405020304" pitchFamily="18" charset="0"/>
                <a:cs typeface="Times New Roman" panose="02020603050405020304" pitchFamily="18" charset="0"/>
              </a:rPr>
              <a:t>Трубка (воздуховод) для проведения искусственного дыхания «изо рта в рот»</a:t>
            </a:r>
          </a:p>
        </p:txBody>
      </p:sp>
      <p:pic>
        <p:nvPicPr>
          <p:cNvPr id="7" name="Рисунок 6">
            <a:extLst>
              <a:ext uri="{FF2B5EF4-FFF2-40B4-BE49-F238E27FC236}">
                <a16:creationId xmlns:a16="http://schemas.microsoft.com/office/drawing/2014/main" id="{041F466A-BCFA-4F53-BEDD-C74EA5B73C12}"/>
              </a:ext>
            </a:extLst>
          </p:cNvPr>
          <p:cNvPicPr>
            <a:picLocks noChangeAspect="1"/>
          </p:cNvPicPr>
          <p:nvPr/>
        </p:nvPicPr>
        <p:blipFill>
          <a:blip r:embed="rId5"/>
          <a:stretch>
            <a:fillRect/>
          </a:stretch>
        </p:blipFill>
        <p:spPr>
          <a:xfrm>
            <a:off x="625753" y="3816626"/>
            <a:ext cx="1719882" cy="1918252"/>
          </a:xfrm>
          <a:prstGeom prst="rect">
            <a:avLst/>
          </a:prstGeom>
          <a:ln w="38100">
            <a:solidFill>
              <a:schemeClr val="accent1">
                <a:lumMod val="75000"/>
              </a:schemeClr>
            </a:solidFill>
          </a:ln>
        </p:spPr>
      </p:pic>
      <p:sp>
        <p:nvSpPr>
          <p:cNvPr id="13" name="TextBox 12">
            <a:extLst>
              <a:ext uri="{FF2B5EF4-FFF2-40B4-BE49-F238E27FC236}">
                <a16:creationId xmlns:a16="http://schemas.microsoft.com/office/drawing/2014/main" id="{3935D273-3A5D-4BB1-B4AD-1735DC23BB42}"/>
              </a:ext>
            </a:extLst>
          </p:cNvPr>
          <p:cNvSpPr txBox="1"/>
          <p:nvPr/>
        </p:nvSpPr>
        <p:spPr>
          <a:xfrm>
            <a:off x="625753" y="5925733"/>
            <a:ext cx="1719882" cy="461665"/>
          </a:xfrm>
          <a:prstGeom prst="rect">
            <a:avLst/>
          </a:prstGeom>
          <a:solidFill>
            <a:schemeClr val="accent5">
              <a:lumMod val="20000"/>
              <a:lumOff val="80000"/>
            </a:schemeClr>
          </a:solidFill>
          <a:ln w="38100" cap="flat">
            <a:solidFill>
              <a:schemeClr val="accent1">
                <a:lumMod val="75000"/>
              </a:schemeClr>
            </a:solidFill>
            <a:miter lim="400000"/>
          </a:ln>
          <a:effectLst/>
        </p:spPr>
        <p:style>
          <a:lnRef idx="0">
            <a:scrgbClr r="0" g="0" b="0"/>
          </a:lnRef>
          <a:fillRef idx="0">
            <a:scrgbClr r="0" g="0" b="0"/>
          </a:fillRef>
          <a:effectRef idx="0">
            <a:scrgbClr r="0" g="0" b="0"/>
          </a:effectRef>
          <a:fontRef idx="none"/>
        </p:style>
        <p:txBody>
          <a:bodyPr wrap="square">
            <a:spAutoFit/>
          </a:bodyPr>
          <a:lstStyle/>
          <a:p>
            <a:r>
              <a:rPr lang="ru-RU" sz="1200" dirty="0">
                <a:latin typeface="Times New Roman" panose="02020603050405020304" pitchFamily="18" charset="0"/>
                <a:cs typeface="Times New Roman" panose="02020603050405020304" pitchFamily="18" charset="0"/>
              </a:rPr>
              <a:t>Дыхание с помощью S-образной трубки</a:t>
            </a:r>
          </a:p>
        </p:txBody>
      </p:sp>
      <p:pic>
        <p:nvPicPr>
          <p:cNvPr id="12" name="Рисунок 11">
            <a:extLst>
              <a:ext uri="{FF2B5EF4-FFF2-40B4-BE49-F238E27FC236}">
                <a16:creationId xmlns:a16="http://schemas.microsoft.com/office/drawing/2014/main" id="{7E234410-8CA4-4BEF-8191-FAB843C6D2FA}"/>
              </a:ext>
            </a:extLst>
          </p:cNvPr>
          <p:cNvPicPr>
            <a:picLocks noChangeAspect="1"/>
          </p:cNvPicPr>
          <p:nvPr/>
        </p:nvPicPr>
        <p:blipFill>
          <a:blip r:embed="rId6"/>
          <a:stretch>
            <a:fillRect/>
          </a:stretch>
        </p:blipFill>
        <p:spPr>
          <a:xfrm>
            <a:off x="4004652" y="3816626"/>
            <a:ext cx="2117852" cy="1918252"/>
          </a:xfrm>
          <a:prstGeom prst="rect">
            <a:avLst/>
          </a:prstGeom>
          <a:ln w="38100">
            <a:solidFill>
              <a:schemeClr val="accent1">
                <a:lumMod val="75000"/>
              </a:schemeClr>
            </a:solidFill>
          </a:ln>
        </p:spPr>
      </p:pic>
      <p:sp>
        <p:nvSpPr>
          <p:cNvPr id="16" name="TextBox 15">
            <a:extLst>
              <a:ext uri="{FF2B5EF4-FFF2-40B4-BE49-F238E27FC236}">
                <a16:creationId xmlns:a16="http://schemas.microsoft.com/office/drawing/2014/main" id="{9B5D4068-B2EE-41E0-A9E3-83E8767D2D05}"/>
              </a:ext>
            </a:extLst>
          </p:cNvPr>
          <p:cNvSpPr txBox="1"/>
          <p:nvPr/>
        </p:nvSpPr>
        <p:spPr>
          <a:xfrm>
            <a:off x="3957733" y="5964396"/>
            <a:ext cx="2164771" cy="461665"/>
          </a:xfrm>
          <a:prstGeom prst="rect">
            <a:avLst/>
          </a:prstGeom>
          <a:solidFill>
            <a:schemeClr val="accent5">
              <a:lumMod val="40000"/>
              <a:lumOff val="60000"/>
            </a:schemeClr>
          </a:solidFill>
          <a:ln w="38100" cap="flat">
            <a:solidFill>
              <a:schemeClr val="accent1">
                <a:lumMod val="75000"/>
              </a:schemeClr>
            </a:solidFill>
            <a:miter lim="400000"/>
          </a:ln>
          <a:effectLst/>
        </p:spPr>
        <p:style>
          <a:lnRef idx="0">
            <a:scrgbClr r="0" g="0" b="0"/>
          </a:lnRef>
          <a:fillRef idx="0">
            <a:scrgbClr r="0" g="0" b="0"/>
          </a:fillRef>
          <a:effectRef idx="0">
            <a:scrgbClr r="0" g="0" b="0"/>
          </a:effectRef>
          <a:fontRef idx="none"/>
        </p:style>
        <p:txBody>
          <a:bodyPr wrap="square">
            <a:spAutoFit/>
          </a:bodyPr>
          <a:lstStyle/>
          <a:p>
            <a:r>
              <a:rPr lang="ru-RU" sz="1200" b="0" i="0" dirty="0">
                <a:solidFill>
                  <a:srgbClr val="404040"/>
                </a:solidFill>
                <a:effectLst/>
                <a:latin typeface="Times New Roman" panose="02020603050405020304" pitchFamily="18" charset="0"/>
                <a:cs typeface="Times New Roman" panose="02020603050405020304" pitchFamily="18" charset="0"/>
              </a:rPr>
              <a:t>Дыхание с помощью маски и дыхательного мешка</a:t>
            </a:r>
            <a:endParaRPr lang="ru-RU"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2549828"/>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69</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sp>
        <p:nvSpPr>
          <p:cNvPr id="8" name="TextBox 7">
            <a:extLst>
              <a:ext uri="{FF2B5EF4-FFF2-40B4-BE49-F238E27FC236}">
                <a16:creationId xmlns:a16="http://schemas.microsoft.com/office/drawing/2014/main" id="{4D654DC3-659E-437F-B008-9973FD219E82}"/>
              </a:ext>
            </a:extLst>
          </p:cNvPr>
          <p:cNvSpPr txBox="1"/>
          <p:nvPr/>
        </p:nvSpPr>
        <p:spPr>
          <a:xfrm>
            <a:off x="549071" y="967218"/>
            <a:ext cx="4415183" cy="5262979"/>
          </a:xfrm>
          <a:prstGeom prst="rect">
            <a:avLst/>
          </a:prstGeom>
          <a:noFill/>
          <a:ln w="38100" cap="flat">
            <a:solidFill>
              <a:srgbClr val="0066FF"/>
            </a:solidFill>
            <a:miter lim="400000"/>
          </a:ln>
          <a:effectLst/>
        </p:spPr>
        <p:style>
          <a:lnRef idx="0">
            <a:scrgbClr r="0" g="0" b="0"/>
          </a:lnRef>
          <a:fillRef idx="0">
            <a:scrgbClr r="0" g="0" b="0"/>
          </a:fillRef>
          <a:effectRef idx="0">
            <a:scrgbClr r="0" g="0" b="0"/>
          </a:effectRef>
          <a:fontRef idx="none"/>
        </p:style>
        <p:txBody>
          <a:bodyPr wrap="square">
            <a:spAutoFit/>
          </a:bodyPr>
          <a:lstStyle/>
          <a:p>
            <a:pPr indent="457200" algn="just" hangingPunct="0"/>
            <a:r>
              <a:rPr lang="ru-RU" sz="1400" b="1" spc="0" dirty="0">
                <a:effectLst/>
                <a:latin typeface="Times New Roman" panose="02020603050405020304" pitchFamily="18" charset="0"/>
                <a:ea typeface="Times New Roman" panose="02020603050405020304" pitchFamily="18" charset="0"/>
                <a:cs typeface="Times New Roman" panose="02020603050405020304" pitchFamily="18" charset="0"/>
              </a:rPr>
              <a:t>Нельзя</a:t>
            </a:r>
            <a:r>
              <a:rPr lang="ru-RU" sz="1400" dirty="0">
                <a:effectLst/>
                <a:latin typeface="Times New Roman" panose="02020603050405020304" pitchFamily="18" charset="0"/>
                <a:ea typeface="Times New Roman" panose="02020603050405020304" pitchFamily="18" charset="0"/>
              </a:rPr>
              <a:t> наносить удар при наличии пульса на сонной артерии! Нельзя наносить удар по мечевидному отростку!</a:t>
            </a:r>
          </a:p>
          <a:p>
            <a:pPr indent="457200" algn="just" hangingPunct="0"/>
            <a:r>
              <a:rPr lang="ru-RU" sz="1400" dirty="0">
                <a:effectLst/>
                <a:latin typeface="Times New Roman" panose="02020603050405020304" pitchFamily="18" charset="0"/>
                <a:ea typeface="Times New Roman" panose="02020603050405020304" pitchFamily="18" charset="0"/>
              </a:rPr>
              <a:t>Если удар нанесен в течение первой минуты после остановки сердца, то вероятность оживления превышает 50%.</a:t>
            </a:r>
          </a:p>
          <a:p>
            <a:pPr indent="457200" algn="just" hangingPunct="0"/>
            <a:r>
              <a:rPr lang="ru-RU" sz="1400" dirty="0">
                <a:effectLst/>
                <a:latin typeface="Times New Roman" panose="02020603050405020304" pitchFamily="18" charset="0"/>
                <a:ea typeface="Times New Roman" panose="02020603050405020304" pitchFamily="18" charset="0"/>
              </a:rPr>
              <a:t>При его неэффективности одновременно с ИВЛ производите непрямой массаж сердца. Если в оказании помощи участвуют два лица, то один делает искусственное дыхание по способу «изо рта в рот», второй же, встав с левой стороны пострадавшего, кладет ладонь одной руки на нижнюю треть его грудины, накладывает вторую руку на первую, и в то время, когда у пострадавшего происходит выдох, основанием ладони ритмически делает несколько </a:t>
            </a:r>
            <a:br>
              <a:rPr lang="ru-RU" sz="1400" dirty="0">
                <a:latin typeface="Times New Roman" panose="02020603050405020304" pitchFamily="18" charset="0"/>
                <a:ea typeface="Times New Roman" panose="02020603050405020304" pitchFamily="18" charset="0"/>
              </a:rPr>
            </a:br>
            <a:r>
              <a:rPr lang="ru-RU" sz="1400" dirty="0">
                <a:effectLst/>
                <a:latin typeface="Times New Roman" panose="02020603050405020304" pitchFamily="18" charset="0"/>
                <a:ea typeface="Times New Roman" panose="02020603050405020304" pitchFamily="18" charset="0"/>
              </a:rPr>
              <a:t>(3—4) энергичных, толчкообразных надавливаний на грудину, после каждого толчка быстро отнимая руки от грудной клетки.</a:t>
            </a:r>
          </a:p>
          <a:p>
            <a:pPr indent="457200" algn="just" hangingPunct="0"/>
            <a:r>
              <a:rPr lang="ru-RU" sz="1400" dirty="0">
                <a:effectLst/>
                <a:latin typeface="Times New Roman" panose="02020603050405020304" pitchFamily="18" charset="0"/>
                <a:ea typeface="Times New Roman" panose="02020603050405020304" pitchFamily="18" charset="0"/>
              </a:rPr>
              <a:t> Если помощь оказывает один человек, то сделав несколько надавливаний на грудину, он прерывает массаж и один раз вдувает через рот или нос воздух в легкие пострадавшего, затем снова делает надавливания на грудину, опять вдувает воздух и т. д.</a:t>
            </a:r>
          </a:p>
          <a:p>
            <a:pPr indent="457200" algn="just" hangingPunct="0"/>
            <a:r>
              <a:rPr lang="ru-RU" sz="1400" dirty="0">
                <a:effectLst/>
                <a:latin typeface="Times New Roman" panose="02020603050405020304" pitchFamily="18" charset="0"/>
                <a:ea typeface="Times New Roman" panose="02020603050405020304" pitchFamily="18" charset="0"/>
              </a:rPr>
              <a:t> </a:t>
            </a:r>
          </a:p>
        </p:txBody>
      </p:sp>
      <p:pic>
        <p:nvPicPr>
          <p:cNvPr id="3" name="Рисунок 2">
            <a:extLst>
              <a:ext uri="{FF2B5EF4-FFF2-40B4-BE49-F238E27FC236}">
                <a16:creationId xmlns:a16="http://schemas.microsoft.com/office/drawing/2014/main" id="{0D1E821B-E3E1-4DB0-9621-BAF0FF686E5B}"/>
              </a:ext>
            </a:extLst>
          </p:cNvPr>
          <p:cNvPicPr>
            <a:picLocks noChangeAspect="1"/>
          </p:cNvPicPr>
          <p:nvPr/>
        </p:nvPicPr>
        <p:blipFill>
          <a:blip r:embed="rId3"/>
          <a:stretch>
            <a:fillRect/>
          </a:stretch>
        </p:blipFill>
        <p:spPr>
          <a:xfrm>
            <a:off x="5055919" y="967219"/>
            <a:ext cx="4872037" cy="5262978"/>
          </a:xfrm>
          <a:prstGeom prst="rect">
            <a:avLst/>
          </a:prstGeom>
          <a:ln w="38100">
            <a:solidFill>
              <a:srgbClr val="0066FF"/>
            </a:solidFill>
          </a:ln>
        </p:spPr>
      </p:pic>
    </p:spTree>
    <p:extLst>
      <p:ext uri="{BB962C8B-B14F-4D97-AF65-F5344CB8AC3E}">
        <p14:creationId xmlns:p14="http://schemas.microsoft.com/office/powerpoint/2010/main" val="230730767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7</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sp>
        <p:nvSpPr>
          <p:cNvPr id="6" name="TextBox 5">
            <a:extLst>
              <a:ext uri="{FF2B5EF4-FFF2-40B4-BE49-F238E27FC236}">
                <a16:creationId xmlns:a16="http://schemas.microsoft.com/office/drawing/2014/main" id="{DAAE1ADA-88B7-46BF-BC19-58408378115A}"/>
              </a:ext>
            </a:extLst>
          </p:cNvPr>
          <p:cNvSpPr txBox="1"/>
          <p:nvPr/>
        </p:nvSpPr>
        <p:spPr>
          <a:xfrm>
            <a:off x="357809" y="753075"/>
            <a:ext cx="9644495" cy="1815882"/>
          </a:xfrm>
          <a:prstGeom prst="rect">
            <a:avLst/>
          </a:prstGeom>
          <a:solidFill>
            <a:schemeClr val="accent4">
              <a:lumMod val="20000"/>
              <a:lumOff val="80000"/>
            </a:schemeClr>
          </a:solidFill>
          <a:ln w="38100" cap="flat">
            <a:solidFill>
              <a:srgbClr val="7030A0"/>
            </a:solidFill>
            <a:miter lim="400000"/>
          </a:ln>
          <a:effectLst>
            <a:glow rad="139700">
              <a:schemeClr val="accent2">
                <a:satMod val="175000"/>
                <a:alpha val="40000"/>
              </a:schemeClr>
            </a:glow>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none"/>
        </p:style>
        <p:txBody>
          <a:bodyPr wrap="square">
            <a:spAutoFit/>
          </a:bodyPr>
          <a:lstStyle/>
          <a:p>
            <a:pPr indent="457200" algn="just" hangingPunct="0"/>
            <a:r>
              <a:rPr lang="ru-RU" sz="1600" dirty="0">
                <a:effectLst/>
                <a:latin typeface="Times New Roman" panose="02020603050405020304" pitchFamily="18" charset="0"/>
                <a:ea typeface="Times New Roman" panose="02020603050405020304" pitchFamily="18" charset="0"/>
              </a:rPr>
              <a:t>Не следует терять время на определение признаков дыхания. </a:t>
            </a:r>
          </a:p>
          <a:p>
            <a:pPr indent="457200" algn="just" hangingPunct="0"/>
            <a:r>
              <a:rPr lang="ru-RU" sz="1600" dirty="0">
                <a:effectLst/>
                <a:latin typeface="Times New Roman" panose="02020603050405020304" pitchFamily="18" charset="0"/>
                <a:ea typeface="Times New Roman" panose="02020603050405020304" pitchFamily="18" charset="0"/>
              </a:rPr>
              <a:t>Они трудноуловимы, и на их определение с помощью ворсинок ватки, зеркальца или наблюдения за движением грудной клетки можно потерять неоправданно много времени. </a:t>
            </a:r>
          </a:p>
          <a:p>
            <a:pPr indent="457200" algn="just" hangingPunct="0"/>
            <a:r>
              <a:rPr lang="ru-RU" sz="1600" dirty="0">
                <a:effectLst/>
                <a:latin typeface="Times New Roman" panose="02020603050405020304" pitchFamily="18" charset="0"/>
                <a:ea typeface="Times New Roman" panose="02020603050405020304" pitchFamily="18" charset="0"/>
              </a:rPr>
              <a:t>Самостоятельное дыхание без пульса на сонной артерии продолжается не более минуты. </a:t>
            </a:r>
          </a:p>
          <a:p>
            <a:pPr indent="457200" algn="just" hangingPunct="0"/>
            <a:r>
              <a:rPr lang="ru-RU" sz="1600" dirty="0">
                <a:effectLst/>
                <a:latin typeface="Times New Roman" panose="02020603050405020304" pitchFamily="18" charset="0"/>
                <a:ea typeface="Times New Roman" panose="02020603050405020304" pitchFamily="18" charset="0"/>
              </a:rPr>
              <a:t>Если подтвердились признаки клинической смерти, быстро освободить грудную клетку от одежды и нанести прекардиальный удар по грудине. </a:t>
            </a:r>
          </a:p>
          <a:p>
            <a:pPr indent="457200" algn="just" hangingPunct="0"/>
            <a:r>
              <a:rPr lang="ru-RU" sz="1600" dirty="0">
                <a:effectLst/>
                <a:latin typeface="Times New Roman" panose="02020603050405020304" pitchFamily="18" charset="0"/>
                <a:ea typeface="Times New Roman" panose="02020603050405020304" pitchFamily="18" charset="0"/>
              </a:rPr>
              <a:t>При его неэффективности приступить к сердечно-легочной реанимации.</a:t>
            </a:r>
          </a:p>
        </p:txBody>
      </p:sp>
      <p:sp>
        <p:nvSpPr>
          <p:cNvPr id="11" name="TextBox 10">
            <a:extLst>
              <a:ext uri="{FF2B5EF4-FFF2-40B4-BE49-F238E27FC236}">
                <a16:creationId xmlns:a16="http://schemas.microsoft.com/office/drawing/2014/main" id="{82248742-FF99-4728-B0A0-74A66BA9A830}"/>
              </a:ext>
            </a:extLst>
          </p:cNvPr>
          <p:cNvSpPr txBox="1"/>
          <p:nvPr/>
        </p:nvSpPr>
        <p:spPr>
          <a:xfrm>
            <a:off x="377688" y="3049921"/>
            <a:ext cx="9644495" cy="3022366"/>
          </a:xfrm>
          <a:prstGeom prst="rect">
            <a:avLst/>
          </a:prstGeom>
          <a:solidFill>
            <a:schemeClr val="accent1">
              <a:lumMod val="20000"/>
              <a:lumOff val="80000"/>
            </a:schemeClr>
          </a:solidFill>
          <a:ln w="38100" cap="flat">
            <a:solidFill>
              <a:schemeClr val="accent2">
                <a:lumMod val="75000"/>
              </a:schemeClr>
            </a:solidFill>
            <a:miter lim="400000"/>
          </a:ln>
          <a:effectLst>
            <a:glow rad="139700">
              <a:schemeClr val="accent3">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lnSpc>
                <a:spcPct val="80000"/>
              </a:lnSpc>
            </a:pPr>
            <a:r>
              <a:rPr lang="ru-RU" sz="1400" b="1" dirty="0">
                <a:latin typeface="Times New Roman" panose="02020603050405020304" pitchFamily="18" charset="0"/>
                <a:cs typeface="Times New Roman" panose="02020603050405020304" pitchFamily="18" charset="0"/>
              </a:rPr>
              <a:t>Правила освобождения грудной клетки от одежды для проведения реанимации:</a:t>
            </a:r>
          </a:p>
          <a:p>
            <a:pPr algn="ctr">
              <a:lnSpc>
                <a:spcPct val="80000"/>
              </a:lnSpc>
            </a:pPr>
            <a:endParaRPr lang="ru-RU" sz="1400" b="1" dirty="0">
              <a:latin typeface="Times New Roman" panose="02020603050405020304" pitchFamily="18" charset="0"/>
              <a:cs typeface="Times New Roman" panose="02020603050405020304" pitchFamily="18" charset="0"/>
            </a:endParaRPr>
          </a:p>
          <a:p>
            <a:pPr algn="just">
              <a:lnSpc>
                <a:spcPct val="80000"/>
              </a:lnSpc>
            </a:pPr>
            <a:r>
              <a:rPr lang="ru-RU" sz="1400" b="1" dirty="0">
                <a:latin typeface="Times New Roman" panose="02020603050405020304" pitchFamily="18" charset="0"/>
                <a:cs typeface="Times New Roman" panose="02020603050405020304" pitchFamily="18" charset="0"/>
              </a:rPr>
              <a:t>•</a:t>
            </a:r>
            <a:r>
              <a:rPr lang="ru-RU" sz="1400" dirty="0">
                <a:latin typeface="Times New Roman" panose="02020603050405020304" pitchFamily="18" charset="0"/>
                <a:cs typeface="Times New Roman" panose="02020603050405020304" pitchFamily="18" charset="0"/>
              </a:rPr>
              <a:t>расстегнуть пуговицы рубашки и освободить грудную клетку;</a:t>
            </a:r>
          </a:p>
          <a:p>
            <a:pPr algn="just">
              <a:lnSpc>
                <a:spcPct val="80000"/>
              </a:lnSpc>
            </a:pPr>
            <a:r>
              <a:rPr lang="ru-RU" sz="1400" dirty="0">
                <a:latin typeface="Times New Roman" panose="02020603050405020304" pitchFamily="18" charset="0"/>
                <a:cs typeface="Times New Roman" panose="02020603050405020304" pitchFamily="18" charset="0"/>
              </a:rPr>
              <a:t>•джемпер, свитер или водолазку приподнять и сдвинуть к шее;</a:t>
            </a:r>
          </a:p>
          <a:p>
            <a:pPr algn="just">
              <a:lnSpc>
                <a:spcPct val="80000"/>
              </a:lnSpc>
            </a:pPr>
            <a:r>
              <a:rPr lang="ru-RU" sz="1400" dirty="0">
                <a:latin typeface="Times New Roman" panose="02020603050405020304" pitchFamily="18" charset="0"/>
                <a:cs typeface="Times New Roman" panose="02020603050405020304" pitchFamily="18" charset="0"/>
              </a:rPr>
              <a:t>•майку, футболку или любое нательное белье из тонкой ткани можно не снимать.</a:t>
            </a:r>
          </a:p>
          <a:p>
            <a:pPr algn="just">
              <a:lnSpc>
                <a:spcPct val="80000"/>
              </a:lnSpc>
            </a:pPr>
            <a:r>
              <a:rPr lang="ru-RU" sz="1400" dirty="0">
                <a:latin typeface="Times New Roman" panose="02020603050405020304" pitchFamily="18" charset="0"/>
                <a:cs typeface="Times New Roman" panose="02020603050405020304" pitchFamily="18" charset="0"/>
              </a:rPr>
              <a:t>Но прежде, чем наносить удар по грудине или приступать к непрямому массажу сердца, следует убедиться, что под тканью нет нательного крестика или кулона;</a:t>
            </a:r>
          </a:p>
          <a:p>
            <a:pPr algn="just">
              <a:lnSpc>
                <a:spcPct val="80000"/>
              </a:lnSpc>
            </a:pPr>
            <a:r>
              <a:rPr lang="ru-RU" sz="1400" dirty="0">
                <a:latin typeface="Times New Roman" panose="02020603050405020304" pitchFamily="18" charset="0"/>
                <a:cs typeface="Times New Roman" panose="02020603050405020304" pitchFamily="18" charset="0"/>
              </a:rPr>
              <a:t>•поясной ремень обязательно расстегнуть или ослабить.</a:t>
            </a:r>
          </a:p>
          <a:p>
            <a:pPr algn="just">
              <a:lnSpc>
                <a:spcPct val="80000"/>
              </a:lnSpc>
            </a:pPr>
            <a:r>
              <a:rPr lang="ru-RU" sz="1400" dirty="0">
                <a:latin typeface="Times New Roman" panose="02020603050405020304" pitchFamily="18" charset="0"/>
                <a:cs typeface="Times New Roman" panose="02020603050405020304" pitchFamily="18" charset="0"/>
              </a:rPr>
              <a:t>Известны случаи, когда во время проведения непрямого массажа сердца печень повреждалась о край жесткого ремня.</a:t>
            </a:r>
          </a:p>
          <a:p>
            <a:pPr algn="just">
              <a:lnSpc>
                <a:spcPct val="80000"/>
              </a:lnSpc>
            </a:pPr>
            <a:endParaRPr lang="ru-RU" sz="1400" dirty="0">
              <a:latin typeface="Times New Roman" panose="02020603050405020304" pitchFamily="18" charset="0"/>
              <a:cs typeface="Times New Roman" panose="02020603050405020304" pitchFamily="18" charset="0"/>
            </a:endParaRPr>
          </a:p>
          <a:p>
            <a:pPr algn="just">
              <a:lnSpc>
                <a:spcPct val="80000"/>
              </a:lnSpc>
            </a:pPr>
            <a:r>
              <a:rPr lang="ru-RU" sz="1400" dirty="0">
                <a:latin typeface="Times New Roman" panose="02020603050405020304" pitchFamily="18" charset="0"/>
                <a:cs typeface="Times New Roman" panose="02020603050405020304" pitchFamily="18" charset="0"/>
              </a:rPr>
              <a:t>В случаях, когда помощь оказывается женщине и на ней надет бюстгальтер, его сдвигают ближе к шее.</a:t>
            </a:r>
          </a:p>
          <a:p>
            <a:pPr algn="just">
              <a:lnSpc>
                <a:spcPct val="80000"/>
              </a:lnSpc>
            </a:pPr>
            <a:r>
              <a:rPr lang="ru-RU" sz="1400" dirty="0">
                <a:latin typeface="Times New Roman" panose="02020603050405020304" pitchFamily="18" charset="0"/>
                <a:cs typeface="Times New Roman" panose="02020603050405020304" pitchFamily="18" charset="0"/>
              </a:rPr>
              <a:t>Если одежда пострадавшего пропитана кровью или возле него лужа крови более метра, а также при травматической ампутации конечности необходимо без промедления пережать рукой кровеносный сосуд выше раны, пока не будет наложен кровоостанавливающий жгут.</a:t>
            </a:r>
          </a:p>
          <a:p>
            <a:pPr algn="ctr">
              <a:lnSpc>
                <a:spcPct val="80000"/>
              </a:lnSpc>
            </a:pPr>
            <a:endParaRPr lang="ru-RU" sz="1400" b="1" dirty="0">
              <a:latin typeface="Times New Roman" panose="02020603050405020304" pitchFamily="18" charset="0"/>
              <a:cs typeface="Times New Roman" panose="02020603050405020304" pitchFamily="18" charset="0"/>
            </a:endParaRPr>
          </a:p>
          <a:p>
            <a:pPr algn="ctr">
              <a:lnSpc>
                <a:spcPct val="80000"/>
              </a:lnSpc>
            </a:pPr>
            <a:r>
              <a:rPr lang="ru-RU" sz="1400" b="1" dirty="0">
                <a:latin typeface="Times New Roman" panose="02020603050405020304" pitchFamily="18" charset="0"/>
                <a:cs typeface="Times New Roman" panose="02020603050405020304" pitchFamily="18" charset="0"/>
              </a:rPr>
              <a:t>Внимание! При сильном артериальном кровотечении из поврежденных конечностей для его остановки отпущено всего 30 секунд, иначе кровопотеря будет несовместимой с жизнью.</a:t>
            </a:r>
            <a:endParaRPr lang="ru-RU"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2724094"/>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70</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sp>
        <p:nvSpPr>
          <p:cNvPr id="6" name="TextBox 5">
            <a:extLst>
              <a:ext uri="{FF2B5EF4-FFF2-40B4-BE49-F238E27FC236}">
                <a16:creationId xmlns:a16="http://schemas.microsoft.com/office/drawing/2014/main" id="{D5AB853F-8332-4714-A65B-20BD74048FDE}"/>
              </a:ext>
            </a:extLst>
          </p:cNvPr>
          <p:cNvSpPr txBox="1"/>
          <p:nvPr/>
        </p:nvSpPr>
        <p:spPr>
          <a:xfrm>
            <a:off x="707411" y="842306"/>
            <a:ext cx="9257424" cy="5570756"/>
          </a:xfrm>
          <a:prstGeom prst="rect">
            <a:avLst/>
          </a:prstGeom>
          <a:solidFill>
            <a:schemeClr val="accent1">
              <a:lumMod val="40000"/>
              <a:lumOff val="60000"/>
            </a:schemeClr>
          </a:solidFill>
          <a:ln w="38100" cap="flat">
            <a:solidFill>
              <a:srgbClr val="7030A0"/>
            </a:solidFill>
            <a:miter lim="400000"/>
          </a:ln>
          <a:effectLst>
            <a:glow rad="1397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dirty="0">
                <a:latin typeface="Times New Roman" panose="02020603050405020304" pitchFamily="18" charset="0"/>
                <a:cs typeface="Times New Roman" panose="02020603050405020304" pitchFamily="18" charset="0"/>
              </a:rPr>
              <a:t>Мужчина со средними физическими данными может проводить комплекс сердечно-легочной реанимации не более 3-4 минут. </a:t>
            </a:r>
          </a:p>
          <a:p>
            <a:pPr algn="just"/>
            <a:r>
              <a:rPr lang="ru-RU" dirty="0">
                <a:latin typeface="Times New Roman" panose="02020603050405020304" pitchFamily="18" charset="0"/>
                <a:cs typeface="Times New Roman" panose="02020603050405020304" pitchFamily="18" charset="0"/>
              </a:rPr>
              <a:t>Вдвоем с помощником - не более 10 минут. </a:t>
            </a:r>
          </a:p>
          <a:p>
            <a:pPr algn="just"/>
            <a:r>
              <a:rPr lang="ru-RU" dirty="0">
                <a:latin typeface="Times New Roman" panose="02020603050405020304" pitchFamily="18" charset="0"/>
                <a:cs typeface="Times New Roman" panose="02020603050405020304" pitchFamily="18" charset="0"/>
              </a:rPr>
              <a:t>Втроем - с лицами любого пола, возраста и физических данных - более часа:</a:t>
            </a:r>
          </a:p>
          <a:p>
            <a:pPr marL="342900" lvl="0" indent="-342900" algn="just" fontAlgn="auto" hangingPunct="1">
              <a:buClr>
                <a:srgbClr val="000000"/>
              </a:buClr>
              <a:buSzPts val="1050"/>
              <a:buFont typeface="Arial" panose="020B0604020202020204" pitchFamily="34" charset="0"/>
              <a:buChar char="•"/>
              <a:tabLst>
                <a:tab pos="390525" algn="l"/>
              </a:tabLst>
            </a:pPr>
            <a:r>
              <a:rPr lang="ru-RU"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первый участник делает вдох искусственного дыхания, контролирует реакцию зрачков и пульс на сонной артерии и информирует партнеров о состоянии пострадавшего: «Есть реакция зрачков!» или «Есть пульс!» и т. п.;</a:t>
            </a:r>
          </a:p>
          <a:p>
            <a:pPr marL="342900" lvl="0" indent="-342900" algn="just" fontAlgn="auto" hangingPunct="1">
              <a:buClr>
                <a:srgbClr val="000000"/>
              </a:buClr>
              <a:buSzPts val="1050"/>
              <a:buFont typeface="Arial" panose="020B0604020202020204" pitchFamily="34" charset="0"/>
              <a:buChar char="•"/>
              <a:tabLst>
                <a:tab pos="393700" algn="l"/>
              </a:tabLst>
            </a:pPr>
            <a:r>
              <a:rPr lang="ru-RU"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второй участник проводит непрямой массаж сердца и отдает команду: «Вдох!»,  контролирует эффективность вдоха искусственного дыхания по подъему грудной клетки и констатирует: «Вдох прошел!» или «Нет вдоха!»;</a:t>
            </a:r>
          </a:p>
          <a:p>
            <a:pPr marL="342900" lvl="0" indent="-342900" algn="just" fontAlgn="auto" hangingPunct="1">
              <a:buClr>
                <a:srgbClr val="000000"/>
              </a:buClr>
              <a:buSzPts val="1050"/>
              <a:buFont typeface="Arial" panose="020B0604020202020204" pitchFamily="34" charset="0"/>
              <a:buChar char="•"/>
              <a:tabLst>
                <a:tab pos="390525" algn="l"/>
              </a:tabLst>
            </a:pPr>
            <a:r>
              <a:rPr lang="ru-RU"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третий участник приподнимает ноги пострадавшего для улучшения притока крови к сердцу, восстанавливает силы и готовится сменить второго участника, координирует действия;</a:t>
            </a:r>
          </a:p>
          <a:p>
            <a:pPr marL="342900" lvl="0" indent="-342900" algn="just" fontAlgn="auto" hangingPunct="1">
              <a:buClr>
                <a:srgbClr val="000000"/>
              </a:buClr>
              <a:buSzPts val="1050"/>
              <a:buFont typeface="Arial" panose="020B0604020202020204" pitchFamily="34" charset="0"/>
              <a:buChar char="•"/>
              <a:tabLst>
                <a:tab pos="387350" algn="l"/>
              </a:tabLst>
            </a:pPr>
            <a:r>
              <a:rPr lang="ru-RU"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через каждые 2-3 минуты реанимации обязательно производится смена участников и проверяется наличие самостоятельного пульса.</a:t>
            </a:r>
          </a:p>
          <a:p>
            <a:pPr algn="just">
              <a:buClr>
                <a:srgbClr val="000000"/>
              </a:buClr>
              <a:buSzPts val="1050"/>
              <a:tabLst>
                <a:tab pos="387350" algn="l"/>
              </a:tabLst>
            </a:pPr>
            <a:endParaRPr lang="ru-RU" sz="1800" dirty="0">
              <a:effectLst/>
              <a:latin typeface="Times New Roman" panose="02020603050405020304" pitchFamily="18" charset="0"/>
              <a:ea typeface="Times New Roman" panose="02020603050405020304" pitchFamily="18" charset="0"/>
            </a:endParaRPr>
          </a:p>
          <a:p>
            <a:pPr algn="just">
              <a:buClr>
                <a:srgbClr val="000000"/>
              </a:buClr>
              <a:buSzPts val="1050"/>
              <a:tabLst>
                <a:tab pos="387350" algn="l"/>
              </a:tabLst>
            </a:pPr>
            <a:r>
              <a:rPr lang="ru-RU" sz="1800" dirty="0">
                <a:effectLst/>
                <a:latin typeface="Times New Roman" panose="02020603050405020304" pitchFamily="18" charset="0"/>
                <a:ea typeface="Times New Roman" panose="02020603050405020304" pitchFamily="18" charset="0"/>
              </a:rPr>
              <a:t>Оптимальное соотношение надавливаний на грудную клетку и вдохов искусственной вентиляции легких - 30:2, независимо от количества участников реанимации.</a:t>
            </a:r>
          </a:p>
          <a:p>
            <a:pPr marL="342900" lvl="0" indent="-342900" algn="just" fontAlgn="auto" hangingPunct="1">
              <a:buClr>
                <a:srgbClr val="000000"/>
              </a:buClr>
              <a:buSzPts val="1050"/>
              <a:buFont typeface="Arial" panose="020B0604020202020204" pitchFamily="34" charset="0"/>
              <a:buChar char="•"/>
              <a:tabLst>
                <a:tab pos="387350" algn="l"/>
              </a:tabLst>
            </a:pPr>
            <a:endParaRPr lang="ru-RU" sz="16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1100624"/>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71</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sp>
        <p:nvSpPr>
          <p:cNvPr id="6" name="TextBox 5">
            <a:extLst>
              <a:ext uri="{FF2B5EF4-FFF2-40B4-BE49-F238E27FC236}">
                <a16:creationId xmlns:a16="http://schemas.microsoft.com/office/drawing/2014/main" id="{F6F8F2B2-8126-434B-A4EF-81E3F6BC54B1}"/>
              </a:ext>
            </a:extLst>
          </p:cNvPr>
          <p:cNvSpPr txBox="1"/>
          <p:nvPr/>
        </p:nvSpPr>
        <p:spPr>
          <a:xfrm>
            <a:off x="708439" y="582698"/>
            <a:ext cx="8895521" cy="3416320"/>
          </a:xfrm>
          <a:prstGeom prst="rect">
            <a:avLst/>
          </a:prstGeom>
          <a:noFill/>
          <a:ln w="38100" cap="flat">
            <a:solidFill>
              <a:schemeClr val="accent2">
                <a:lumMod val="75000"/>
              </a:schemeClr>
            </a:solidFill>
            <a:miter lim="400000"/>
          </a:ln>
          <a:effectLst>
            <a:glow rad="139700">
              <a:schemeClr val="accent4">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indent="457200" algn="just" hangingPunct="0"/>
            <a:r>
              <a:rPr lang="ru-RU" sz="1800" dirty="0">
                <a:effectLst/>
                <a:latin typeface="Times New Roman" panose="02020603050405020304" pitchFamily="18" charset="0"/>
                <a:ea typeface="Times New Roman" panose="02020603050405020304" pitchFamily="18" charset="0"/>
              </a:rPr>
              <a:t>Когда выделения изо рта пострадавшего представляют угрозу для здоровья спасающего, можно ограничиться проведением непрямого массажа сердца, т. е. </a:t>
            </a:r>
            <a:r>
              <a:rPr lang="ru-RU" sz="1800" dirty="0" err="1">
                <a:effectLst/>
                <a:latin typeface="Times New Roman" panose="02020603050405020304" pitchFamily="18" charset="0"/>
                <a:ea typeface="Times New Roman" panose="02020603050405020304" pitchFamily="18" charset="0"/>
              </a:rPr>
              <a:t>безвентиляционным</a:t>
            </a:r>
            <a:r>
              <a:rPr lang="ru-RU" sz="1800" dirty="0">
                <a:effectLst/>
                <a:latin typeface="Times New Roman" panose="02020603050405020304" pitchFamily="18" charset="0"/>
                <a:ea typeface="Times New Roman" panose="02020603050405020304" pitchFamily="18" charset="0"/>
              </a:rPr>
              <a:t> вариантом реанимации:</a:t>
            </a:r>
            <a:endParaRPr lang="ru-RU" sz="2000" dirty="0">
              <a:effectLst/>
              <a:latin typeface="Times New Roman" panose="02020603050405020304" pitchFamily="18" charset="0"/>
              <a:ea typeface="Times New Roman" panose="02020603050405020304" pitchFamily="18" charset="0"/>
            </a:endParaRPr>
          </a:p>
          <a:p>
            <a:pPr marL="342900" lvl="0" indent="-342900" algn="just" fontAlgn="auto" hangingPunct="1">
              <a:buClr>
                <a:srgbClr val="000000"/>
              </a:buClr>
              <a:buSzPts val="1050"/>
              <a:buFont typeface="Arial" panose="020B0604020202020204" pitchFamily="34" charset="0"/>
              <a:buChar char="•"/>
              <a:tabLst>
                <a:tab pos="393700" algn="l"/>
              </a:tabLst>
            </a:pPr>
            <a:r>
              <a:rPr lang="ru-RU" sz="1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расположить основание правой ладони выше мечевидного отростка так, чтобы большой палец был направлен на подбородок или живот пострадавшего. Левую ладонь расположить на ладони правой руки;</a:t>
            </a:r>
            <a:endParaRPr lang="ru-RU" sz="20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fontAlgn="auto" hangingPunct="1">
              <a:buClr>
                <a:srgbClr val="000000"/>
              </a:buClr>
              <a:buSzPts val="1050"/>
              <a:buFont typeface="Arial" panose="020B0604020202020204" pitchFamily="34" charset="0"/>
              <a:buChar char="•"/>
              <a:tabLst>
                <a:tab pos="390525" algn="l"/>
              </a:tabLst>
            </a:pPr>
            <a:r>
              <a:rPr lang="ru-RU" sz="1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переместить центр тяжести на грудину пострадавшего и проводить непрямой массаж сердца прямыми руками;</a:t>
            </a:r>
            <a:endParaRPr lang="ru-RU" sz="20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fontAlgn="auto" hangingPunct="1">
              <a:buClr>
                <a:srgbClr val="000000"/>
              </a:buClr>
              <a:buSzPts val="1050"/>
              <a:buFont typeface="Arial" panose="020B0604020202020204" pitchFamily="34" charset="0"/>
              <a:buChar char="•"/>
              <a:tabLst>
                <a:tab pos="396875" algn="l"/>
              </a:tabLst>
            </a:pPr>
            <a:r>
              <a:rPr lang="ru-RU" sz="1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продавливать грудную клетку не менее чем на 3-5 см с частотой не реже 60 раз в минуту;</a:t>
            </a:r>
            <a:endParaRPr lang="ru-RU" sz="20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fontAlgn="auto" hangingPunct="1">
              <a:buClr>
                <a:srgbClr val="000000"/>
              </a:buClr>
              <a:buSzPts val="1050"/>
              <a:buFont typeface="Arial" panose="020B0604020202020204" pitchFamily="34" charset="0"/>
              <a:buChar char="•"/>
              <a:tabLst>
                <a:tab pos="400050" algn="l"/>
              </a:tabLst>
            </a:pPr>
            <a:r>
              <a:rPr lang="ru-RU" sz="1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каждое следующее надавливание начинать только после того, как грудная клетка вернется в исходное положение.</a:t>
            </a:r>
            <a:endParaRPr lang="ru-RU" sz="20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Рисунок 2">
            <a:extLst>
              <a:ext uri="{FF2B5EF4-FFF2-40B4-BE49-F238E27FC236}">
                <a16:creationId xmlns:a16="http://schemas.microsoft.com/office/drawing/2014/main" id="{3AFD4C20-7070-4414-B1D0-769DA6C9DB61}"/>
              </a:ext>
            </a:extLst>
          </p:cNvPr>
          <p:cNvPicPr>
            <a:picLocks noChangeAspect="1"/>
          </p:cNvPicPr>
          <p:nvPr/>
        </p:nvPicPr>
        <p:blipFill>
          <a:blip r:embed="rId3"/>
          <a:stretch>
            <a:fillRect/>
          </a:stretch>
        </p:blipFill>
        <p:spPr>
          <a:xfrm>
            <a:off x="2564296" y="4313725"/>
            <a:ext cx="5678971" cy="2390266"/>
          </a:xfrm>
          <a:prstGeom prst="rect">
            <a:avLst/>
          </a:prstGeom>
          <a:ln w="38100">
            <a:solidFill>
              <a:schemeClr val="accent2">
                <a:lumMod val="75000"/>
              </a:schemeClr>
            </a:solidFill>
          </a:ln>
          <a:effectLst>
            <a:glow rad="139700">
              <a:schemeClr val="accent4">
                <a:satMod val="175000"/>
                <a:alpha val="40000"/>
              </a:schemeClr>
            </a:glow>
          </a:effectLst>
        </p:spPr>
      </p:pic>
    </p:spTree>
    <p:extLst>
      <p:ext uri="{BB962C8B-B14F-4D97-AF65-F5344CB8AC3E}">
        <p14:creationId xmlns:p14="http://schemas.microsoft.com/office/powerpoint/2010/main" val="1203065056"/>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72</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pic>
        <p:nvPicPr>
          <p:cNvPr id="4" name="Рисунок 3">
            <a:extLst>
              <a:ext uri="{FF2B5EF4-FFF2-40B4-BE49-F238E27FC236}">
                <a16:creationId xmlns:a16="http://schemas.microsoft.com/office/drawing/2014/main" id="{1CC7B677-2DE9-4FD5-B573-7EA9EBB88208}"/>
              </a:ext>
            </a:extLst>
          </p:cNvPr>
          <p:cNvPicPr>
            <a:picLocks noChangeAspect="1"/>
          </p:cNvPicPr>
          <p:nvPr/>
        </p:nvPicPr>
        <p:blipFill>
          <a:blip r:embed="rId3"/>
          <a:stretch>
            <a:fillRect/>
          </a:stretch>
        </p:blipFill>
        <p:spPr>
          <a:xfrm>
            <a:off x="785190" y="433660"/>
            <a:ext cx="8925339" cy="6141952"/>
          </a:xfrm>
          <a:prstGeom prst="rect">
            <a:avLst/>
          </a:prstGeom>
          <a:ln w="38100">
            <a:solidFill>
              <a:schemeClr val="accent5">
                <a:lumMod val="75000"/>
              </a:schemeClr>
            </a:solidFill>
          </a:ln>
          <a:effectLst>
            <a:glow rad="139700">
              <a:schemeClr val="accent5">
                <a:satMod val="175000"/>
                <a:alpha val="40000"/>
              </a:schemeClr>
            </a:glow>
          </a:effectLst>
        </p:spPr>
      </p:pic>
    </p:spTree>
    <p:extLst>
      <p:ext uri="{BB962C8B-B14F-4D97-AF65-F5344CB8AC3E}">
        <p14:creationId xmlns:p14="http://schemas.microsoft.com/office/powerpoint/2010/main" val="1641962809"/>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00" name="Shape 200"/>
          <p:cNvSpPr/>
          <p:nvPr/>
        </p:nvSpPr>
        <p:spPr>
          <a:xfrm>
            <a:off x="673215" y="2028891"/>
            <a:ext cx="8937924" cy="1022422"/>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3900">
                <a:solidFill>
                  <a:srgbClr val="535353"/>
                </a:solidFill>
              </a:defRPr>
            </a:lvl1pPr>
          </a:lstStyle>
          <a:p>
            <a:pPr lvl="0">
              <a:defRPr sz="1800">
                <a:solidFill>
                  <a:srgbClr val="000000"/>
                </a:solidFill>
              </a:defRPr>
            </a:pPr>
            <a:r>
              <a:rPr lang="ru-RU" sz="6000" b="1" dirty="0">
                <a:solidFill>
                  <a:schemeClr val="bg1"/>
                </a:solidFill>
              </a:rPr>
              <a:t>    </a:t>
            </a:r>
            <a:r>
              <a:rPr sz="6000" b="1" dirty="0" err="1">
                <a:solidFill>
                  <a:schemeClr val="bg1"/>
                </a:solidFill>
              </a:rPr>
              <a:t>Спасибо</a:t>
            </a:r>
            <a:r>
              <a:rPr sz="6000" b="1" dirty="0">
                <a:solidFill>
                  <a:schemeClr val="bg1"/>
                </a:solidFill>
              </a:rPr>
              <a:t> </a:t>
            </a:r>
            <a:r>
              <a:rPr sz="6000" b="1" dirty="0" err="1">
                <a:solidFill>
                  <a:schemeClr val="bg1"/>
                </a:solidFill>
              </a:rPr>
              <a:t>за</a:t>
            </a:r>
            <a:r>
              <a:rPr sz="6000" b="1" dirty="0">
                <a:solidFill>
                  <a:schemeClr val="bg1"/>
                </a:solidFill>
              </a:rPr>
              <a:t> </a:t>
            </a:r>
            <a:r>
              <a:rPr sz="6000" b="1" dirty="0" err="1">
                <a:solidFill>
                  <a:schemeClr val="bg1"/>
                </a:solidFill>
              </a:rPr>
              <a:t>внимание</a:t>
            </a:r>
            <a:r>
              <a:rPr sz="6000" b="1" dirty="0">
                <a:solidFill>
                  <a:schemeClr val="bg1"/>
                </a:solidFill>
              </a:rPr>
              <a:t>!</a:t>
            </a:r>
          </a:p>
        </p:txBody>
      </p:sp>
      <p:sp>
        <p:nvSpPr>
          <p:cNvPr id="5" name="Shape 200"/>
          <p:cNvSpPr/>
          <p:nvPr/>
        </p:nvSpPr>
        <p:spPr>
          <a:xfrm>
            <a:off x="6576175" y="5313290"/>
            <a:ext cx="2274018" cy="203132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3900">
                <a:solidFill>
                  <a:srgbClr val="535353"/>
                </a:solidFill>
              </a:defRPr>
            </a:lvl1pPr>
          </a:lstStyle>
          <a:p>
            <a:endParaRPr lang="ru-RU" sz="1400" dirty="0">
              <a:solidFill>
                <a:schemeClr val="bg1"/>
              </a:solidFill>
            </a:endParaRPr>
          </a:p>
          <a:p>
            <a:endParaRPr lang="ru-RU" sz="1400" dirty="0">
              <a:solidFill>
                <a:schemeClr val="bg1"/>
              </a:solidFill>
            </a:endParaRPr>
          </a:p>
          <a:p>
            <a:endParaRPr lang="ru-RU" sz="1400" dirty="0">
              <a:solidFill>
                <a:schemeClr val="bg1"/>
              </a:solidFill>
            </a:endParaRPr>
          </a:p>
          <a:p>
            <a:r>
              <a:rPr lang="ru-RU" sz="1400" dirty="0">
                <a:solidFill>
                  <a:schemeClr val="bg1"/>
                </a:solidFill>
              </a:rPr>
              <a:t>Обучение в области ГО и ЧС </a:t>
            </a:r>
          </a:p>
          <a:p>
            <a:endParaRPr lang="ru-RU" sz="1400" dirty="0">
              <a:solidFill>
                <a:schemeClr val="bg1"/>
              </a:solidFill>
            </a:endParaRPr>
          </a:p>
          <a:p>
            <a:r>
              <a:rPr lang="ru-RU" sz="1400" dirty="0">
                <a:solidFill>
                  <a:schemeClr val="bg1"/>
                </a:solidFill>
              </a:rPr>
              <a:t> 2022 год</a:t>
            </a:r>
          </a:p>
          <a:p>
            <a:endParaRPr lang="ru-RU" sz="1400" dirty="0">
              <a:solidFill>
                <a:schemeClr val="bg1"/>
              </a:solidFill>
            </a:endParaRPr>
          </a:p>
          <a:p>
            <a:r>
              <a:rPr lang="ru-RU" sz="1400" dirty="0">
                <a:solidFill>
                  <a:schemeClr val="bg1"/>
                </a:solidFill>
              </a:rPr>
              <a:t> тема №6</a:t>
            </a:r>
          </a:p>
          <a:p>
            <a:pPr lvl="0">
              <a:defRPr sz="1800">
                <a:solidFill>
                  <a:srgbClr val="000000"/>
                </a:solidFill>
              </a:defRPr>
            </a:pPr>
            <a:endParaRPr sz="1400" dirty="0">
              <a:solidFill>
                <a:schemeClr val="bg1"/>
              </a:solidFill>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640" y="5314121"/>
            <a:ext cx="1412240" cy="1616140"/>
          </a:xfrm>
          <a:prstGeom prst="rect">
            <a:avLst/>
          </a:prstGeom>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8</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sp>
        <p:nvSpPr>
          <p:cNvPr id="6" name="TextBox 5">
            <a:extLst>
              <a:ext uri="{FF2B5EF4-FFF2-40B4-BE49-F238E27FC236}">
                <a16:creationId xmlns:a16="http://schemas.microsoft.com/office/drawing/2014/main" id="{3D268ACE-B175-4884-8C65-372A78EE6A22}"/>
              </a:ext>
            </a:extLst>
          </p:cNvPr>
          <p:cNvSpPr txBox="1"/>
          <p:nvPr/>
        </p:nvSpPr>
        <p:spPr>
          <a:xfrm>
            <a:off x="498385" y="433660"/>
            <a:ext cx="9315630" cy="3046988"/>
          </a:xfrm>
          <a:prstGeom prst="rect">
            <a:avLst/>
          </a:prstGeom>
          <a:solidFill>
            <a:schemeClr val="accent4">
              <a:lumMod val="20000"/>
              <a:lumOff val="80000"/>
            </a:schemeClr>
          </a:solidFill>
          <a:ln w="38100" cap="flat">
            <a:solidFill>
              <a:srgbClr val="C00000"/>
            </a:solidFill>
            <a:miter lim="400000"/>
          </a:ln>
          <a:effectLst>
            <a:glow rad="1016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indent="457200" algn="just"/>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При отсутствии кровоостанавливающего жгута, сосуды выше раны пережимаются при помощи скрутки, изготовленной из подручных материалов (кусок арматуры, ветки закручивается в петле, изготовленной из поясного ремня, косынки, веревки, электропровода). </a:t>
            </a:r>
          </a:p>
          <a:p>
            <a:pPr indent="457200" algn="just"/>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Если конечность пострадавшего находится в неестественном положении, то при помощи любых предметов (доска, ветка и т. п.) проводят временную иммобилизацию конечности в щадящем положении. </a:t>
            </a:r>
          </a:p>
          <a:p>
            <a:pPr indent="457200" algn="just"/>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При отсутствии предметов поврежденную руку можно прибинтовать к туловищу, а пострадавшую ногу - к здоровой ноге. </a:t>
            </a:r>
          </a:p>
          <a:p>
            <a:pPr indent="457200" algn="just"/>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Если у неподвижно сидящего или лежащего пострадавшего обнаружены признаки биологической смерти, то нет никакого смысла приступать к оказанию первой помощи, а если пребывание на месте происшествия представляет опасность для жизни (угроза взрыва, воспламенения, сильной загазованности), следует немедленно покинуть опасную зону, оставив умершего на месте.</a:t>
            </a:r>
          </a:p>
        </p:txBody>
      </p:sp>
      <p:pic>
        <p:nvPicPr>
          <p:cNvPr id="2" name="Рисунок 1">
            <a:extLst>
              <a:ext uri="{FF2B5EF4-FFF2-40B4-BE49-F238E27FC236}">
                <a16:creationId xmlns:a16="http://schemas.microsoft.com/office/drawing/2014/main" id="{A474B06F-FBAF-48F8-931C-812E0350C41F}"/>
              </a:ext>
            </a:extLst>
          </p:cNvPr>
          <p:cNvPicPr>
            <a:picLocks noChangeAspect="1"/>
          </p:cNvPicPr>
          <p:nvPr/>
        </p:nvPicPr>
        <p:blipFill>
          <a:blip r:embed="rId3"/>
          <a:stretch>
            <a:fillRect/>
          </a:stretch>
        </p:blipFill>
        <p:spPr>
          <a:xfrm>
            <a:off x="5442228" y="3867150"/>
            <a:ext cx="4296476" cy="2832722"/>
          </a:xfrm>
          <a:prstGeom prst="rect">
            <a:avLst/>
          </a:prstGeom>
          <a:ln w="38100">
            <a:solidFill>
              <a:schemeClr val="accent5">
                <a:lumMod val="75000"/>
              </a:schemeClr>
            </a:solidFill>
          </a:ln>
          <a:effectLst>
            <a:glow rad="228600">
              <a:schemeClr val="accent3">
                <a:satMod val="175000"/>
                <a:alpha val="40000"/>
              </a:schemeClr>
            </a:glow>
          </a:effectLst>
        </p:spPr>
      </p:pic>
      <p:pic>
        <p:nvPicPr>
          <p:cNvPr id="1026" name="Picture 2" descr="Кровотечения. Первая помощь при кровотечениях.">
            <a:extLst>
              <a:ext uri="{FF2B5EF4-FFF2-40B4-BE49-F238E27FC236}">
                <a16:creationId xmlns:a16="http://schemas.microsoft.com/office/drawing/2014/main" id="{EC7ECF80-4870-41C9-889A-2143F7D083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298" y="3867147"/>
            <a:ext cx="4274876" cy="2832723"/>
          </a:xfrm>
          <a:prstGeom prst="rect">
            <a:avLst/>
          </a:prstGeom>
          <a:noFill/>
          <a:ln w="38100">
            <a:solidFill>
              <a:schemeClr val="accent5">
                <a:lumMod val="75000"/>
              </a:schemeClr>
            </a:solidFill>
          </a:ln>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46592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9</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sp>
        <p:nvSpPr>
          <p:cNvPr id="11" name="TextBox 10">
            <a:extLst>
              <a:ext uri="{FF2B5EF4-FFF2-40B4-BE49-F238E27FC236}">
                <a16:creationId xmlns:a16="http://schemas.microsoft.com/office/drawing/2014/main" id="{5EF10CAD-8F93-47E4-9C81-0A050F979BE3}"/>
              </a:ext>
            </a:extLst>
          </p:cNvPr>
          <p:cNvSpPr txBox="1"/>
          <p:nvPr/>
        </p:nvSpPr>
        <p:spPr>
          <a:xfrm>
            <a:off x="461829" y="4073836"/>
            <a:ext cx="4984814" cy="2308324"/>
          </a:xfrm>
          <a:prstGeom prst="rect">
            <a:avLst/>
          </a:prstGeom>
          <a:solidFill>
            <a:schemeClr val="accent1">
              <a:lumMod val="20000"/>
              <a:lumOff val="80000"/>
            </a:schemeClr>
          </a:solidFill>
          <a:ln w="38100" cap="flat">
            <a:solidFill>
              <a:schemeClr val="accent5">
                <a:lumMod val="75000"/>
              </a:schemeClr>
            </a:solidFill>
            <a:miter lim="400000"/>
          </a:ln>
          <a:effectLst>
            <a:glow rad="139700">
              <a:schemeClr val="accent4">
                <a:satMod val="175000"/>
                <a:alpha val="40000"/>
              </a:schemeClr>
            </a:glow>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none"/>
        </p:style>
        <p:txBody>
          <a:bodyPr wrap="square">
            <a:spAutoFit/>
          </a:bodyPr>
          <a:lstStyle/>
          <a:p>
            <a:pPr algn="ctr"/>
            <a:r>
              <a:rPr lang="ru-RU" sz="1600" dirty="0">
                <a:latin typeface="Times New Roman" panose="02020603050405020304" pitchFamily="18" charset="0"/>
                <a:cs typeface="Times New Roman" panose="02020603050405020304" pitchFamily="18" charset="0"/>
              </a:rPr>
              <a:t>При обнаружении пострадавшего с признаками биологической смерти необходимо:</a:t>
            </a:r>
          </a:p>
          <a:p>
            <a:pPr algn="ctr"/>
            <a:endParaRPr lang="ru-RU" sz="1600"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•вызвать полицию;</a:t>
            </a:r>
          </a:p>
          <a:p>
            <a:pPr algn="just"/>
            <a:r>
              <a:rPr lang="ru-RU" sz="1600" dirty="0">
                <a:latin typeface="Times New Roman" panose="02020603050405020304" pitchFamily="18" charset="0"/>
                <a:cs typeface="Times New Roman" panose="02020603050405020304" pitchFamily="18" charset="0"/>
              </a:rPr>
              <a:t>•не перемещать тело до прибытия сотрудников полиции;</a:t>
            </a:r>
          </a:p>
          <a:p>
            <a:pPr algn="just"/>
            <a:r>
              <a:rPr lang="ru-RU" sz="1600" dirty="0">
                <a:latin typeface="Times New Roman" panose="02020603050405020304" pitchFamily="18" charset="0"/>
                <a:cs typeface="Times New Roman" panose="02020603050405020304" pitchFamily="18" charset="0"/>
              </a:rPr>
              <a:t>•накрыть умершего тканью;</a:t>
            </a:r>
          </a:p>
          <a:p>
            <a:pPr algn="just"/>
            <a:r>
              <a:rPr lang="ru-RU" sz="1600" dirty="0">
                <a:latin typeface="Times New Roman" panose="02020603050405020304" pitchFamily="18" charset="0"/>
                <a:cs typeface="Times New Roman" panose="02020603050405020304" pitchFamily="18" charset="0"/>
              </a:rPr>
              <a:t>•в устных и письменных показаниях обязательно указать наличие признаков биологической смерти</a:t>
            </a:r>
          </a:p>
        </p:txBody>
      </p:sp>
      <p:sp>
        <p:nvSpPr>
          <p:cNvPr id="12" name="TextBox 11">
            <a:extLst>
              <a:ext uri="{FF2B5EF4-FFF2-40B4-BE49-F238E27FC236}">
                <a16:creationId xmlns:a16="http://schemas.microsoft.com/office/drawing/2014/main" id="{AD20DC78-ED74-4045-AE05-8A7BB7F8DC71}"/>
              </a:ext>
            </a:extLst>
          </p:cNvPr>
          <p:cNvSpPr txBox="1"/>
          <p:nvPr/>
        </p:nvSpPr>
        <p:spPr>
          <a:xfrm>
            <a:off x="466456" y="638679"/>
            <a:ext cx="5074170" cy="2893100"/>
          </a:xfrm>
          <a:prstGeom prst="rect">
            <a:avLst/>
          </a:prstGeom>
          <a:solidFill>
            <a:schemeClr val="accent4">
              <a:lumMod val="20000"/>
              <a:lumOff val="80000"/>
            </a:schemeClr>
          </a:solidFill>
          <a:ln w="38100" cap="flat">
            <a:solidFill>
              <a:schemeClr val="accent4">
                <a:lumMod val="75000"/>
              </a:schemeClr>
            </a:solidFill>
            <a:miter lim="400000"/>
          </a:ln>
          <a:effectLst>
            <a:glow rad="1016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400" dirty="0">
                <a:latin typeface="Times New Roman" panose="02020603050405020304" pitchFamily="18" charset="0"/>
                <a:cs typeface="Times New Roman" panose="02020603050405020304" pitchFamily="18" charset="0"/>
              </a:rPr>
              <a:t>К признакам биологической смерти относятся:</a:t>
            </a:r>
          </a:p>
          <a:p>
            <a:pPr algn="just"/>
            <a:endParaRPr lang="ru-RU" sz="1400" dirty="0">
              <a:latin typeface="Times New Roman" panose="02020603050405020304" pitchFamily="18" charset="0"/>
              <a:cs typeface="Times New Roman" panose="02020603050405020304" pitchFamily="18" charset="0"/>
            </a:endParaRPr>
          </a:p>
          <a:p>
            <a:pPr algn="just"/>
            <a:r>
              <a:rPr lang="ru-RU" sz="1400" dirty="0">
                <a:latin typeface="Times New Roman" panose="02020603050405020304" pitchFamily="18" charset="0"/>
                <a:cs typeface="Times New Roman" panose="02020603050405020304" pitchFamily="18" charset="0"/>
              </a:rPr>
              <a:t>•высыхание роговицы глаз (появление у глаз «селедочного блеска»);</a:t>
            </a:r>
          </a:p>
          <a:p>
            <a:pPr algn="just"/>
            <a:r>
              <a:rPr lang="ru-RU" sz="1400" dirty="0">
                <a:latin typeface="Times New Roman" panose="02020603050405020304" pitchFamily="18" charset="0"/>
                <a:cs typeface="Times New Roman" panose="02020603050405020304" pitchFamily="18" charset="0"/>
              </a:rPr>
              <a:t>•деформация зрачка при сжатии глаза пальцами (феномен «кошачьего зрачка»);</a:t>
            </a:r>
          </a:p>
          <a:p>
            <a:pPr algn="just"/>
            <a:r>
              <a:rPr lang="ru-RU" sz="1400" dirty="0">
                <a:latin typeface="Times New Roman" panose="02020603050405020304" pitchFamily="18" charset="0"/>
                <a:cs typeface="Times New Roman" panose="02020603050405020304" pitchFamily="18" charset="0"/>
              </a:rPr>
              <a:t>•появление на коже трупных пятен. </a:t>
            </a:r>
          </a:p>
          <a:p>
            <a:pPr algn="just"/>
            <a:r>
              <a:rPr lang="ru-RU" sz="1400" dirty="0">
                <a:latin typeface="Times New Roman" panose="02020603050405020304" pitchFamily="18" charset="0"/>
                <a:cs typeface="Times New Roman" panose="02020603050405020304" pitchFamily="18" charset="0"/>
              </a:rPr>
              <a:t>Трупные пятна образуются в местах затекания крови под кожу. </a:t>
            </a:r>
          </a:p>
          <a:p>
            <a:pPr algn="just"/>
            <a:r>
              <a:rPr lang="ru-RU" sz="1400" dirty="0">
                <a:latin typeface="Times New Roman" panose="02020603050405020304" pitchFamily="18" charset="0"/>
                <a:cs typeface="Times New Roman" panose="02020603050405020304" pitchFamily="18" charset="0"/>
              </a:rPr>
              <a:t>Если умерший лежит на спине, то они появятся возле ушей, на спине и ягодицах. </a:t>
            </a:r>
          </a:p>
          <a:p>
            <a:pPr algn="just"/>
            <a:r>
              <a:rPr lang="ru-RU" sz="1400" dirty="0">
                <a:latin typeface="Times New Roman" panose="02020603050405020304" pitchFamily="18" charset="0"/>
                <a:cs typeface="Times New Roman" panose="02020603050405020304" pitchFamily="18" charset="0"/>
              </a:rPr>
              <a:t>Трупные пятна не появляются при большой кровопотере, утоплении, пребывании на морозе, а также при отравлении угарным газом.</a:t>
            </a:r>
          </a:p>
        </p:txBody>
      </p:sp>
      <p:pic>
        <p:nvPicPr>
          <p:cNvPr id="6" name="Рисунок 5">
            <a:extLst>
              <a:ext uri="{FF2B5EF4-FFF2-40B4-BE49-F238E27FC236}">
                <a16:creationId xmlns:a16="http://schemas.microsoft.com/office/drawing/2014/main" id="{DAF7978E-B9EE-41FB-A5CC-B36CFCC8219B}"/>
              </a:ext>
            </a:extLst>
          </p:cNvPr>
          <p:cNvPicPr>
            <a:picLocks noChangeAspect="1"/>
          </p:cNvPicPr>
          <p:nvPr/>
        </p:nvPicPr>
        <p:blipFill>
          <a:blip r:embed="rId3"/>
          <a:stretch>
            <a:fillRect/>
          </a:stretch>
        </p:blipFill>
        <p:spPr>
          <a:xfrm>
            <a:off x="5716714" y="475198"/>
            <a:ext cx="4285859" cy="3200677"/>
          </a:xfrm>
          <a:prstGeom prst="rect">
            <a:avLst/>
          </a:prstGeom>
        </p:spPr>
      </p:pic>
      <p:pic>
        <p:nvPicPr>
          <p:cNvPr id="8" name="Рисунок 7">
            <a:extLst>
              <a:ext uri="{FF2B5EF4-FFF2-40B4-BE49-F238E27FC236}">
                <a16:creationId xmlns:a16="http://schemas.microsoft.com/office/drawing/2014/main" id="{2153B4C5-89CF-428F-A047-9746FF36F0C2}"/>
              </a:ext>
            </a:extLst>
          </p:cNvPr>
          <p:cNvPicPr>
            <a:picLocks noChangeAspect="1"/>
          </p:cNvPicPr>
          <p:nvPr/>
        </p:nvPicPr>
        <p:blipFill>
          <a:blip r:embed="rId4"/>
          <a:stretch>
            <a:fillRect/>
          </a:stretch>
        </p:blipFill>
        <p:spPr>
          <a:xfrm>
            <a:off x="5854148" y="4073837"/>
            <a:ext cx="3979218" cy="2308324"/>
          </a:xfrm>
          <a:prstGeom prst="rect">
            <a:avLst/>
          </a:prstGeom>
          <a:ln w="38100">
            <a:solidFill>
              <a:srgbClr val="FFFF00"/>
            </a:solidFill>
          </a:ln>
          <a:effectLst>
            <a:glow rad="139700">
              <a:schemeClr val="accent1">
                <a:satMod val="175000"/>
                <a:alpha val="40000"/>
              </a:schemeClr>
            </a:glow>
          </a:effectLst>
        </p:spPr>
      </p:pic>
    </p:spTree>
    <p:extLst>
      <p:ext uri="{BB962C8B-B14F-4D97-AF65-F5344CB8AC3E}">
        <p14:creationId xmlns:p14="http://schemas.microsoft.com/office/powerpoint/2010/main" val="3567308781"/>
      </p:ext>
    </p:extLst>
  </p:cSld>
  <p:clrMapOvr>
    <a:masterClrMapping/>
  </p:clrMapOvr>
  <p:transition spd="med"/>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rgbClr val="5B9BD5"/>
          </a:solidFill>
          <a:prstDash val="solid"/>
          <a:miter lim="800000"/>
        </a:ln>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5B9BD5"/>
          </a:solidFill>
          <a:prstDash val="solid"/>
          <a:miter lim="8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rgbClr val="5B9BD5"/>
          </a:solidFill>
          <a:prstDash val="solid"/>
          <a:miter lim="800000"/>
        </a:ln>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5B9BD5"/>
          </a:solidFill>
          <a:prstDash val="solid"/>
          <a:miter lim="8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Slice</Template>
  <TotalTime>3125</TotalTime>
  <Words>9518</Words>
  <Application>Microsoft Office PowerPoint</Application>
  <PresentationFormat>Произвольный</PresentationFormat>
  <Paragraphs>609</Paragraphs>
  <Slides>73</Slides>
  <Notes>1</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73</vt:i4>
      </vt:variant>
    </vt:vector>
  </HeadingPairs>
  <TitlesOfParts>
    <vt:vector size="79" baseType="lpstr">
      <vt:lpstr>Arial</vt:lpstr>
      <vt:lpstr>Calibri</vt:lpstr>
      <vt:lpstr>Calibri Light</vt:lpstr>
      <vt:lpstr>Helvetica Neue</vt:lpstr>
      <vt:lpstr>Times New Roman</vt:lpstr>
      <vt:lpstr>Default</vt:lpstr>
      <vt:lpstr>  Отдел ГО, ЧС и пожарной безопасности  Курсовое обучение на 2022 год по рабочей программе по подготовке работников ТГУ в области гражданской обороны и защиты от чрезвычайных ситуаций  тема №6</vt:lpstr>
      <vt:lpstr>   Оказание первой помощи.    </vt:lpstr>
      <vt:lpstr>УЧЕБНЫЕ ВОПРОСЫ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Реализация программы повышения конкурентоспособности Томского государственного университета, II этап, 2015-2016 гг.</dc:title>
  <dc:creator>Katya Shestakova</dc:creator>
  <cp:lastModifiedBy>Андрей</cp:lastModifiedBy>
  <cp:revision>134</cp:revision>
  <dcterms:modified xsi:type="dcterms:W3CDTF">2022-04-21T04:53:10Z</dcterms:modified>
</cp:coreProperties>
</file>