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41" r:id="rId2"/>
    <p:sldId id="342" r:id="rId3"/>
    <p:sldId id="343" r:id="rId4"/>
    <p:sldId id="344" r:id="rId5"/>
    <p:sldId id="345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24" r:id="rId15"/>
    <p:sldId id="325" r:id="rId16"/>
    <p:sldId id="328" r:id="rId17"/>
    <p:sldId id="326" r:id="rId18"/>
    <p:sldId id="329" r:id="rId19"/>
    <p:sldId id="357" r:id="rId20"/>
    <p:sldId id="358" r:id="rId21"/>
    <p:sldId id="359" r:id="rId22"/>
    <p:sldId id="330" r:id="rId23"/>
    <p:sldId id="36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60" r:id="rId33"/>
    <p:sldId id="363" r:id="rId34"/>
    <p:sldId id="302" r:id="rId35"/>
    <p:sldId id="303" r:id="rId36"/>
    <p:sldId id="304" r:id="rId37"/>
    <p:sldId id="364" r:id="rId38"/>
    <p:sldId id="264" r:id="rId39"/>
    <p:sldId id="265" r:id="rId40"/>
    <p:sldId id="266" r:id="rId41"/>
    <p:sldId id="267" r:id="rId42"/>
    <p:sldId id="268" r:id="rId43"/>
    <p:sldId id="269" r:id="rId44"/>
    <p:sldId id="270" r:id="rId45"/>
    <p:sldId id="271" r:id="rId46"/>
    <p:sldId id="272" r:id="rId47"/>
    <p:sldId id="365" r:id="rId48"/>
    <p:sldId id="305" r:id="rId49"/>
    <p:sldId id="306" r:id="rId50"/>
    <p:sldId id="307" r:id="rId51"/>
    <p:sldId id="308" r:id="rId52"/>
    <p:sldId id="309" r:id="rId53"/>
    <p:sldId id="310" r:id="rId54"/>
    <p:sldId id="366" r:id="rId55"/>
    <p:sldId id="311" r:id="rId56"/>
    <p:sldId id="312" r:id="rId57"/>
    <p:sldId id="275" r:id="rId58"/>
    <p:sldId id="276" r:id="rId59"/>
    <p:sldId id="277" r:id="rId60"/>
    <p:sldId id="278" r:id="rId61"/>
    <p:sldId id="279" r:id="rId62"/>
    <p:sldId id="280" r:id="rId63"/>
    <p:sldId id="367" r:id="rId64"/>
    <p:sldId id="281" r:id="rId65"/>
    <p:sldId id="282" r:id="rId66"/>
    <p:sldId id="283" r:id="rId67"/>
    <p:sldId id="286" r:id="rId68"/>
    <p:sldId id="368" r:id="rId69"/>
    <p:sldId id="288" r:id="rId7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88FF"/>
    <a:srgbClr val="0D9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8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55DE0-4726-4D33-96FB-3E5B7DEC6C01}" type="datetimeFigureOut">
              <a:rPr lang="ru-RU" smtClean="0"/>
              <a:t>26.12.2018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6F39C-1662-47EA-B162-95D27543C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47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Глобальные корпорации в трудном положении – свои или чужие – налоговые войны и пошлины – развал ВТО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48B6-9B4D-4926-93F0-7CFBC46B67E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45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Создается новая структура мира на новой технологической основе</a:t>
            </a:r>
          </a:p>
          <a:p>
            <a:r>
              <a:rPr lang="ru-RU" dirty="0" smtClean="0"/>
              <a:t>Российско-китайский проект спутникового широкополосного интернета против британского </a:t>
            </a:r>
            <a:r>
              <a:rPr lang="en-US" dirty="0" err="1" smtClean="0"/>
              <a:t>One</a:t>
            </a:r>
            <a:r>
              <a:rPr lang="en-US" baseline="0" dirty="0" err="1" smtClean="0"/>
              <a:t>Web</a:t>
            </a:r>
            <a:r>
              <a:rPr lang="en-US" baseline="0" dirty="0" smtClean="0"/>
              <a:t> (Airbus +) </a:t>
            </a:r>
            <a:r>
              <a:rPr lang="ru-RU" baseline="0" dirty="0" smtClean="0"/>
              <a:t>и </a:t>
            </a:r>
            <a:r>
              <a:rPr lang="en-US" baseline="0" dirty="0" err="1" smtClean="0"/>
              <a:t>Starlink</a:t>
            </a:r>
            <a:r>
              <a:rPr lang="en-US" baseline="0" dirty="0" smtClean="0"/>
              <a:t> </a:t>
            </a:r>
            <a:r>
              <a:rPr lang="ru-RU" baseline="0" dirty="0" smtClean="0"/>
              <a:t>Маска</a:t>
            </a:r>
          </a:p>
          <a:p>
            <a:r>
              <a:rPr lang="ru-RU" baseline="0" dirty="0" smtClean="0"/>
              <a:t>Микрософт запрещен в госучреждениях Китая, </a:t>
            </a:r>
            <a:r>
              <a:rPr lang="ru-RU" baseline="0" dirty="0" err="1" smtClean="0"/>
              <a:t>Амазон</a:t>
            </a:r>
            <a:r>
              <a:rPr lang="ru-RU" baseline="0" dirty="0" smtClean="0"/>
              <a:t> – </a:t>
            </a:r>
            <a:r>
              <a:rPr lang="ru-RU" baseline="0" dirty="0" err="1" smtClean="0"/>
              <a:t>Алибаба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Фуйсбук</a:t>
            </a:r>
            <a:r>
              <a:rPr lang="ru-RU" baseline="0" dirty="0" smtClean="0"/>
              <a:t> – </a:t>
            </a:r>
            <a:r>
              <a:rPr lang="en-US" baseline="0" dirty="0" err="1" smtClean="0"/>
              <a:t>Wechat</a:t>
            </a:r>
            <a:r>
              <a:rPr lang="ru-RU" baseline="0" dirty="0" smtClean="0"/>
              <a:t>, история с </a:t>
            </a:r>
            <a:r>
              <a:rPr lang="en-US" baseline="0" dirty="0" smtClean="0"/>
              <a:t>ZTE, Kaspersky</a:t>
            </a:r>
            <a:endParaRPr lang="ru-RU" dirty="0" smtClean="0"/>
          </a:p>
          <a:p>
            <a:r>
              <a:rPr lang="ru-RU" dirty="0" smtClean="0"/>
              <a:t>Какая система будет эффективнее в 2035-м? Что делать России, Европе, Индии, Бразилии?</a:t>
            </a:r>
          </a:p>
          <a:p>
            <a:r>
              <a:rPr lang="ru-RU" dirty="0" smtClean="0"/>
              <a:t>Борьба философий – борьба контуров как моделей</a:t>
            </a:r>
            <a:r>
              <a:rPr lang="ru-RU" baseline="0" dirty="0" smtClean="0"/>
              <a:t> – похоже на то как боролись Германия и Британия в первой мировой войне за рынки.</a:t>
            </a:r>
            <a:endParaRPr lang="ru-RU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48B6-9B4D-4926-93F0-7CFBC46B67E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13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6F39C-1662-47EA-B162-95D27543CFB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73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CA63-E43B-42B7-9221-EC0F21302AC8}" type="datetimeFigureOut">
              <a:rPr lang="ru-RU" smtClean="0"/>
              <a:t>26.12.2018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B046-BAA2-42C3-B2D4-C048CAB5E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86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CA63-E43B-42B7-9221-EC0F21302AC8}" type="datetimeFigureOut">
              <a:rPr lang="ru-RU" smtClean="0"/>
              <a:t>26.12.2018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B046-BAA2-42C3-B2D4-C048CAB5E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532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CA63-E43B-42B7-9221-EC0F21302AC8}" type="datetimeFigureOut">
              <a:rPr lang="ru-RU" smtClean="0"/>
              <a:t>26.12.2018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B046-BAA2-42C3-B2D4-C048CAB5E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89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CA63-E43B-42B7-9221-EC0F21302AC8}" type="datetimeFigureOut">
              <a:rPr lang="ru-RU" smtClean="0"/>
              <a:t>26.12.2018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B046-BAA2-42C3-B2D4-C048CAB5E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33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CA63-E43B-42B7-9221-EC0F21302AC8}" type="datetimeFigureOut">
              <a:rPr lang="ru-RU" smtClean="0"/>
              <a:t>26.12.2018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B046-BAA2-42C3-B2D4-C048CAB5E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280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CA63-E43B-42B7-9221-EC0F21302AC8}" type="datetimeFigureOut">
              <a:rPr lang="ru-RU" smtClean="0"/>
              <a:t>26.12.2018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B046-BAA2-42C3-B2D4-C048CAB5E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562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CA63-E43B-42B7-9221-EC0F21302AC8}" type="datetimeFigureOut">
              <a:rPr lang="ru-RU" smtClean="0"/>
              <a:t>26.12.2018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B046-BAA2-42C3-B2D4-C048CAB5E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009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CA63-E43B-42B7-9221-EC0F21302AC8}" type="datetimeFigureOut">
              <a:rPr lang="ru-RU" smtClean="0"/>
              <a:t>26.12.2018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B046-BAA2-42C3-B2D4-C048CAB5E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7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CA63-E43B-42B7-9221-EC0F21302AC8}" type="datetimeFigureOut">
              <a:rPr lang="ru-RU" smtClean="0"/>
              <a:t>26.12.2018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B046-BAA2-42C3-B2D4-C048CAB5E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51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CA63-E43B-42B7-9221-EC0F21302AC8}" type="datetimeFigureOut">
              <a:rPr lang="ru-RU" smtClean="0"/>
              <a:t>26.12.2018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B046-BAA2-42C3-B2D4-C048CAB5E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57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CA63-E43B-42B7-9221-EC0F21302AC8}" type="datetimeFigureOut">
              <a:rPr lang="ru-RU" smtClean="0"/>
              <a:t>26.12.2018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B046-BAA2-42C3-B2D4-C048CAB5E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741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7CA63-E43B-42B7-9221-EC0F21302AC8}" type="datetimeFigureOut">
              <a:rPr lang="ru-RU" smtClean="0"/>
              <a:t>26.12.2018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6B046-BAA2-42C3-B2D4-C048CAB5E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89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iff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Relationship Id="rId9" Type="http://schemas.openxmlformats.org/officeDocument/2006/relationships/image" Target="../media/image13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Documents\Мероприятия\2018\10.26 защита ДК Калининград\TSU DK Final\TSU 2018 DK preza FINAL ENG Folder\Links\577A16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93" b="25723"/>
          <a:stretch/>
        </p:blipFill>
        <p:spPr bwMode="auto">
          <a:xfrm>
            <a:off x="0" y="-20538"/>
            <a:ext cx="9144000" cy="40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4850" y="4092176"/>
            <a:ext cx="669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Томский университет 2019–2024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27934"/>
            <a:ext cx="1512168" cy="6721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24850" y="4454640"/>
            <a:ext cx="3055324" cy="618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100"/>
              </a:lnSpc>
            </a:pPr>
            <a:r>
              <a:rPr lang="ru-RU" dirty="0" smtClean="0">
                <a:cs typeface="Times New Roman" panose="02020603050405020304" pitchFamily="18" charset="0"/>
              </a:rPr>
              <a:t>Э.В. </a:t>
            </a:r>
            <a:r>
              <a:rPr lang="ru-RU" dirty="0" err="1" smtClean="0">
                <a:cs typeface="Times New Roman" panose="02020603050405020304" pitchFamily="18" charset="0"/>
              </a:rPr>
              <a:t>Галажинский</a:t>
            </a:r>
            <a:r>
              <a:rPr lang="ru-RU" dirty="0" smtClean="0">
                <a:cs typeface="Times New Roman" panose="02020603050405020304" pitchFamily="18" charset="0"/>
              </a:rPr>
              <a:t>, ректор ТГУ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18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5D78C3-4F2E-4C13-AEB6-8AF0E07A6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60" y="1406307"/>
            <a:ext cx="4128008" cy="2960669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AD6ABFE9-3596-4988-AE7F-F33E10B5B3EC}"/>
              </a:ext>
            </a:extLst>
          </p:cNvPr>
          <p:cNvCxnSpPr>
            <a:cxnSpLocks/>
          </p:cNvCxnSpPr>
          <p:nvPr/>
        </p:nvCxnSpPr>
        <p:spPr>
          <a:xfrm>
            <a:off x="4355976" y="1406307"/>
            <a:ext cx="0" cy="353041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3D8435C-21EA-4725-BFDF-9014DFC7C38A}"/>
              </a:ext>
            </a:extLst>
          </p:cNvPr>
          <p:cNvSpPr/>
          <p:nvPr/>
        </p:nvSpPr>
        <p:spPr>
          <a:xfrm>
            <a:off x="4716016" y="1347614"/>
            <a:ext cx="3930870" cy="3741228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marL="292219" indent="-292219">
              <a:buAutoNum type="arabicPeriod"/>
            </a:pPr>
            <a:r>
              <a:rPr lang="ru-RU" sz="1700" dirty="0">
                <a:latin typeface="+mj-lt"/>
                <a:ea typeface="Calibri" panose="020F0502020204030204" pitchFamily="34" charset="0"/>
              </a:rPr>
              <a:t>Томск входит в состав </a:t>
            </a:r>
            <a:r>
              <a:rPr lang="ru-RU" sz="1700" dirty="0" smtClean="0">
                <a:latin typeface="+mj-lt"/>
                <a:ea typeface="Calibri" panose="020F0502020204030204" pitchFamily="34" charset="0"/>
              </a:rPr>
              <a:t/>
            </a:r>
            <a:br>
              <a:rPr lang="ru-RU" sz="1700" dirty="0" smtClean="0">
                <a:latin typeface="+mj-lt"/>
                <a:ea typeface="Calibri" panose="020F0502020204030204" pitchFamily="34" charset="0"/>
              </a:rPr>
            </a:br>
            <a:r>
              <a:rPr lang="ru-RU" sz="1700" dirty="0" smtClean="0">
                <a:latin typeface="+mj-lt"/>
                <a:ea typeface="Calibri" panose="020F0502020204030204" pitchFamily="34" charset="0"/>
              </a:rPr>
              <a:t>Сибирской </a:t>
            </a:r>
            <a:r>
              <a:rPr lang="ru-RU" sz="1700" dirty="0">
                <a:latin typeface="+mj-lt"/>
                <a:ea typeface="Calibri" panose="020F0502020204030204" pitchFamily="34" charset="0"/>
              </a:rPr>
              <a:t>метрополии – </a:t>
            </a:r>
            <a:r>
              <a:rPr lang="ru-RU" sz="1700" dirty="0" smtClean="0">
                <a:latin typeface="+mj-lt"/>
                <a:ea typeface="Calibri" panose="020F0502020204030204" pitchFamily="34" charset="0"/>
              </a:rPr>
              <a:t/>
            </a:r>
            <a:br>
              <a:rPr lang="ru-RU" sz="1700" dirty="0" smtClean="0">
                <a:latin typeface="+mj-lt"/>
                <a:ea typeface="Calibri" panose="020F0502020204030204" pitchFamily="34" charset="0"/>
              </a:rPr>
            </a:br>
            <a:r>
              <a:rPr lang="ru-RU" sz="1700" dirty="0" smtClean="0">
                <a:latin typeface="+mj-lt"/>
                <a:ea typeface="Calibri" panose="020F0502020204030204" pitchFamily="34" charset="0"/>
              </a:rPr>
              <a:t>одной из </a:t>
            </a:r>
            <a:r>
              <a:rPr lang="ru-RU" sz="1700" dirty="0">
                <a:latin typeface="+mj-lt"/>
                <a:ea typeface="Calibri" panose="020F0502020204030204" pitchFamily="34" charset="0"/>
              </a:rPr>
              <a:t>6-7 ключевых точек </a:t>
            </a:r>
            <a:r>
              <a:rPr lang="ru-RU" sz="1700" dirty="0" smtClean="0">
                <a:latin typeface="+mj-lt"/>
                <a:ea typeface="Calibri" panose="020F0502020204030204" pitchFamily="34" charset="0"/>
              </a:rPr>
              <a:t/>
            </a:r>
            <a:br>
              <a:rPr lang="ru-RU" sz="1700" dirty="0" smtClean="0">
                <a:latin typeface="+mj-lt"/>
                <a:ea typeface="Calibri" panose="020F0502020204030204" pitchFamily="34" charset="0"/>
              </a:rPr>
            </a:br>
            <a:r>
              <a:rPr lang="ru-RU" sz="1700" dirty="0" smtClean="0">
                <a:latin typeface="+mj-lt"/>
                <a:ea typeface="Calibri" panose="020F0502020204030204" pitchFamily="34" charset="0"/>
              </a:rPr>
              <a:t>опоры </a:t>
            </a:r>
            <a:r>
              <a:rPr lang="ru-RU" sz="1700" dirty="0">
                <a:latin typeface="+mj-lt"/>
                <a:ea typeface="Calibri" panose="020F0502020204030204" pitchFamily="34" charset="0"/>
              </a:rPr>
              <a:t>страны</a:t>
            </a:r>
          </a:p>
          <a:p>
            <a:pPr marL="292219" indent="-292219">
              <a:buAutoNum type="arabicPeriod"/>
            </a:pPr>
            <a:endParaRPr lang="ru-RU" sz="1700" dirty="0">
              <a:latin typeface="+mj-lt"/>
              <a:ea typeface="Calibri" panose="020F0502020204030204" pitchFamily="34" charset="0"/>
            </a:endParaRPr>
          </a:p>
          <a:p>
            <a:pPr marL="292219" indent="-292219">
              <a:buAutoNum type="arabicPeriod"/>
            </a:pPr>
            <a:r>
              <a:rPr lang="ru-RU" sz="1700" dirty="0">
                <a:latin typeface="+mj-lt"/>
                <a:ea typeface="Calibri" panose="020F0502020204030204" pitchFamily="34" charset="0"/>
              </a:rPr>
              <a:t>Необходим переход </a:t>
            </a:r>
            <a:r>
              <a:rPr lang="ru-RU" sz="1700" dirty="0" smtClean="0">
                <a:latin typeface="+mj-lt"/>
                <a:ea typeface="Calibri" panose="020F0502020204030204" pitchFamily="34" charset="0"/>
              </a:rPr>
              <a:t/>
            </a:r>
            <a:br>
              <a:rPr lang="ru-RU" sz="1700" dirty="0" smtClean="0">
                <a:latin typeface="+mj-lt"/>
                <a:ea typeface="Calibri" panose="020F0502020204030204" pitchFamily="34" charset="0"/>
              </a:rPr>
            </a:br>
            <a:r>
              <a:rPr lang="ru-RU" sz="1700" dirty="0" smtClean="0">
                <a:latin typeface="+mj-lt"/>
                <a:ea typeface="Calibri" panose="020F0502020204030204" pitchFamily="34" charset="0"/>
              </a:rPr>
              <a:t>от </a:t>
            </a:r>
            <a:r>
              <a:rPr lang="ru-RU" sz="1700" dirty="0">
                <a:latin typeface="+mj-lt"/>
                <a:ea typeface="Calibri" panose="020F0502020204030204" pitchFamily="34" charset="0"/>
              </a:rPr>
              <a:t>географической близости </a:t>
            </a:r>
            <a:r>
              <a:rPr lang="ru-RU" sz="1700" dirty="0" smtClean="0">
                <a:latin typeface="+mj-lt"/>
                <a:ea typeface="Calibri" panose="020F0502020204030204" pitchFamily="34" charset="0"/>
              </a:rPr>
              <a:t/>
            </a:r>
            <a:br>
              <a:rPr lang="ru-RU" sz="1700" dirty="0" smtClean="0">
                <a:latin typeface="+mj-lt"/>
                <a:ea typeface="Calibri" panose="020F0502020204030204" pitchFamily="34" charset="0"/>
              </a:rPr>
            </a:br>
            <a:r>
              <a:rPr lang="ru-RU" sz="1700" dirty="0" smtClean="0">
                <a:latin typeface="+mj-lt"/>
                <a:ea typeface="Calibri" panose="020F0502020204030204" pitchFamily="34" charset="0"/>
              </a:rPr>
              <a:t>к </a:t>
            </a:r>
            <a:r>
              <a:rPr lang="ru-RU" sz="1700" dirty="0">
                <a:latin typeface="+mj-lt"/>
                <a:ea typeface="Calibri" panose="020F0502020204030204" pitchFamily="34" charset="0"/>
              </a:rPr>
              <a:t>экономической интеграции</a:t>
            </a:r>
          </a:p>
          <a:p>
            <a:pPr marL="292219" indent="-292219">
              <a:buAutoNum type="arabicPeriod"/>
            </a:pPr>
            <a:endParaRPr lang="ru-RU" sz="1700" dirty="0">
              <a:latin typeface="+mj-lt"/>
              <a:ea typeface="Calibri" panose="020F0502020204030204" pitchFamily="34" charset="0"/>
            </a:endParaRPr>
          </a:p>
          <a:p>
            <a:pPr marL="292219" indent="-292219">
              <a:buAutoNum type="arabicPeriod"/>
            </a:pPr>
            <a:r>
              <a:rPr lang="ru-RU" sz="1700" dirty="0">
                <a:latin typeface="+mj-lt"/>
                <a:ea typeface="Calibri" panose="020F0502020204030204" pitchFamily="34" charset="0"/>
              </a:rPr>
              <a:t>Совместное продвижение метрополии как точки входа </a:t>
            </a:r>
            <a:r>
              <a:rPr lang="ru-RU" sz="1700" dirty="0" smtClean="0">
                <a:latin typeface="+mj-lt"/>
                <a:ea typeface="Calibri" panose="020F0502020204030204" pitchFamily="34" charset="0"/>
              </a:rPr>
              <a:t/>
            </a:r>
            <a:br>
              <a:rPr lang="ru-RU" sz="1700" dirty="0" smtClean="0">
                <a:latin typeface="+mj-lt"/>
                <a:ea typeface="Calibri" panose="020F0502020204030204" pitchFamily="34" charset="0"/>
              </a:rPr>
            </a:br>
            <a:r>
              <a:rPr lang="ru-RU" sz="1700" dirty="0" smtClean="0">
                <a:latin typeface="+mj-lt"/>
                <a:ea typeface="Calibri" panose="020F0502020204030204" pitchFamily="34" charset="0"/>
              </a:rPr>
              <a:t>в </a:t>
            </a:r>
            <a:r>
              <a:rPr lang="ru-RU" sz="1700" dirty="0">
                <a:latin typeface="+mj-lt"/>
                <a:ea typeface="Calibri" panose="020F0502020204030204" pitchFamily="34" charset="0"/>
              </a:rPr>
              <a:t>Сибирский макрорегион</a:t>
            </a:r>
          </a:p>
          <a:p>
            <a:pPr marL="292219" indent="-292219">
              <a:buAutoNum type="arabicPeriod"/>
            </a:pPr>
            <a:endParaRPr lang="ru-RU" sz="1700" dirty="0">
              <a:latin typeface="+mj-lt"/>
              <a:ea typeface="Calibri" panose="020F0502020204030204" pitchFamily="34" charset="0"/>
            </a:endParaRPr>
          </a:p>
          <a:p>
            <a:pPr marL="292219" indent="-292219">
              <a:buAutoNum type="arabicPeriod"/>
            </a:pPr>
            <a:endParaRPr lang="ru-RU" sz="17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789B0130-5FFD-472C-B8F2-93BE5C40F35F}"/>
              </a:ext>
            </a:extLst>
          </p:cNvPr>
          <p:cNvSpPr txBox="1">
            <a:spLocks/>
          </p:cNvSpPr>
          <p:nvPr/>
        </p:nvSpPr>
        <p:spPr>
          <a:xfrm>
            <a:off x="249905" y="274464"/>
            <a:ext cx="5546231" cy="713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ru-RU" sz="3200" b="1" dirty="0">
                <a:solidFill>
                  <a:srgbClr val="0070C0"/>
                </a:solidFill>
              </a:rPr>
              <a:t>Выход 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в </a:t>
            </a:r>
            <a:r>
              <a:rPr lang="ru-RU" sz="3200" b="1" dirty="0">
                <a:solidFill>
                  <a:srgbClr val="0070C0"/>
                </a:solidFill>
              </a:rPr>
              <a:t>новый масштаб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9904" y="4622384"/>
            <a:ext cx="6698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Источники: презентации института территориального </a:t>
            </a:r>
            <a:endParaRPr lang="ru-RU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планирования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Урбаника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0405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78EBB9D-78AB-4381-BE0E-944744496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093" y="3424126"/>
            <a:ext cx="933825" cy="4926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53079B9-DAFC-4CD2-9523-806E9441E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964" y="3660415"/>
            <a:ext cx="1008112" cy="25633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3D8435C-21EA-4725-BFDF-9014DFC7C38A}"/>
              </a:ext>
            </a:extLst>
          </p:cNvPr>
          <p:cNvSpPr/>
          <p:nvPr/>
        </p:nvSpPr>
        <p:spPr>
          <a:xfrm>
            <a:off x="5076056" y="1505031"/>
            <a:ext cx="3930870" cy="3156453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marL="292219" indent="-292219">
              <a:buAutoNum type="arabicPeriod"/>
            </a:pPr>
            <a:r>
              <a:rPr lang="ru-RU" sz="2000" dirty="0">
                <a:latin typeface="+mj-lt"/>
                <a:ea typeface="Calibri" panose="020F0502020204030204" pitchFamily="34" charset="0"/>
              </a:rPr>
              <a:t>Интегрирована </a:t>
            </a:r>
            <a:r>
              <a:rPr lang="ru-RU" sz="2000" dirty="0" smtClean="0">
                <a:latin typeface="+mj-lt"/>
                <a:ea typeface="Calibri" panose="020F0502020204030204" pitchFamily="34" charset="0"/>
              </a:rPr>
              <a:t/>
            </a:r>
            <a:br>
              <a:rPr lang="ru-RU" sz="2000" dirty="0" smtClean="0">
                <a:latin typeface="+mj-lt"/>
                <a:ea typeface="Calibri" panose="020F0502020204030204" pitchFamily="34" charset="0"/>
              </a:rPr>
            </a:br>
            <a:r>
              <a:rPr lang="ru-RU" sz="2000" dirty="0" smtClean="0">
                <a:latin typeface="+mj-lt"/>
                <a:ea typeface="Calibri" panose="020F0502020204030204" pitchFamily="34" charset="0"/>
              </a:rPr>
              <a:t>в </a:t>
            </a:r>
            <a:r>
              <a:rPr lang="ru-RU" sz="2000" dirty="0">
                <a:latin typeface="+mj-lt"/>
                <a:ea typeface="Calibri" panose="020F0502020204030204" pitchFamily="34" charset="0"/>
              </a:rPr>
              <a:t>международные транспортные коридоры</a:t>
            </a:r>
          </a:p>
          <a:p>
            <a:pPr marL="292219" indent="-292219">
              <a:buAutoNum type="arabicPeriod"/>
            </a:pPr>
            <a:endParaRPr lang="ru-RU" sz="2000" dirty="0">
              <a:latin typeface="+mj-lt"/>
              <a:ea typeface="Calibri" panose="020F0502020204030204" pitchFamily="34" charset="0"/>
            </a:endParaRPr>
          </a:p>
          <a:p>
            <a:pPr marL="292219" indent="-292219">
              <a:buAutoNum type="arabicPeriod"/>
            </a:pPr>
            <a:r>
              <a:rPr lang="ru-RU" sz="2000" dirty="0">
                <a:latin typeface="+mj-lt"/>
                <a:ea typeface="Calibri" panose="020F0502020204030204" pitchFamily="34" charset="0"/>
              </a:rPr>
              <a:t>Обладает значительным масштабом экономики</a:t>
            </a:r>
          </a:p>
          <a:p>
            <a:pPr marL="292219" indent="-292219">
              <a:buAutoNum type="arabicPeriod"/>
            </a:pPr>
            <a:endParaRPr lang="ru-RU" sz="2000" dirty="0">
              <a:latin typeface="+mj-lt"/>
              <a:ea typeface="Calibri" panose="020F0502020204030204" pitchFamily="34" charset="0"/>
            </a:endParaRPr>
          </a:p>
          <a:p>
            <a:pPr marL="292219" indent="-292219">
              <a:buAutoNum type="arabicPeriod"/>
            </a:pPr>
            <a:r>
              <a:rPr lang="ru-RU" sz="2000" dirty="0">
                <a:latin typeface="+mj-lt"/>
                <a:ea typeface="Calibri" panose="020F0502020204030204" pitchFamily="34" charset="0"/>
              </a:rPr>
              <a:t>Создает добавленную стоимость в экономике </a:t>
            </a:r>
            <a:r>
              <a:rPr lang="ru-RU" sz="2000" dirty="0" smtClean="0">
                <a:latin typeface="+mj-lt"/>
                <a:ea typeface="Calibri" panose="020F0502020204030204" pitchFamily="34" charset="0"/>
              </a:rPr>
              <a:t>знаний</a:t>
            </a:r>
            <a:endParaRPr lang="ru-RU" sz="2000" dirty="0">
              <a:latin typeface="+mj-lt"/>
              <a:ea typeface="Calibri" panose="020F0502020204030204" pitchFamily="34" charset="0"/>
            </a:endParaRPr>
          </a:p>
          <a:p>
            <a:pPr marL="292219" indent="-292219">
              <a:buAutoNum type="arabicPeriod"/>
            </a:pPr>
            <a:endParaRPr lang="ru-RU" sz="200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7" name="Picture 2" descr="http://img-fotki.yandex.ru/get/6519/30348152.142/0_69097_fbebfa04_orig">
            <a:extLst>
              <a:ext uri="{FF2B5EF4-FFF2-40B4-BE49-F238E27FC236}">
                <a16:creationId xmlns:a16="http://schemas.microsoft.com/office/drawing/2014/main" xmlns="" id="{43375757-AF95-4F6D-B4A6-FA650E570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r="13069" b="776"/>
          <a:stretch/>
        </p:blipFill>
        <p:spPr bwMode="auto">
          <a:xfrm>
            <a:off x="2766060" y="1252702"/>
            <a:ext cx="1907667" cy="14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aviablogger.com/wp-content/uploads/2016/07/S7-logoty.png">
            <a:extLst>
              <a:ext uri="{FF2B5EF4-FFF2-40B4-BE49-F238E27FC236}">
                <a16:creationId xmlns:a16="http://schemas.microsoft.com/office/drawing/2014/main" xmlns="" id="{CF850974-6252-4586-A42C-D46D99EE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15" y="2826895"/>
            <a:ext cx="979555" cy="5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rdtex.ru/upload/iblock/be5/be597fd697d28d046850bc23718c1000.jpg">
            <a:extLst>
              <a:ext uri="{FF2B5EF4-FFF2-40B4-BE49-F238E27FC236}">
                <a16:creationId xmlns:a16="http://schemas.microsoft.com/office/drawing/2014/main" xmlns="" id="{566ECAA9-2EFD-4B7C-AFAF-96F5A08EF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494"/>
            <a:ext cx="621630" cy="52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743AC80-E3E7-4BCF-BAEE-2192F259E9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8950" y="2917897"/>
            <a:ext cx="471252" cy="6054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9595DA8-681A-4169-9400-9494C52B8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927" y="2950438"/>
            <a:ext cx="433412" cy="55360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DA22F98-F42B-4621-8083-BA24442E98F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2847" b="8457"/>
          <a:stretch/>
        </p:blipFill>
        <p:spPr>
          <a:xfrm>
            <a:off x="2252406" y="4148793"/>
            <a:ext cx="2421321" cy="994707"/>
          </a:xfrm>
          <a:prstGeom prst="rect">
            <a:avLst/>
          </a:prstGeom>
        </p:spPr>
      </p:pic>
      <p:pic>
        <p:nvPicPr>
          <p:cNvPr id="17" name="Picture 2" descr="https://www.infpol.ru/upload/iblock/ed5/ed59a71fb01e509d8830caac357b4691.jpg">
            <a:extLst>
              <a:ext uri="{FF2B5EF4-FFF2-40B4-BE49-F238E27FC236}">
                <a16:creationId xmlns:a16="http://schemas.microsoft.com/office/drawing/2014/main" xmlns="" id="{1BD18417-0658-4B6E-9F30-EEAD0723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36" y="4153466"/>
            <a:ext cx="2170458" cy="9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:\машина машина\Internet\КОРПУСА\Главный корпус\2017.09.28\DSC_253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0" t="44221" r="20394" b="14996"/>
          <a:stretch/>
        </p:blipFill>
        <p:spPr bwMode="auto">
          <a:xfrm>
            <a:off x="0" y="1252702"/>
            <a:ext cx="2655633" cy="14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789B0130-5FFD-472C-B8F2-93BE5C40F35F}"/>
              </a:ext>
            </a:extLst>
          </p:cNvPr>
          <p:cNvSpPr txBox="1">
            <a:spLocks/>
          </p:cNvSpPr>
          <p:nvPr/>
        </p:nvSpPr>
        <p:spPr>
          <a:xfrm>
            <a:off x="249905" y="274464"/>
            <a:ext cx="5546231" cy="713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ru-RU" sz="3200" b="1" dirty="0">
                <a:solidFill>
                  <a:srgbClr val="0070C0"/>
                </a:solidFill>
              </a:rPr>
              <a:t>Конкурентоспособная метрополия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AD6ABFE9-3596-4988-AE7F-F33E10B5B3EC}"/>
              </a:ext>
            </a:extLst>
          </p:cNvPr>
          <p:cNvCxnSpPr>
            <a:cxnSpLocks/>
          </p:cNvCxnSpPr>
          <p:nvPr/>
        </p:nvCxnSpPr>
        <p:spPr>
          <a:xfrm>
            <a:off x="4673727" y="1252702"/>
            <a:ext cx="0" cy="366111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5076056" y="4515966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Источники: презентации института территориального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планирования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Урбаника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2996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371441-D370-41C3-9A27-D46CA3CF6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03598"/>
            <a:ext cx="8658688" cy="359526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789B0130-5FFD-472C-B8F2-93BE5C40F35F}"/>
              </a:ext>
            </a:extLst>
          </p:cNvPr>
          <p:cNvSpPr txBox="1">
            <a:spLocks/>
          </p:cNvSpPr>
          <p:nvPr/>
        </p:nvSpPr>
        <p:spPr>
          <a:xfrm>
            <a:off x="251520" y="10421"/>
            <a:ext cx="851535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rgbClr val="0070C0"/>
                </a:solidFill>
                <a:latin typeface="+mn-lt"/>
              </a:rPr>
              <a:t>Сборка метрополии. Специализации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9904" y="4798866"/>
            <a:ext cx="66983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Источники: презентации института территориального планирования «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Урбаника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1712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Кузьма\Евгения\Урбаника\78_ЦСР Мск\Материалы работ\2 этап\сборка записки\Метрополии\3. Томск-Новосибирск\Новосибирск-Томск (100dpi).png">
            <a:extLst>
              <a:ext uri="{FF2B5EF4-FFF2-40B4-BE49-F238E27FC236}">
                <a16:creationId xmlns:a16="http://schemas.microsoft.com/office/drawing/2014/main" xmlns="" id="{4D0E60DC-C676-4CBD-8DDD-44607F4F809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184"/>
            <a:ext cx="4582752" cy="37234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9B0130-5FFD-472C-B8F2-93BE5C40F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0421"/>
            <a:ext cx="8515350" cy="99417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0070C0"/>
                </a:solidFill>
                <a:latin typeface="+mn-lt"/>
              </a:rPr>
              <a:t>Сборка метрополии. Специализации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3D8435C-21EA-4725-BFDF-9014DFC7C38A}"/>
              </a:ext>
            </a:extLst>
          </p:cNvPr>
          <p:cNvSpPr/>
          <p:nvPr/>
        </p:nvSpPr>
        <p:spPr>
          <a:xfrm>
            <a:off x="4716016" y="1595097"/>
            <a:ext cx="4257676" cy="2941009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ea typeface="Calibri" panose="020F0502020204030204" pitchFamily="34" charset="0"/>
              </a:rPr>
              <a:t>Наука </a:t>
            </a:r>
            <a:r>
              <a:rPr lang="ru-RU" sz="2400" b="1" dirty="0">
                <a:ea typeface="Calibri" panose="020F0502020204030204" pitchFamily="34" charset="0"/>
              </a:rPr>
              <a:t>и </a:t>
            </a:r>
            <a:r>
              <a:rPr lang="ru-RU" sz="2400" b="1" dirty="0" smtClean="0">
                <a:ea typeface="Calibri" panose="020F0502020204030204" pitchFamily="34" charset="0"/>
              </a:rPr>
              <a:t>образование</a:t>
            </a:r>
            <a:endParaRPr lang="ru-RU" sz="2400" b="1" dirty="0"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ea typeface="Calibri" panose="020F0502020204030204" pitchFamily="34" charset="0"/>
              </a:rPr>
              <a:t>Медицина и биотехнологии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ea typeface="Calibri" panose="020F0502020204030204" pitchFamily="34" charset="0"/>
              </a:rPr>
              <a:t>Логистика</a:t>
            </a:r>
            <a:endParaRPr lang="ru-RU" sz="2400" b="1" dirty="0"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ea typeface="Calibri" panose="020F0502020204030204" pitchFamily="34" charset="0"/>
              </a:rPr>
              <a:t>Добыча и переработка </a:t>
            </a:r>
            <a:r>
              <a:rPr lang="ru-RU" sz="2400" b="1" dirty="0" smtClean="0">
                <a:ea typeface="Calibri" panose="020F0502020204030204" pitchFamily="34" charset="0"/>
              </a:rPr>
              <a:t>сырья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ea typeface="Calibri" panose="020F0502020204030204" pitchFamily="34" charset="0"/>
              </a:rPr>
              <a:t>Сельское </a:t>
            </a:r>
            <a:r>
              <a:rPr lang="ru-RU" sz="2400" b="1" dirty="0">
                <a:ea typeface="Calibri" panose="020F0502020204030204" pitchFamily="34" charset="0"/>
              </a:rPr>
              <a:t>хозяйство </a:t>
            </a:r>
            <a:r>
              <a:rPr lang="ru-RU" sz="2400" b="1" dirty="0" smtClean="0">
                <a:ea typeface="Calibri" panose="020F0502020204030204" pitchFamily="34" charset="0"/>
              </a:rPr>
              <a:t>и </a:t>
            </a:r>
            <a:r>
              <a:rPr lang="ru-RU" sz="2400" b="1" dirty="0" err="1" smtClean="0">
                <a:ea typeface="Calibri" panose="020F0502020204030204" pitchFamily="34" charset="0"/>
              </a:rPr>
              <a:t>пищепром</a:t>
            </a:r>
            <a:endParaRPr lang="ru-RU" sz="2400" b="1" dirty="0" smtClean="0">
              <a:ea typeface="Calibri" panose="020F0502020204030204" pitchFamily="34" charset="0"/>
            </a:endParaRPr>
          </a:p>
          <a:p>
            <a:pPr marL="292219" indent="-292219">
              <a:buFont typeface="Arial" panose="020B0604020202020204" pitchFamily="34" charset="0"/>
              <a:buChar char="•"/>
            </a:pPr>
            <a:endParaRPr lang="ru-RU" dirty="0"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20555" y="4526556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Источники: презентации института территориального планирования «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Урбаника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2121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МЕРОПРИЯТИЯ\12.26 Итоговый Ученый совет и ректорский прием\Преза ректора\картинка вместо СН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8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139952" y="1915691"/>
            <a:ext cx="4464496" cy="37709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04242" y="43483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70C0"/>
                </a:solidFill>
              </a:rPr>
              <a:t>Проекты </a:t>
            </a:r>
            <a:r>
              <a:rPr lang="ru-RU" sz="3200" b="1" dirty="0">
                <a:solidFill>
                  <a:srgbClr val="0070C0"/>
                </a:solidFill>
              </a:rPr>
              <a:t>р</a:t>
            </a:r>
            <a:r>
              <a:rPr lang="ru-RU" sz="3200" b="1" dirty="0" smtClean="0">
                <a:solidFill>
                  <a:srgbClr val="0070C0"/>
                </a:solidFill>
              </a:rPr>
              <a:t>егионов из </a:t>
            </a:r>
            <a:r>
              <a:rPr lang="ru-RU" sz="3200" b="1" dirty="0" smtClean="0">
                <a:solidFill>
                  <a:srgbClr val="0070C0"/>
                </a:solidFill>
              </a:rPr>
              <a:t>«большой рамки»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04242" y="907579"/>
            <a:ext cx="5112568" cy="86409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Новосибирский научный центр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«Академгородок 2.0»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3075" name="Picture 3" descr="D:\МЕРОПРИЯТИЯ\12.26 Итоговый Ученый совет и ректорский прием\Преза ректора\photo_2018-12-26_11-45-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6"/>
          <a:stretch/>
        </p:blipFill>
        <p:spPr bwMode="auto">
          <a:xfrm>
            <a:off x="10332640" y="339502"/>
            <a:ext cx="2653063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4242" y="1915691"/>
            <a:ext cx="331236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Общая </a:t>
            </a:r>
            <a:r>
              <a:rPr lang="ru-RU" sz="24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стоимость</a:t>
            </a:r>
            <a:r>
              <a:rPr lang="en-US" sz="24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проекта </a:t>
            </a:r>
            <a:endParaRPr lang="ru-RU" sz="2400" dirty="0" smtClean="0">
              <a:solidFill>
                <a:srgbClr val="0070C0"/>
              </a:solidFill>
              <a:latin typeface="Calibri Light" panose="020F0302020204030204" pitchFamily="34" charset="0"/>
              <a:cs typeface="Helvetica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на </a:t>
            </a:r>
            <a:r>
              <a:rPr lang="ru-RU" sz="240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научную инфраструктуру – </a:t>
            </a:r>
            <a:r>
              <a:rPr lang="ru-RU" sz="24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350 </a:t>
            </a:r>
            <a:r>
              <a:rPr lang="ru-RU" sz="2800" b="1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млрд </a:t>
            </a:r>
            <a:r>
              <a:rPr lang="ru-RU" sz="28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рублей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на </a:t>
            </a:r>
            <a:r>
              <a:rPr lang="ru-RU" sz="240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социальную – </a:t>
            </a:r>
            <a:r>
              <a:rPr lang="ru-RU" sz="24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400" b="1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150 млрд рублей</a:t>
            </a:r>
            <a:endParaRPr lang="ru-RU" sz="2400" dirty="0">
              <a:solidFill>
                <a:srgbClr val="0070C0"/>
              </a:solidFill>
              <a:latin typeface="Calibri Light" panose="020F0302020204030204" pitchFamily="34" charset="0"/>
              <a:cs typeface="Helvetic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37883" y="3986773"/>
            <a:ext cx="23984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11 </a:t>
            </a:r>
            <a:r>
              <a:rPr lang="ru-RU" sz="28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общежитий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15 млрд руб.</a:t>
            </a:r>
            <a:endParaRPr lang="ru-RU" sz="2800" dirty="0">
              <a:solidFill>
                <a:srgbClr val="0070C0"/>
              </a:solidFill>
              <a:latin typeface="Calibri Light" panose="020F0302020204030204" pitchFamily="34" charset="0"/>
              <a:cs typeface="Helvetica"/>
            </a:endParaRPr>
          </a:p>
        </p:txBody>
      </p:sp>
      <p:pic>
        <p:nvPicPr>
          <p:cNvPr id="5122" name="Picture 2" descr="D:\МЕРОПРИЯТИЯ\12.26 Итоговый Ученый совет и ректорский прием\Преза ректора\photo_2018-12-26_13-30-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t="6593" r="6502" b="7640"/>
          <a:stretch/>
        </p:blipFill>
        <p:spPr bwMode="auto">
          <a:xfrm>
            <a:off x="5004049" y="1066799"/>
            <a:ext cx="4129584" cy="278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2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7137" y="267494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0070C0"/>
                </a:solidFill>
              </a:rPr>
              <a:t>Проекты </a:t>
            </a:r>
            <a:r>
              <a:rPr lang="ru-RU" sz="3200" b="1" dirty="0">
                <a:solidFill>
                  <a:srgbClr val="0070C0"/>
                </a:solidFill>
              </a:rPr>
              <a:t>р</a:t>
            </a:r>
            <a:r>
              <a:rPr lang="ru-RU" sz="3200" b="1" dirty="0" smtClean="0">
                <a:solidFill>
                  <a:srgbClr val="0070C0"/>
                </a:solidFill>
              </a:rPr>
              <a:t>егионов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из </a:t>
            </a:r>
            <a:r>
              <a:rPr lang="ru-RU" sz="3200" b="1" dirty="0" smtClean="0">
                <a:solidFill>
                  <a:srgbClr val="0070C0"/>
                </a:solidFill>
              </a:rPr>
              <a:t>«большой рамки»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48680" y="1347614"/>
            <a:ext cx="82912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Красноярск. Универсиада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995686"/>
            <a:ext cx="33123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Бюджет </a:t>
            </a:r>
            <a:r>
              <a:rPr lang="ru-RU" sz="280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Всемирной зимней универсиады 2019 </a:t>
            </a:r>
            <a:r>
              <a:rPr lang="ru-RU" sz="28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г. </a:t>
            </a:r>
            <a:r>
              <a:rPr lang="ru-RU" sz="280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в Красноярске составит </a:t>
            </a:r>
            <a:endParaRPr lang="ru-RU" sz="2800" dirty="0" smtClean="0">
              <a:solidFill>
                <a:srgbClr val="0070C0"/>
              </a:solidFill>
              <a:latin typeface="Calibri Light" panose="020F0302020204030204" pitchFamily="34" charset="0"/>
              <a:cs typeface="Helvetica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67,8  млрд  руб</a:t>
            </a:r>
            <a:r>
              <a:rPr lang="ru-RU" sz="2800" b="1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05360" y="314781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Общественный центр </a:t>
            </a:r>
            <a:r>
              <a:rPr lang="ru-RU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СФУ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Комплекс </a:t>
            </a:r>
            <a:r>
              <a:rPr lang="ru-RU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общежитий </a:t>
            </a:r>
            <a:r>
              <a:rPr lang="ru-RU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«Перья»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Жилые </a:t>
            </a:r>
            <a:r>
              <a:rPr lang="ru-RU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корпуса </a:t>
            </a:r>
            <a:r>
              <a:rPr lang="ru-RU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СФУ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Комплекс </a:t>
            </a:r>
            <a:r>
              <a:rPr lang="ru-RU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общежитий для студентов и работников </a:t>
            </a:r>
            <a:r>
              <a:rPr lang="ru-RU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образования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Корпус </a:t>
            </a:r>
            <a:r>
              <a:rPr lang="ru-RU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института нефти и газа СФУ</a:t>
            </a:r>
          </a:p>
        </p:txBody>
      </p:sp>
      <p:pic>
        <p:nvPicPr>
          <p:cNvPr id="4098" name="Picture 2" descr="W:\Фотохроника 2018\для презентации\красноярск\vd6c0172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20538"/>
            <a:ext cx="4860032" cy="30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62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52635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70C0"/>
                </a:solidFill>
              </a:rPr>
              <a:t>Проекты </a:t>
            </a:r>
            <a:r>
              <a:rPr lang="ru-RU" sz="3200" b="1" dirty="0">
                <a:solidFill>
                  <a:srgbClr val="0070C0"/>
                </a:solidFill>
              </a:rPr>
              <a:t>р</a:t>
            </a:r>
            <a:r>
              <a:rPr lang="ru-RU" sz="3200" b="1" dirty="0" smtClean="0">
                <a:solidFill>
                  <a:srgbClr val="0070C0"/>
                </a:solidFill>
              </a:rPr>
              <a:t>егионов из </a:t>
            </a:r>
            <a:r>
              <a:rPr lang="ru-RU" sz="3200" b="1" dirty="0" smtClean="0">
                <a:solidFill>
                  <a:srgbClr val="0070C0"/>
                </a:solidFill>
              </a:rPr>
              <a:t>«большой рамки»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02430" y="813842"/>
            <a:ext cx="4817642" cy="1397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Межрегиональный НОЦ в Тюмени</a:t>
            </a:r>
          </a:p>
          <a:p>
            <a:pPr marL="0" indent="0">
              <a:buNone/>
            </a:pPr>
            <a:r>
              <a:rPr lang="ru-RU" sz="1400" b="1" dirty="0" smtClean="0"/>
              <a:t>Тюменская область</a:t>
            </a:r>
          </a:p>
          <a:p>
            <a:pPr marL="0" indent="0">
              <a:buNone/>
            </a:pPr>
            <a:r>
              <a:rPr lang="ru-RU" sz="1400" b="1" dirty="0" smtClean="0"/>
              <a:t>Ханты-Мансийский автономный округ – Югра</a:t>
            </a:r>
          </a:p>
          <a:p>
            <a:pPr marL="0" indent="0">
              <a:buNone/>
            </a:pPr>
            <a:r>
              <a:rPr lang="ru-RU" sz="1400" b="1" dirty="0" smtClean="0"/>
              <a:t>Ямало-Ненецкий автономный округ</a:t>
            </a:r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139702"/>
            <a:ext cx="35283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cs typeface="Helvetica"/>
              </a:rPr>
              <a:t>НОЦ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4000" b="1" dirty="0">
                <a:solidFill>
                  <a:srgbClr val="0070C0"/>
                </a:solidFill>
                <a:cs typeface="Helvetica"/>
              </a:rPr>
              <a:t>7</a:t>
            </a:r>
            <a:r>
              <a:rPr lang="ru-RU" sz="3200" b="1" dirty="0">
                <a:solidFill>
                  <a:srgbClr val="0070C0"/>
                </a:solidFill>
                <a:cs typeface="Helvetica"/>
              </a:rPr>
              <a:t> </a:t>
            </a:r>
            <a:r>
              <a:rPr lang="ru-RU" sz="2400" b="1" dirty="0">
                <a:solidFill>
                  <a:srgbClr val="0070C0"/>
                </a:solidFill>
                <a:cs typeface="Helvetica"/>
              </a:rPr>
              <a:t>бизнес-корпораций</a:t>
            </a:r>
            <a:r>
              <a:rPr lang="ru-RU" sz="3200" b="1" dirty="0">
                <a:solidFill>
                  <a:srgbClr val="0070C0"/>
                </a:solidFill>
                <a:cs typeface="Helvetica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rgbClr val="0070C0"/>
                </a:solidFill>
                <a:cs typeface="Helvetica"/>
              </a:rPr>
              <a:t>10</a:t>
            </a:r>
            <a:r>
              <a:rPr lang="ru-RU" sz="2400" b="1" dirty="0" smtClean="0">
                <a:solidFill>
                  <a:srgbClr val="0070C0"/>
                </a:solidFill>
                <a:cs typeface="Helvetica"/>
              </a:rPr>
              <a:t> </a:t>
            </a:r>
            <a:r>
              <a:rPr lang="ru-RU" sz="2400" b="1" dirty="0">
                <a:solidFill>
                  <a:srgbClr val="0070C0"/>
                </a:solidFill>
                <a:cs typeface="Helvetica"/>
              </a:rPr>
              <a:t>университетов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rgbClr val="0070C0"/>
                </a:solidFill>
                <a:cs typeface="Helvetica"/>
              </a:rPr>
              <a:t>9</a:t>
            </a:r>
            <a:r>
              <a:rPr lang="ru-RU" sz="2400" b="1" dirty="0" smtClean="0">
                <a:solidFill>
                  <a:srgbClr val="0070C0"/>
                </a:solidFill>
                <a:cs typeface="Helvetica"/>
              </a:rPr>
              <a:t> </a:t>
            </a:r>
            <a:r>
              <a:rPr lang="ru-RU" sz="2400" b="1" dirty="0">
                <a:solidFill>
                  <a:srgbClr val="0070C0"/>
                </a:solidFill>
                <a:cs typeface="Helvetica"/>
              </a:rPr>
              <a:t>научных </a:t>
            </a:r>
            <a:r>
              <a:rPr lang="ru-RU" sz="2400" b="1" dirty="0" smtClean="0">
                <a:solidFill>
                  <a:srgbClr val="0070C0"/>
                </a:solidFill>
                <a:cs typeface="Helvetica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cs typeface="Helvetica"/>
              </a:rPr>
            </a:br>
            <a:r>
              <a:rPr lang="ru-RU" sz="2400" b="1" dirty="0" smtClean="0">
                <a:solidFill>
                  <a:srgbClr val="0070C0"/>
                </a:solidFill>
                <a:cs typeface="Helvetica"/>
              </a:rPr>
              <a:t>организаций</a:t>
            </a:r>
            <a:endParaRPr lang="ru-RU" sz="2400" b="1" dirty="0">
              <a:solidFill>
                <a:srgbClr val="0070C0"/>
              </a:solidFill>
              <a:cs typeface="Helvetica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347864" y="2770114"/>
            <a:ext cx="3384376" cy="244648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78566" y="3867894"/>
            <a:ext cx="31229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Тюменская область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1 млрд руб</a:t>
            </a:r>
            <a:r>
              <a:rPr lang="ru-RU" sz="28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.</a:t>
            </a:r>
            <a:endParaRPr lang="ru-RU" sz="2800" dirty="0">
              <a:solidFill>
                <a:srgbClr val="0070C0"/>
              </a:solidFill>
              <a:latin typeface="Calibri Light" panose="020F0302020204030204" pitchFamily="34" charset="0"/>
              <a:cs typeface="Helvetica"/>
            </a:endParaRPr>
          </a:p>
        </p:txBody>
      </p:sp>
      <p:pic>
        <p:nvPicPr>
          <p:cNvPr id="5122" name="Picture 2" descr="D:\МЕРОПРИЯТИЯ\12.26 Итоговый Ученый совет и ректорский прием\Преза ректора\school-friendship_1-768x43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" b="5143"/>
          <a:stretch/>
        </p:blipFill>
        <p:spPr bwMode="auto">
          <a:xfrm>
            <a:off x="4580459" y="1314450"/>
            <a:ext cx="4563541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46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2839" y="22559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70C0"/>
                </a:solidFill>
              </a:rPr>
              <a:t>Проекты </a:t>
            </a:r>
            <a:r>
              <a:rPr lang="ru-RU" sz="3200" b="1" dirty="0">
                <a:solidFill>
                  <a:srgbClr val="0070C0"/>
                </a:solidFill>
              </a:rPr>
              <a:t>р</a:t>
            </a:r>
            <a:r>
              <a:rPr lang="ru-RU" sz="3200" b="1" dirty="0" smtClean="0">
                <a:solidFill>
                  <a:srgbClr val="0070C0"/>
                </a:solidFill>
              </a:rPr>
              <a:t>егионов из </a:t>
            </a:r>
            <a:r>
              <a:rPr lang="ru-RU" sz="3200" b="1" dirty="0" smtClean="0">
                <a:solidFill>
                  <a:srgbClr val="0070C0"/>
                </a:solidFill>
              </a:rPr>
              <a:t>«большой рамки»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25463" y="853479"/>
            <a:ext cx="8130007" cy="533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Екатеринбург ЭКСПО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 smtClean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201" y="1545724"/>
            <a:ext cx="676185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b="1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550</a:t>
            </a:r>
            <a:r>
              <a:rPr lang="ru-RU" sz="280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 га земли</a:t>
            </a:r>
          </a:p>
          <a:p>
            <a:r>
              <a:rPr lang="ru-RU" sz="36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1 </a:t>
            </a:r>
            <a:r>
              <a:rPr lang="ru-RU" sz="3600" b="1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трлн </a:t>
            </a:r>
            <a:r>
              <a:rPr lang="ru-RU" sz="36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8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инвестиций </a:t>
            </a:r>
            <a:endParaRPr lang="ru-RU" sz="2800" dirty="0">
              <a:solidFill>
                <a:srgbClr val="0070C0"/>
              </a:solidFill>
              <a:latin typeface="Calibri Light" panose="020F0302020204030204" pitchFamily="34" charset="0"/>
              <a:cs typeface="Helvetic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56576" y="3877186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Финансирование </a:t>
            </a:r>
            <a:r>
              <a:rPr lang="ru-RU" dirty="0"/>
              <a:t>университетских исследований </a:t>
            </a:r>
            <a:r>
              <a:rPr lang="ru-RU" dirty="0" smtClean="0"/>
              <a:t>более </a:t>
            </a:r>
            <a:r>
              <a:rPr lang="ru-RU" dirty="0"/>
              <a:t>2 млрд </a:t>
            </a:r>
            <a:r>
              <a:rPr lang="ru-RU" dirty="0" smtClean="0"/>
              <a:t>рублей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60367"/>
            <a:ext cx="1569913" cy="82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15817" y="3986534"/>
            <a:ext cx="62509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Тема российской заявки –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«Преобразуя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мир: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/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инновации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и лучшая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жизнь для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будущих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поколений»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Helvetica"/>
            </a:endParaRPr>
          </a:p>
        </p:txBody>
      </p:sp>
      <p:pic>
        <p:nvPicPr>
          <p:cNvPr id="7172" name="Picture 4" descr="W:\Фотохроника 2018\для презентации\ебург экспо 2025\nn7BaqYYcD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31238"/>
            <a:ext cx="6178941" cy="235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16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ЕРОПРИЯТИЯ\12.26 Итоговый Ученый совет и ректорский прием\Преза ректора\ft_ngx_http---www.fotoart.org_.ua-albums-userpics-tomsk_2.jpg_3979.image-jpe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7691" y="-133112"/>
            <a:ext cx="9145911" cy="5403330"/>
          </a:xfrm>
          <a:prstGeom prst="rect">
            <a:avLst/>
          </a:prstGeom>
          <a:solidFill>
            <a:schemeClr val="tx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835696" y="3548504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spc="150" dirty="0" smtClean="0">
                <a:solidFill>
                  <a:schemeClr val="bg1"/>
                </a:solidFill>
              </a:rPr>
              <a:t>Томск?</a:t>
            </a:r>
            <a:endParaRPr lang="ru-RU" sz="6000" b="1" spc="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4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0293" y="172483"/>
            <a:ext cx="6847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cs typeface="Helvetica"/>
              </a:rPr>
              <a:t> 2018 – 2025 : вызовы и ответы </a:t>
            </a:r>
            <a:endParaRPr lang="ru-RU" sz="2800" b="1" dirty="0">
              <a:solidFill>
                <a:srgbClr val="0070C0"/>
              </a:solidFill>
              <a:cs typeface="Helvetica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1162757" y="1058658"/>
            <a:ext cx="2501464" cy="1700213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ts val="1800"/>
              </a:spcBef>
              <a:spcAft>
                <a:spcPts val="600"/>
              </a:spcAft>
              <a:buClr>
                <a:srgbClr val="7D092B"/>
              </a:buClr>
              <a:buSzPct val="120000"/>
              <a:defRPr/>
            </a:pPr>
            <a:r>
              <a:rPr lang="ru-RU" sz="1600" b="1" kern="0" dirty="0"/>
              <a:t>Рост нестабильности внутри государств </a:t>
            </a:r>
            <a:r>
              <a:rPr lang="ru-RU" sz="1600" b="1" kern="0" dirty="0" smtClean="0"/>
              <a:t>и в международной </a:t>
            </a:r>
            <a:r>
              <a:rPr lang="ru-RU" sz="1600" b="1" kern="0" dirty="0"/>
              <a:t>системе</a:t>
            </a:r>
          </a:p>
          <a:p>
            <a:pPr eaLnBrk="0" hangingPunct="0">
              <a:spcBef>
                <a:spcPts val="1800"/>
              </a:spcBef>
              <a:spcAft>
                <a:spcPts val="600"/>
              </a:spcAft>
              <a:buClr>
                <a:srgbClr val="7D092B"/>
              </a:buClr>
              <a:buSzPct val="120000"/>
              <a:defRPr/>
            </a:pPr>
            <a:r>
              <a:rPr lang="ru-RU" sz="1600" b="1" kern="0" dirty="0" smtClean="0"/>
              <a:t>Сосредоточение сил </a:t>
            </a:r>
            <a:r>
              <a:rPr lang="ru-RU" sz="1600" b="1" kern="0" dirty="0"/>
              <a:t>для рывка в новый </a:t>
            </a:r>
            <a:r>
              <a:rPr lang="ru-RU" sz="1600" b="1" kern="0" dirty="0" smtClean="0"/>
              <a:t>техно-экономический цикл</a:t>
            </a:r>
            <a:endParaRPr lang="ru-RU" sz="1600" b="1" kern="0" dirty="0"/>
          </a:p>
          <a:p>
            <a:pPr eaLnBrk="0" hangingPunct="0">
              <a:spcBef>
                <a:spcPts val="1800"/>
              </a:spcBef>
              <a:spcAft>
                <a:spcPts val="600"/>
              </a:spcAft>
              <a:buClr>
                <a:srgbClr val="7D092B"/>
              </a:buClr>
              <a:buSzPct val="120000"/>
              <a:defRPr/>
            </a:pPr>
            <a:r>
              <a:rPr lang="ru-RU" sz="1600" b="1" kern="0" dirty="0" smtClean="0"/>
              <a:t>Очередной передел </a:t>
            </a:r>
            <a:r>
              <a:rPr lang="ru-RU" sz="1600" b="1" kern="0" dirty="0"/>
              <a:t>богатства внутри стран </a:t>
            </a:r>
            <a:r>
              <a:rPr lang="ru-RU" sz="1600" b="1" kern="0" dirty="0" smtClean="0"/>
              <a:t>и на </a:t>
            </a:r>
            <a:r>
              <a:rPr lang="ru-RU" sz="1600" b="1" kern="0" dirty="0"/>
              <a:t>мировой арене </a:t>
            </a:r>
          </a:p>
          <a:p>
            <a:pPr eaLnBrk="0" hangingPunct="0">
              <a:spcBef>
                <a:spcPts val="1800"/>
              </a:spcBef>
              <a:spcAft>
                <a:spcPts val="600"/>
              </a:spcAft>
              <a:buClr>
                <a:srgbClr val="7D092B"/>
              </a:buClr>
              <a:buSzPct val="120000"/>
              <a:defRPr/>
            </a:pPr>
            <a:endParaRPr lang="en-JM" sz="1600" b="1" kern="0" dirty="0">
              <a:solidFill>
                <a:schemeClr val="tx1">
                  <a:lumMod val="85000"/>
                  <a:lumOff val="15000"/>
                </a:schemeClr>
              </a:solidFill>
              <a:cs typeface="Roboto Light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5077632" y="1066719"/>
            <a:ext cx="3181003" cy="1700213"/>
          </a:xfrm>
          <a:prstGeom prst="rect">
            <a:avLst/>
          </a:prstGeom>
        </p:spPr>
        <p:txBody>
          <a:bodyPr/>
          <a:lstStyle/>
          <a:p>
            <a:pPr algn="r" eaLnBrk="0" hangingPunct="0">
              <a:spcBef>
                <a:spcPts val="1800"/>
              </a:spcBef>
              <a:spcAft>
                <a:spcPts val="600"/>
              </a:spcAft>
              <a:buClr>
                <a:srgbClr val="7D092B"/>
              </a:buClr>
              <a:defRPr/>
            </a:pPr>
            <a:r>
              <a:rPr lang="ru-RU" b="1" kern="0" dirty="0">
                <a:solidFill>
                  <a:srgbClr val="0070C0"/>
                </a:solidFill>
              </a:rPr>
              <a:t>Увеличение ценности суверенитета, безопасности </a:t>
            </a:r>
            <a:r>
              <a:rPr lang="ru-RU" b="1" kern="0" dirty="0" smtClean="0">
                <a:solidFill>
                  <a:srgbClr val="0070C0"/>
                </a:solidFill>
              </a:rPr>
              <a:t>и контроля </a:t>
            </a:r>
            <a:r>
              <a:rPr lang="ru-RU" b="1" kern="0" dirty="0">
                <a:solidFill>
                  <a:srgbClr val="0070C0"/>
                </a:solidFill>
              </a:rPr>
              <a:t>активов  </a:t>
            </a:r>
          </a:p>
          <a:p>
            <a:pPr algn="r" eaLnBrk="0" hangingPunct="0">
              <a:spcBef>
                <a:spcPts val="1800"/>
              </a:spcBef>
              <a:spcAft>
                <a:spcPts val="600"/>
              </a:spcAft>
              <a:buClr>
                <a:srgbClr val="7D092B"/>
              </a:buClr>
              <a:defRPr/>
            </a:pPr>
            <a:r>
              <a:rPr lang="ru-RU" b="1" kern="0" dirty="0" smtClean="0">
                <a:solidFill>
                  <a:srgbClr val="0070C0"/>
                </a:solidFill>
              </a:rPr>
              <a:t>Концентрация </a:t>
            </a:r>
            <a:r>
              <a:rPr lang="ru-RU" b="1" kern="0" dirty="0">
                <a:solidFill>
                  <a:srgbClr val="0070C0"/>
                </a:solidFill>
              </a:rPr>
              <a:t>власти вокруг сильных </a:t>
            </a:r>
            <a:r>
              <a:rPr lang="ru-RU" b="1" kern="0" dirty="0" smtClean="0">
                <a:solidFill>
                  <a:srgbClr val="0070C0"/>
                </a:solidFill>
              </a:rPr>
              <a:t>личностей – Си, </a:t>
            </a:r>
            <a:r>
              <a:rPr lang="ru-RU" b="1" kern="0" dirty="0" err="1" smtClean="0">
                <a:solidFill>
                  <a:srgbClr val="0070C0"/>
                </a:solidFill>
              </a:rPr>
              <a:t>Моди</a:t>
            </a:r>
            <a:r>
              <a:rPr lang="ru-RU" b="1" kern="0" dirty="0" smtClean="0">
                <a:solidFill>
                  <a:srgbClr val="0070C0"/>
                </a:solidFill>
              </a:rPr>
              <a:t>, Путин, Трамп, </a:t>
            </a:r>
            <a:r>
              <a:rPr lang="ru-RU" b="1" kern="0" dirty="0" err="1" smtClean="0">
                <a:solidFill>
                  <a:srgbClr val="0070C0"/>
                </a:solidFill>
              </a:rPr>
              <a:t>Эрдоган</a:t>
            </a:r>
            <a:endParaRPr lang="ru-RU" b="1" kern="0" dirty="0" smtClean="0">
              <a:solidFill>
                <a:srgbClr val="0070C0"/>
              </a:solidFill>
            </a:endParaRPr>
          </a:p>
          <a:p>
            <a:pPr algn="r" eaLnBrk="0" hangingPunct="0">
              <a:spcBef>
                <a:spcPts val="1800"/>
              </a:spcBef>
              <a:spcAft>
                <a:spcPts val="600"/>
              </a:spcAft>
              <a:buClr>
                <a:srgbClr val="7D092B"/>
              </a:buClr>
              <a:defRPr/>
            </a:pPr>
            <a:r>
              <a:rPr lang="ru-RU" b="1" kern="0" dirty="0" smtClean="0">
                <a:solidFill>
                  <a:srgbClr val="0070C0"/>
                </a:solidFill>
              </a:rPr>
              <a:t>Усиление государства как главного </a:t>
            </a:r>
            <a:r>
              <a:rPr lang="ru-RU" b="1" kern="0" dirty="0" err="1" smtClean="0">
                <a:solidFill>
                  <a:srgbClr val="0070C0"/>
                </a:solidFill>
              </a:rPr>
              <a:t>актора</a:t>
            </a:r>
            <a:r>
              <a:rPr lang="ru-RU" b="1" kern="0" dirty="0" smtClean="0">
                <a:solidFill>
                  <a:srgbClr val="0070C0"/>
                </a:solidFill>
              </a:rPr>
              <a:t> </a:t>
            </a:r>
            <a:r>
              <a:rPr lang="ru-RU" b="1" kern="0" dirty="0" smtClean="0">
                <a:solidFill>
                  <a:srgbClr val="0070C0"/>
                </a:solidFill>
              </a:rPr>
              <a:t>в экономике и инвестора в инфраструктуру   </a:t>
            </a:r>
            <a:endParaRPr lang="en-JM" b="1" kern="0" dirty="0" smtClean="0">
              <a:solidFill>
                <a:srgbClr val="0070C0"/>
              </a:solidFill>
            </a:endParaRPr>
          </a:p>
          <a:p>
            <a:pPr algn="r" eaLnBrk="0" hangingPunct="0">
              <a:spcBef>
                <a:spcPts val="1800"/>
              </a:spcBef>
              <a:spcAft>
                <a:spcPts val="600"/>
              </a:spcAft>
              <a:buClr>
                <a:srgbClr val="7D092B"/>
              </a:buClr>
              <a:defRPr/>
            </a:pPr>
            <a:endParaRPr lang="en-JM" b="1" kern="0" dirty="0">
              <a:solidFill>
                <a:srgbClr val="0070C0"/>
              </a:solidFill>
              <a:cs typeface="Roboto Light"/>
            </a:endParaRPr>
          </a:p>
          <a:p>
            <a:pPr algn="r" eaLnBrk="0" hangingPunct="0">
              <a:spcBef>
                <a:spcPts val="1800"/>
              </a:spcBef>
              <a:spcAft>
                <a:spcPts val="600"/>
              </a:spcAft>
              <a:buClr>
                <a:srgbClr val="7D092B"/>
              </a:buClr>
              <a:defRPr/>
            </a:pPr>
            <a:endParaRPr lang="en-JM" b="1" kern="0" dirty="0">
              <a:solidFill>
                <a:srgbClr val="0070C0"/>
              </a:solidFill>
              <a:cs typeface="Roboto Ligh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851920" y="1419622"/>
            <a:ext cx="957267" cy="0"/>
          </a:xfrm>
          <a:prstGeom prst="straightConnector1">
            <a:avLst/>
          </a:prstGeom>
          <a:ln w="152400" cap="sq" cmpd="sng">
            <a:solidFill>
              <a:srgbClr val="0070C0">
                <a:alpha val="22000"/>
              </a:srgbClr>
            </a:solidFill>
            <a:headEnd w="lg" len="lg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51920" y="3977288"/>
            <a:ext cx="957267" cy="0"/>
          </a:xfrm>
          <a:prstGeom prst="straightConnector1">
            <a:avLst/>
          </a:prstGeom>
          <a:ln w="152400" cap="sq" cmpd="sng">
            <a:solidFill>
              <a:srgbClr val="0070C0">
                <a:alpha val="22000"/>
              </a:srgbClr>
            </a:solidFill>
            <a:headEnd w="lg" len="lg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851920" y="2691831"/>
            <a:ext cx="957267" cy="0"/>
          </a:xfrm>
          <a:prstGeom prst="straightConnector1">
            <a:avLst/>
          </a:prstGeom>
          <a:ln w="152400" cap="sq" cmpd="sng">
            <a:solidFill>
              <a:srgbClr val="0070C0">
                <a:alpha val="22000"/>
              </a:srgbClr>
            </a:solidFill>
            <a:headEnd w="lg" len="lg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64304" y="458797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Источник: А. Безруков «Стратегия развития Томской области: высокие технологии в меняющемся мире»</a:t>
            </a:r>
          </a:p>
        </p:txBody>
      </p:sp>
    </p:spTree>
    <p:extLst>
      <p:ext uri="{BB962C8B-B14F-4D97-AF65-F5344CB8AC3E}">
        <p14:creationId xmlns:p14="http://schemas.microsoft.com/office/powerpoint/2010/main" val="4247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2080" y="948079"/>
            <a:ext cx="3590620" cy="3952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900"/>
              </a:lnSpc>
              <a:spcAft>
                <a:spcPts val="1800"/>
              </a:spcAft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F1C38"/>
                </a:solidFill>
                <a:cs typeface="Museo Sans Cyrl 100"/>
              </a:rPr>
              <a:t>Новая экономика </a:t>
            </a:r>
            <a:r>
              <a:rPr lang="ru-RU" sz="1400" dirty="0">
                <a:solidFill>
                  <a:srgbClr val="0F1C38"/>
                </a:solidFill>
                <a:cs typeface="Museo Sans Cyrl 100"/>
              </a:rPr>
              <a:t>—</a:t>
            </a:r>
            <a:r>
              <a:rPr lang="ru-RU" sz="1400" dirty="0" smtClean="0">
                <a:solidFill>
                  <a:srgbClr val="0F1C38"/>
                </a:solidFill>
                <a:cs typeface="Museo Sans Cyrl 100"/>
              </a:rPr>
              <a:t> экономика потоков, «</a:t>
            </a:r>
            <a:r>
              <a:rPr lang="ru-RU" sz="1400" dirty="0">
                <a:solidFill>
                  <a:srgbClr val="0F1C38"/>
                </a:solidFill>
                <a:cs typeface="Museo Sans Cyrl 100"/>
              </a:rPr>
              <a:t>с</a:t>
            </a:r>
            <a:r>
              <a:rPr lang="ru-RU" sz="1400" dirty="0" smtClean="0">
                <a:solidFill>
                  <a:srgbClr val="0F1C38"/>
                </a:solidFill>
                <a:cs typeface="Museo Sans Cyrl 100"/>
              </a:rPr>
              <a:t>уверенитетообразующие</a:t>
            </a:r>
            <a:r>
              <a:rPr lang="ru-RU" sz="1400" dirty="0">
                <a:solidFill>
                  <a:srgbClr val="0F1C38"/>
                </a:solidFill>
                <a:cs typeface="Museo Sans Cyrl 100"/>
              </a:rPr>
              <a:t>» </a:t>
            </a:r>
            <a:r>
              <a:rPr lang="ru-RU" sz="1400" dirty="0" smtClean="0">
                <a:solidFill>
                  <a:srgbClr val="0F1C38"/>
                </a:solidFill>
                <a:cs typeface="Museo Sans Cyrl 100"/>
              </a:rPr>
              <a:t/>
            </a:r>
            <a:br>
              <a:rPr lang="ru-RU" sz="1400" dirty="0" smtClean="0">
                <a:solidFill>
                  <a:srgbClr val="0F1C38"/>
                </a:solidFill>
                <a:cs typeface="Museo Sans Cyrl 100"/>
              </a:rPr>
            </a:br>
            <a:r>
              <a:rPr lang="ru-RU" sz="1400" dirty="0" smtClean="0">
                <a:solidFill>
                  <a:srgbClr val="0F1C38"/>
                </a:solidFill>
                <a:cs typeface="Museo Sans Cyrl 100"/>
              </a:rPr>
              <a:t>технологии </a:t>
            </a:r>
            <a:r>
              <a:rPr lang="ru-RU" sz="1400" dirty="0" smtClean="0">
                <a:solidFill>
                  <a:srgbClr val="0F1C38"/>
                </a:solidFill>
                <a:cs typeface="Museo Sans Cyrl 100"/>
              </a:rPr>
              <a:t>= </a:t>
            </a:r>
            <a:r>
              <a:rPr lang="ru-RU" sz="1400" dirty="0" smtClean="0">
                <a:solidFill>
                  <a:srgbClr val="0F1C38"/>
                </a:solidFill>
                <a:cs typeface="Museo Sans Cyrl 100"/>
              </a:rPr>
              <a:t>ключ к контролю новой инфраструктуры </a:t>
            </a:r>
          </a:p>
          <a:p>
            <a:pPr marL="285750" indent="-285750">
              <a:lnSpc>
                <a:spcPts val="1900"/>
              </a:lnSpc>
              <a:spcAft>
                <a:spcPts val="1800"/>
              </a:spcAft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F1C38"/>
                </a:solidFill>
                <a:cs typeface="Museo Sans Cyrl 100"/>
              </a:rPr>
              <a:t>Ц</a:t>
            </a:r>
            <a:r>
              <a:rPr lang="ru-RU" sz="1400" dirty="0" smtClean="0">
                <a:solidFill>
                  <a:srgbClr val="0F1C38"/>
                </a:solidFill>
                <a:cs typeface="Museo Sans Cyrl 100"/>
              </a:rPr>
              <a:t>ифровая экономика потребуют полного обновлению глобальной инфраструктуры</a:t>
            </a:r>
          </a:p>
          <a:p>
            <a:pPr marL="285750" indent="-285750">
              <a:lnSpc>
                <a:spcPts val="1900"/>
              </a:lnSpc>
              <a:spcAft>
                <a:spcPts val="1800"/>
              </a:spcAft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F1C38"/>
                </a:solidFill>
                <a:cs typeface="Museo Sans Cyrl 100"/>
              </a:rPr>
              <a:t>Безопасная критическая </a:t>
            </a:r>
            <a:br>
              <a:rPr lang="ru-RU" sz="1400" dirty="0" smtClean="0">
                <a:solidFill>
                  <a:srgbClr val="0F1C38"/>
                </a:solidFill>
                <a:cs typeface="Museo Sans Cyrl 100"/>
              </a:rPr>
            </a:br>
            <a:r>
              <a:rPr lang="ru-RU" sz="1400" dirty="0" smtClean="0">
                <a:solidFill>
                  <a:srgbClr val="0F1C38"/>
                </a:solidFill>
                <a:cs typeface="Museo Sans Cyrl 100"/>
              </a:rPr>
              <a:t>инфраструктура </a:t>
            </a:r>
            <a:r>
              <a:rPr lang="ru-RU" sz="1400" dirty="0">
                <a:solidFill>
                  <a:srgbClr val="0F1C38"/>
                </a:solidFill>
                <a:cs typeface="Museo Sans Cyrl 100"/>
              </a:rPr>
              <a:t>– рынок на многие </a:t>
            </a:r>
            <a:r>
              <a:rPr lang="ru-RU" sz="1400" b="1" dirty="0" smtClean="0">
                <a:solidFill>
                  <a:srgbClr val="0070C0"/>
                </a:solidFill>
                <a:cs typeface="Museo Sans Cyrl 100"/>
              </a:rPr>
              <a:t>ТРИЛЛИОНЫ </a:t>
            </a:r>
            <a:r>
              <a:rPr lang="ru-RU" sz="1400" dirty="0" smtClean="0">
                <a:solidFill>
                  <a:srgbClr val="0F1C38"/>
                </a:solidFill>
                <a:cs typeface="Museo Sans Cyrl 100"/>
              </a:rPr>
              <a:t>долларов</a:t>
            </a:r>
          </a:p>
          <a:p>
            <a:pPr marL="285750" indent="-285750">
              <a:lnSpc>
                <a:spcPts val="1900"/>
              </a:lnSpc>
              <a:spcAft>
                <a:spcPts val="1800"/>
              </a:spcAft>
              <a:buClr>
                <a:srgbClr val="0070C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F1C38"/>
                </a:solidFill>
                <a:cs typeface="Museo Sans Cyrl 100"/>
              </a:rPr>
              <a:t>Компетенции России – уникальные, безопасные системы для энергетики, связи, космоса, кибербезопасности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97229"/>
            <a:ext cx="6626690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0070C0"/>
                </a:solidFill>
                <a:cs typeface="Helvetica"/>
              </a:rPr>
              <a:t>Россия как экспортер </a:t>
            </a:r>
            <a:br>
              <a:rPr lang="ru-RU" sz="2800" b="1" dirty="0" smtClean="0">
                <a:solidFill>
                  <a:srgbClr val="0070C0"/>
                </a:solidFill>
                <a:cs typeface="Helvetica"/>
              </a:rPr>
            </a:br>
            <a:r>
              <a:rPr lang="ru-RU" sz="2800" b="1" dirty="0" smtClean="0">
                <a:solidFill>
                  <a:srgbClr val="0070C0"/>
                </a:solidFill>
                <a:cs typeface="Helvetica"/>
              </a:rPr>
              <a:t>технологического суверенитета</a:t>
            </a:r>
            <a:endParaRPr lang="ru-RU" sz="2800" b="1" dirty="0">
              <a:solidFill>
                <a:srgbClr val="0070C0"/>
              </a:solidFill>
              <a:cs typeface="Helvetica"/>
            </a:endParaRPr>
          </a:p>
        </p:txBody>
      </p:sp>
      <p:pic>
        <p:nvPicPr>
          <p:cNvPr id="6" name="Изображение 2" descr="slid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7" y="1059582"/>
            <a:ext cx="4883247" cy="40243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47664" y="466923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Источник: А. Безруков «Стратегия развития Томской области: высокие технологии в меняющемся мире»</a:t>
            </a:r>
          </a:p>
        </p:txBody>
      </p:sp>
    </p:spTree>
    <p:extLst>
      <p:ext uri="{BB962C8B-B14F-4D97-AF65-F5344CB8AC3E}">
        <p14:creationId xmlns:p14="http://schemas.microsoft.com/office/powerpoint/2010/main" val="379171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63248" y="1047266"/>
            <a:ext cx="3285216" cy="382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5000"/>
              </a:lnSpc>
              <a:spcAft>
                <a:spcPts val="1800"/>
              </a:spcAft>
              <a:buClr>
                <a:srgbClr val="0070C0"/>
              </a:buClr>
              <a:buSzPct val="150000"/>
              <a:buFont typeface="Arial"/>
              <a:buChar char="•"/>
            </a:pP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>Собрать российские компании </a:t>
            </a:r>
            <a:b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</a:b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>в консорциумы, способные предлагать интегрированные платформы цифровой критической инфраструктуры  </a:t>
            </a:r>
          </a:p>
          <a:p>
            <a:pPr marL="171450" indent="-171450">
              <a:lnSpc>
                <a:spcPct val="95000"/>
              </a:lnSpc>
              <a:spcAft>
                <a:spcPts val="1800"/>
              </a:spcAft>
              <a:buClr>
                <a:srgbClr val="0070C0"/>
              </a:buClr>
              <a:buSzPct val="150000"/>
              <a:buFont typeface="Arial"/>
              <a:buChar char="•"/>
            </a:pP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>Вырастить поколение наших технологических союзников путем создания центров постоянного присутствия российских компаний </a:t>
            </a:r>
            <a:b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</a:b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>и университетов в местах формирования местных технологических элит</a:t>
            </a:r>
          </a:p>
          <a:p>
            <a:pPr marL="171450" indent="-171450">
              <a:lnSpc>
                <a:spcPct val="95000"/>
              </a:lnSpc>
              <a:spcAft>
                <a:spcPts val="1800"/>
              </a:spcAft>
              <a:buClr>
                <a:srgbClr val="0070C0"/>
              </a:buClr>
              <a:buSzPct val="150000"/>
              <a:buFont typeface="Arial"/>
              <a:buChar char="•"/>
            </a:pP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>Отработать прорывные платформенные решения для демонстрации клиентам путем создания пилотных проектов</a:t>
            </a:r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0" y="655240"/>
            <a:ext cx="5332627" cy="4479714"/>
          </a:xfrm>
          <a:prstGeom prst="rightArrow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278" y="1347614"/>
            <a:ext cx="3130321" cy="312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spcAft>
                <a:spcPts val="2000"/>
              </a:spcAft>
              <a:buClr>
                <a:srgbClr val="0070C0"/>
              </a:buClr>
              <a:buSzPct val="150000"/>
              <a:buFont typeface="Arial"/>
              <a:buChar char="•"/>
            </a:pP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>Решения о закупках систем цифровой критической инфраструктуры принимаются </a:t>
            </a: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/>
            </a:r>
            <a:b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</a:b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>на </a:t>
            </a:r>
            <a:r>
              <a:rPr lang="ru-RU" sz="1400" dirty="0">
                <a:solidFill>
                  <a:srgbClr val="0F1C38"/>
                </a:solidFill>
                <a:latin typeface="+mj-lt"/>
                <a:cs typeface="Helvetica"/>
              </a:rPr>
              <a:t>высшем </a:t>
            </a: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>уровне </a:t>
            </a:r>
            <a:r>
              <a:rPr lang="ru-RU" sz="1400" dirty="0">
                <a:solidFill>
                  <a:srgbClr val="0F1C38"/>
                </a:solidFill>
                <a:latin typeface="+mj-lt"/>
                <a:cs typeface="Helvetica"/>
              </a:rPr>
              <a:t>исходя </a:t>
            </a: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/>
            </a:r>
            <a:b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</a:b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>из </a:t>
            </a:r>
            <a:r>
              <a:rPr lang="ru-RU" sz="1400" dirty="0">
                <a:solidFill>
                  <a:srgbClr val="0F1C38"/>
                </a:solidFill>
                <a:latin typeface="+mj-lt"/>
                <a:cs typeface="Helvetica"/>
              </a:rPr>
              <a:t>соображений </a:t>
            </a: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>национальной безопасности</a:t>
            </a:r>
          </a:p>
          <a:p>
            <a:pPr marL="171450" indent="-171450">
              <a:lnSpc>
                <a:spcPct val="90000"/>
              </a:lnSpc>
              <a:spcAft>
                <a:spcPts val="2000"/>
              </a:spcAft>
              <a:buClr>
                <a:srgbClr val="0070C0"/>
              </a:buClr>
              <a:buSzPct val="150000"/>
              <a:buFont typeface="Arial"/>
              <a:buChar char="•"/>
            </a:pP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>Покупателей интересуют интегрированные решения, </a:t>
            </a:r>
            <a:b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</a:b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>а не отдельные технологии  </a:t>
            </a:r>
          </a:p>
          <a:p>
            <a:pPr marL="171450" indent="-171450">
              <a:lnSpc>
                <a:spcPct val="90000"/>
              </a:lnSpc>
              <a:spcAft>
                <a:spcPts val="2000"/>
              </a:spcAft>
              <a:buClr>
                <a:srgbClr val="0070C0"/>
              </a:buClr>
              <a:buSzPct val="150000"/>
              <a:buFont typeface="Arial"/>
              <a:buChar char="•"/>
            </a:pPr>
            <a:r>
              <a:rPr lang="ru-RU" sz="1400" dirty="0" smtClean="0">
                <a:solidFill>
                  <a:srgbClr val="0F1C38"/>
                </a:solidFill>
                <a:latin typeface="+mj-lt"/>
                <a:cs typeface="Helvetica"/>
              </a:rPr>
              <a:t>Конкурентным преимуществом России является готовность делиться технологиями и готовить национальные кадры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97229"/>
            <a:ext cx="8181760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0070C0"/>
                </a:solidFill>
                <a:cs typeface="Helvetica"/>
              </a:rPr>
              <a:t>Как реализовать экспортный потенциал российских технологий? </a:t>
            </a:r>
            <a:endParaRPr lang="ru-RU" sz="2800" b="1" dirty="0">
              <a:solidFill>
                <a:srgbClr val="0070C0"/>
              </a:solidFill>
              <a:cs typeface="Helvetic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4304" y="458797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Источник: А. Безруков «Стратегия развития Томской области: высокие технологии в меняющемся мире»</a:t>
            </a:r>
          </a:p>
        </p:txBody>
      </p:sp>
    </p:spTree>
    <p:extLst>
      <p:ext uri="{BB962C8B-B14F-4D97-AF65-F5344CB8AC3E}">
        <p14:creationId xmlns:p14="http://schemas.microsoft.com/office/powerpoint/2010/main" val="321632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00" y="1258129"/>
            <a:ext cx="1494870" cy="149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Овал 25"/>
          <p:cNvSpPr/>
          <p:nvPr/>
        </p:nvSpPr>
        <p:spPr>
          <a:xfrm>
            <a:off x="1418572" y="831563"/>
            <a:ext cx="6362908" cy="3574426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377" y="1959781"/>
            <a:ext cx="1467756" cy="146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Овал 27"/>
          <p:cNvSpPr/>
          <p:nvPr/>
        </p:nvSpPr>
        <p:spPr>
          <a:xfrm>
            <a:off x="683568" y="1260567"/>
            <a:ext cx="2049230" cy="161722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Брест-300</a:t>
            </a:r>
          </a:p>
          <a:p>
            <a:pPr algn="ctr">
              <a:spcAft>
                <a:spcPts val="60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Вычисли-тельное облако</a:t>
            </a:r>
          </a:p>
        </p:txBody>
      </p:sp>
      <p:sp>
        <p:nvSpPr>
          <p:cNvPr id="29" name="Овал 28"/>
          <p:cNvSpPr/>
          <p:nvPr/>
        </p:nvSpPr>
        <p:spPr>
          <a:xfrm>
            <a:off x="6354945" y="1195478"/>
            <a:ext cx="1982771" cy="168231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</a:rPr>
              <a:t>Искуствен</a:t>
            </a:r>
            <a:r>
              <a:rPr lang="en-US" sz="1600" b="1" dirty="0" smtClean="0">
                <a:solidFill>
                  <a:schemeClr val="bg1"/>
                </a:solidFill>
              </a:rPr>
              <a:t>-</a:t>
            </a:r>
            <a:r>
              <a:rPr lang="ru-RU" sz="1600" b="1" dirty="0" err="1" smtClean="0">
                <a:solidFill>
                  <a:schemeClr val="bg1"/>
                </a:solidFill>
              </a:rPr>
              <a:t>ный</a:t>
            </a:r>
            <a:r>
              <a:rPr lang="ru-RU" sz="1600" b="1" dirty="0" smtClean="0">
                <a:solidFill>
                  <a:schemeClr val="bg1"/>
                </a:solidFill>
              </a:rPr>
              <a:t> интеллект 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и </a:t>
            </a:r>
            <a:r>
              <a:rPr lang="en-US" sz="1600" b="1" dirty="0" smtClean="0">
                <a:solidFill>
                  <a:schemeClr val="bg1"/>
                </a:solidFill>
              </a:rPr>
              <a:t>Big Data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497102" y="86415"/>
            <a:ext cx="1993842" cy="161722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Д</a:t>
            </a:r>
            <a:r>
              <a:rPr lang="ru-RU" sz="1600" b="1" dirty="0" smtClean="0">
                <a:solidFill>
                  <a:schemeClr val="bg1"/>
                </a:solidFill>
              </a:rPr>
              <a:t>оверенная платформа критической инфра-структуры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2101408" y="3361078"/>
            <a:ext cx="1894152" cy="161722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Безопасная цифровая </a:t>
            </a:r>
            <a:r>
              <a:rPr lang="ru-RU" b="1" dirty="0">
                <a:solidFill>
                  <a:schemeClr val="bg1"/>
                </a:solidFill>
              </a:rPr>
              <a:t>платформа города</a:t>
            </a:r>
          </a:p>
        </p:txBody>
      </p:sp>
      <p:sp>
        <p:nvSpPr>
          <p:cNvPr id="32" name="Овал 31"/>
          <p:cNvSpPr/>
          <p:nvPr/>
        </p:nvSpPr>
        <p:spPr>
          <a:xfrm>
            <a:off x="5061750" y="3361078"/>
            <a:ext cx="1886767" cy="161722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Российское </a:t>
            </a:r>
            <a:r>
              <a:rPr lang="en-US" sz="2400" b="1" dirty="0" smtClean="0">
                <a:solidFill>
                  <a:schemeClr val="bg1"/>
                </a:solidFill>
              </a:rPr>
              <a:t>5G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48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wdiro\Public\машина машина\dist iro\Internet\Интерьер\Лестница\2013.02.24_Захаров\IMG_2898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94" b="12394"/>
          <a:stretch/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7691" y="-133112"/>
            <a:ext cx="9145911" cy="540333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915816" y="1786920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Содержательные приоритеты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6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-137-3\d\Documents\Мероприятия\2018\10.02 преза НОЦ\SAE Present_FINAL_r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18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2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0512" y="123478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cap="all" spc="200" dirty="0" smtClean="0"/>
              <a:t>окружающая среда</a:t>
            </a:r>
            <a:endParaRPr lang="ru-RU" sz="3600" cap="all" spc="200" dirty="0"/>
          </a:p>
        </p:txBody>
      </p:sp>
      <p:sp>
        <p:nvSpPr>
          <p:cNvPr id="5" name="TextBox 4"/>
          <p:cNvSpPr txBox="1"/>
          <p:nvPr/>
        </p:nvSpPr>
        <p:spPr>
          <a:xfrm>
            <a:off x="360512" y="763999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Территория и ресурсы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</a:rPr>
              <a:t>Сибирь и Арктика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</a:rPr>
              <a:t>Экология и климат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rgbClr val="0070C0"/>
                </a:solidFill>
              </a:rPr>
              <a:t>Урбанистика</a:t>
            </a:r>
            <a:r>
              <a:rPr lang="ru-RU" sz="2000" dirty="0" smtClean="0">
                <a:solidFill>
                  <a:srgbClr val="0070C0"/>
                </a:solidFill>
              </a:rPr>
              <a:t> и </a:t>
            </a:r>
            <a:r>
              <a:rPr lang="en-GB" sz="2000" dirty="0" smtClean="0">
                <a:solidFill>
                  <a:srgbClr val="0070C0"/>
                </a:solidFill>
              </a:rPr>
              <a:t>Smart city</a:t>
            </a:r>
            <a:endParaRPr lang="ru-RU" sz="2000" dirty="0" smtClean="0">
              <a:solidFill>
                <a:srgbClr val="0070C0"/>
              </a:solidFill>
            </a:endParaRPr>
          </a:p>
        </p:txBody>
      </p:sp>
      <p:pic>
        <p:nvPicPr>
          <p:cNvPr id="3074" name="Picture 2" descr="D:\МЕРОПРИЯТИЯ\! До 2016 г\2015.03.19-21 МЕЖДУНАРОДНЫЙ СОВЕТ\выставка центра Биоклимлэнд\Фотографии для оформления коридора Центра\Лучшие фото на стены Лаборатории\DSC027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5" t="-669" r="4324" b="5937"/>
          <a:stretch/>
        </p:blipFill>
        <p:spPr bwMode="auto">
          <a:xfrm>
            <a:off x="9540552" y="-408862"/>
            <a:ext cx="2535992" cy="23421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60512" y="2067694"/>
            <a:ext cx="5291608" cy="30038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1400" b="1" dirty="0" smtClean="0">
                <a:solidFill>
                  <a:srgbClr val="0070C0"/>
                </a:solidFill>
              </a:rPr>
              <a:t>ПРОЕКТ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Биогеохимические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циклы арктических болотно-озерных ландшафтов Западной Сибири как индикатор климатических изменений глобального масштаба и основа для рационального природопользования региона (BIO-GEO-CLIM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1400" b="1" dirty="0" smtClean="0">
                <a:solidFill>
                  <a:srgbClr val="0070C0"/>
                </a:solidFill>
              </a:rPr>
              <a:t>ПРОЕКТ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Технологии моделирования и поиска новых залежей нефти и газа, их разведка на больших глубинах в сложных геологических и природно-климатических условиях. </a:t>
            </a: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1400" b="1" dirty="0" smtClean="0">
                <a:solidFill>
                  <a:srgbClr val="0070C0"/>
                </a:solidFill>
              </a:rPr>
              <a:t>ПРОЕКТ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Создание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распределенной инфраструктуры 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регионального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комплексного мониторинга крупных промышленных объектов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природных территорий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Сибири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Российской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Арктики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1400" b="1" dirty="0">
                <a:solidFill>
                  <a:srgbClr val="0070C0"/>
                </a:solidFill>
              </a:rPr>
              <a:t>Проект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Создание крупномасштабной северной инфраструктуры для понимания изменений окружающей среды пан-Арктического региона, 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также влияния этих изменений на другие регионы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планеты 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SECNET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46696" y="1796952"/>
            <a:ext cx="223224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2400" b="1" dirty="0" smtClean="0">
                <a:solidFill>
                  <a:srgbClr val="0070C0"/>
                </a:solidFill>
              </a:rPr>
              <a:t>10 </a:t>
            </a:r>
            <a:r>
              <a:rPr lang="ru-RU" sz="2400" b="1" dirty="0">
                <a:solidFill>
                  <a:srgbClr val="0070C0"/>
                </a:solidFill>
              </a:rPr>
              <a:t>патентов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76664" y="2545557"/>
            <a:ext cx="3025924" cy="211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Ключевые партнеры:</a:t>
            </a:r>
          </a:p>
          <a:p>
            <a:pPr lvl="0">
              <a:lnSpc>
                <a:spcPct val="90000"/>
              </a:lnSpc>
            </a:pPr>
            <a:r>
              <a:rPr lang="ru-RU" sz="1200" dirty="0" smtClean="0">
                <a:solidFill>
                  <a:srgbClr val="0070C0"/>
                </a:solidFill>
              </a:rPr>
              <a:t>INTERACT, Университет Арктики,</a:t>
            </a:r>
            <a:endParaRPr lang="ru-RU" sz="1200" dirty="0">
              <a:solidFill>
                <a:srgbClr val="0070C0"/>
              </a:solidFill>
            </a:endParaRPr>
          </a:p>
          <a:p>
            <a:pPr lvl="0">
              <a:lnSpc>
                <a:spcPct val="90000"/>
              </a:lnSpc>
            </a:pPr>
            <a:r>
              <a:rPr lang="ru-RU" sz="1200" dirty="0">
                <a:solidFill>
                  <a:srgbClr val="0070C0"/>
                </a:solidFill>
              </a:rPr>
              <a:t>Американская сеть станций наблюдения НЕОН, Институт океанологии РАН, МГУ, </a:t>
            </a:r>
            <a:r>
              <a:rPr lang="ru-RU" sz="1200" dirty="0" err="1">
                <a:solidFill>
                  <a:srgbClr val="0070C0"/>
                </a:solidFill>
              </a:rPr>
              <a:t>Утрехтский</a:t>
            </a:r>
            <a:r>
              <a:rPr lang="ru-RU" sz="1200" dirty="0">
                <a:solidFill>
                  <a:srgbClr val="0070C0"/>
                </a:solidFill>
              </a:rPr>
              <a:t> университет, Манчестерский университет, Институт химии нефти 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СО </a:t>
            </a:r>
            <a:r>
              <a:rPr lang="ru-RU" sz="1200" dirty="0">
                <a:solidFill>
                  <a:srgbClr val="0070C0"/>
                </a:solidFill>
              </a:rPr>
              <a:t>РАН, Институт нефтегазовой геологии 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и </a:t>
            </a:r>
            <a:r>
              <a:rPr lang="ru-RU" sz="1200" dirty="0">
                <a:solidFill>
                  <a:srgbClr val="0070C0"/>
                </a:solidFill>
              </a:rPr>
              <a:t>геофизики имени </a:t>
            </a:r>
            <a:r>
              <a:rPr lang="ru-RU" sz="1200" dirty="0" smtClean="0">
                <a:solidFill>
                  <a:srgbClr val="0070C0"/>
                </a:solidFill>
              </a:rPr>
              <a:t>А.А</a:t>
            </a:r>
            <a:r>
              <a:rPr lang="ru-RU" sz="1200" dirty="0">
                <a:solidFill>
                  <a:srgbClr val="0070C0"/>
                </a:solidFill>
              </a:rPr>
              <a:t>. </a:t>
            </a:r>
            <a:r>
              <a:rPr lang="ru-RU" sz="1200" dirty="0" err="1">
                <a:solidFill>
                  <a:srgbClr val="0070C0"/>
                </a:solidFill>
              </a:rPr>
              <a:t>Трофимука</a:t>
            </a:r>
            <a:r>
              <a:rPr lang="ru-RU" sz="1200" dirty="0">
                <a:solidFill>
                  <a:srgbClr val="0070C0"/>
                </a:solidFill>
              </a:rPr>
              <a:t> 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СО </a:t>
            </a:r>
            <a:r>
              <a:rPr lang="ru-RU" sz="1200" dirty="0">
                <a:solidFill>
                  <a:srgbClr val="0070C0"/>
                </a:solidFill>
              </a:rPr>
              <a:t>РАН, Институт геологии и минералогии СО РАН, </a:t>
            </a:r>
            <a:r>
              <a:rPr lang="ru-RU" sz="1200" dirty="0" smtClean="0">
                <a:solidFill>
                  <a:srgbClr val="0070C0"/>
                </a:solidFill>
              </a:rPr>
              <a:t>АО </a:t>
            </a:r>
            <a:r>
              <a:rPr lang="ru-RU" sz="1200" dirty="0">
                <a:solidFill>
                  <a:srgbClr val="0070C0"/>
                </a:solidFill>
              </a:rPr>
              <a:t>«</a:t>
            </a:r>
            <a:r>
              <a:rPr lang="ru-RU" sz="1200" dirty="0" err="1">
                <a:solidFill>
                  <a:srgbClr val="0070C0"/>
                </a:solidFill>
              </a:rPr>
              <a:t>Томскнефть</a:t>
            </a:r>
            <a:r>
              <a:rPr lang="ru-RU" sz="1200" dirty="0">
                <a:solidFill>
                  <a:srgbClr val="0070C0"/>
                </a:solidFill>
              </a:rPr>
              <a:t>» ВНК, 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ООО </a:t>
            </a:r>
            <a:r>
              <a:rPr lang="ru-RU" sz="1200" dirty="0">
                <a:solidFill>
                  <a:srgbClr val="0070C0"/>
                </a:solidFill>
              </a:rPr>
              <a:t>«</a:t>
            </a:r>
            <a:r>
              <a:rPr lang="ru-RU" sz="1200" dirty="0" err="1">
                <a:solidFill>
                  <a:srgbClr val="0070C0"/>
                </a:solidFill>
              </a:rPr>
              <a:t>Газпромнефть</a:t>
            </a:r>
            <a:r>
              <a:rPr lang="ru-RU" sz="1200" dirty="0">
                <a:solidFill>
                  <a:srgbClr val="0070C0"/>
                </a:solidFill>
              </a:rPr>
              <a:t>-Восток», ПАО «</a:t>
            </a:r>
            <a:r>
              <a:rPr lang="ru-RU" sz="1200" dirty="0" err="1" smtClean="0">
                <a:solidFill>
                  <a:srgbClr val="0070C0"/>
                </a:solidFill>
              </a:rPr>
              <a:t>Газпромнефть</a:t>
            </a:r>
            <a:r>
              <a:rPr lang="ru-RU" sz="1200" dirty="0">
                <a:solidFill>
                  <a:srgbClr val="0070C0"/>
                </a:solidFill>
              </a:rPr>
              <a:t>», ОАО «</a:t>
            </a:r>
            <a:r>
              <a:rPr lang="ru-RU" sz="1200" dirty="0" err="1">
                <a:solidFill>
                  <a:srgbClr val="0070C0"/>
                </a:solidFill>
              </a:rPr>
              <a:t>Востокгазпром</a:t>
            </a:r>
            <a:r>
              <a:rPr lang="ru-RU" sz="1200" dirty="0" smtClean="0">
                <a:solidFill>
                  <a:srgbClr val="0070C0"/>
                </a:solidFill>
              </a:rPr>
              <a:t>»</a:t>
            </a: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6" name="Picture 2" descr="\\1-137-3\d\Documents\Мероприятия\2018\10.02 преза НОЦ\публикации син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28157"/>
            <a:ext cx="486284" cy="48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-137-3\d\Documents\Мероприятия\2018\10.02 преза НОЦ\деньги син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3518"/>
            <a:ext cx="486284" cy="3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-137-3\d\Documents\Мероприятия\2018\10.02 преза НОЦ\патенты син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79" y="1691682"/>
            <a:ext cx="328846" cy="48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554316" y="1118005"/>
            <a:ext cx="2448272" cy="58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0070C0"/>
                </a:solidFill>
              </a:rPr>
              <a:t>500 статей 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(</a:t>
            </a:r>
            <a:r>
              <a:rPr lang="en-US" sz="1600" dirty="0" smtClean="0">
                <a:solidFill>
                  <a:srgbClr val="0070C0"/>
                </a:solidFill>
              </a:rPr>
              <a:t>Q1+Q2</a:t>
            </a:r>
            <a:r>
              <a:rPr lang="ru-RU" sz="1600" dirty="0" smtClean="0">
                <a:solidFill>
                  <a:srgbClr val="0070C0"/>
                </a:solidFill>
              </a:rPr>
              <a:t>)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46696" y="574872"/>
            <a:ext cx="189192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2400" b="1" dirty="0" smtClean="0">
                <a:solidFill>
                  <a:srgbClr val="0070C0"/>
                </a:solidFill>
              </a:rPr>
              <a:t>600 </a:t>
            </a:r>
            <a:r>
              <a:rPr lang="ru-RU" sz="2400" b="1" dirty="0">
                <a:solidFill>
                  <a:srgbClr val="0070C0"/>
                </a:solidFill>
              </a:rPr>
              <a:t>млн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руб.</a:t>
            </a:r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5080589" y="1136123"/>
            <a:ext cx="1195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2024 г.</a:t>
            </a:r>
            <a:endParaRPr lang="ru-RU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1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16652"/>
            <a:ext cx="2376264" cy="653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cap="all" spc="200" dirty="0" smtClean="0"/>
              <a:t>человек</a:t>
            </a:r>
            <a:endParaRPr lang="ru-RU" sz="3600" cap="all" spc="200" dirty="0"/>
          </a:p>
        </p:txBody>
      </p:sp>
      <p:sp>
        <p:nvSpPr>
          <p:cNvPr id="5" name="TextBox 4"/>
          <p:cNvSpPr txBox="1"/>
          <p:nvPr/>
        </p:nvSpPr>
        <p:spPr>
          <a:xfrm>
            <a:off x="398508" y="808829"/>
            <a:ext cx="4749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rgbClr val="0070C0"/>
                </a:solidFill>
              </a:rPr>
              <a:t>Биомедицина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C</a:t>
            </a:r>
            <a:r>
              <a:rPr lang="ru-RU" dirty="0" err="1">
                <a:solidFill>
                  <a:srgbClr val="0070C0"/>
                </a:solidFill>
              </a:rPr>
              <a:t>верхранняя</a:t>
            </a:r>
            <a:r>
              <a:rPr lang="ru-RU" dirty="0">
                <a:solidFill>
                  <a:srgbClr val="0070C0"/>
                </a:solidFill>
              </a:rPr>
              <a:t> диагностика </a:t>
            </a: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Активное </a:t>
            </a:r>
            <a:r>
              <a:rPr lang="ru-RU" dirty="0">
                <a:solidFill>
                  <a:srgbClr val="0070C0"/>
                </a:solidFill>
              </a:rPr>
              <a:t>долголетие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Ядерные технологии </a:t>
            </a:r>
            <a:r>
              <a:rPr lang="ru-RU" dirty="0" smtClean="0">
                <a:solidFill>
                  <a:srgbClr val="0070C0"/>
                </a:solidFill>
              </a:rPr>
              <a:t>для медицины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70C0"/>
                </a:solidFill>
              </a:rPr>
              <a:t>Наномедицина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2361085"/>
            <a:ext cx="5184576" cy="2177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70C0"/>
                </a:solidFill>
              </a:rPr>
              <a:t>ПРОЕКТ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Ядерные технологии персонализированной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тераностики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диссеминированных форм рака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70C0"/>
                </a:solidFill>
              </a:rPr>
              <a:t>ПРОЕКТ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Сверхранняя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диагностика и последующая терапия основных социально-значимых заболеваний,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включая онкологические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заболевания сердечно-сосудистой системы,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основе интеграции и трансляции технологий молекулярной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клеточной биологии,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наномедицины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медицинского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имиджинга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интеллектуальных материалов, </a:t>
            </a:r>
            <a:r>
              <a:rPr lang="ru-RU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биоинформатики</a:t>
            </a:r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70C0"/>
                </a:solidFill>
              </a:rPr>
              <a:t>ПРОЕКТ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Развитие технологий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активного долголетия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3066338"/>
            <a:ext cx="2448272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Ключевые партнеры: </a:t>
            </a:r>
            <a:b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400" dirty="0">
                <a:solidFill>
                  <a:srgbClr val="0070C0"/>
                </a:solidFill>
              </a:rPr>
              <a:t>ТНИМЦ, ООО </a:t>
            </a:r>
            <a:r>
              <a:rPr lang="ru-RU" sz="1400" dirty="0" smtClean="0">
                <a:solidFill>
                  <a:srgbClr val="0070C0"/>
                </a:solidFill>
              </a:rPr>
              <a:t>«Специальные технологии», </a:t>
            </a:r>
            <a:r>
              <a:rPr lang="ru-RU" sz="1400" dirty="0">
                <a:solidFill>
                  <a:srgbClr val="0070C0"/>
                </a:solidFill>
              </a:rPr>
              <a:t>АО «</a:t>
            </a:r>
            <a:r>
              <a:rPr lang="ru-RU" sz="1400" dirty="0" err="1" smtClean="0">
                <a:solidFill>
                  <a:srgbClr val="0070C0"/>
                </a:solidFill>
              </a:rPr>
              <a:t>ЭлеСи</a:t>
            </a:r>
            <a:r>
              <a:rPr lang="ru-RU" sz="1400" dirty="0" smtClean="0">
                <a:solidFill>
                  <a:srgbClr val="0070C0"/>
                </a:solidFill>
              </a:rPr>
              <a:t>», </a:t>
            </a:r>
            <a:r>
              <a:rPr lang="ru-RU" sz="1400" dirty="0">
                <a:solidFill>
                  <a:srgbClr val="0070C0"/>
                </a:solidFill>
              </a:rPr>
              <a:t>Инновационный медико-технологический центр (ИМТЦ</a:t>
            </a:r>
            <a:r>
              <a:rPr lang="ru-RU" sz="1400" dirty="0" smtClean="0">
                <a:solidFill>
                  <a:srgbClr val="0070C0"/>
                </a:solidFill>
              </a:rPr>
              <a:t>), </a:t>
            </a:r>
            <a:r>
              <a:rPr lang="ru-RU" sz="1400" dirty="0">
                <a:solidFill>
                  <a:srgbClr val="0070C0"/>
                </a:solidFill>
              </a:rPr>
              <a:t>ООО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«</a:t>
            </a:r>
            <a:r>
              <a:rPr lang="ru-RU" sz="1400" dirty="0" err="1">
                <a:solidFill>
                  <a:srgbClr val="0070C0"/>
                </a:solidFill>
              </a:rPr>
              <a:t>Биолинк</a:t>
            </a:r>
            <a:r>
              <a:rPr lang="ru-RU" sz="1400" dirty="0">
                <a:solidFill>
                  <a:srgbClr val="0070C0"/>
                </a:solidFill>
              </a:rPr>
              <a:t>», </a:t>
            </a:r>
            <a:r>
              <a:rPr lang="ru-RU" sz="1400" dirty="0" smtClean="0">
                <a:solidFill>
                  <a:srgbClr val="0070C0"/>
                </a:solidFill>
              </a:rPr>
              <a:t/>
            </a:r>
            <a:br>
              <a:rPr lang="ru-RU" sz="1400" dirty="0" smtClean="0">
                <a:solidFill>
                  <a:srgbClr val="0070C0"/>
                </a:solidFill>
              </a:rPr>
            </a:br>
            <a:r>
              <a:rPr lang="ru-RU" sz="1400" dirty="0" smtClean="0">
                <a:solidFill>
                  <a:srgbClr val="0070C0"/>
                </a:solidFill>
              </a:rPr>
              <a:t>ООО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«</a:t>
            </a:r>
            <a:r>
              <a:rPr lang="ru-RU" sz="1400" dirty="0" err="1">
                <a:solidFill>
                  <a:srgbClr val="0070C0"/>
                </a:solidFill>
              </a:rPr>
              <a:t>Ангиолайн</a:t>
            </a:r>
            <a:r>
              <a:rPr lang="ru-RU" sz="1400" dirty="0">
                <a:solidFill>
                  <a:srgbClr val="0070C0"/>
                </a:solidFill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60232" y="1930994"/>
            <a:ext cx="205171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2400" b="1" dirty="0" smtClean="0">
                <a:solidFill>
                  <a:srgbClr val="0070C0"/>
                </a:solidFill>
              </a:rPr>
              <a:t>50 </a:t>
            </a:r>
            <a:r>
              <a:rPr lang="ru-RU" sz="2400" b="1" dirty="0">
                <a:solidFill>
                  <a:srgbClr val="0070C0"/>
                </a:solidFill>
              </a:rPr>
              <a:t>патентов </a:t>
            </a:r>
          </a:p>
        </p:txBody>
      </p:sp>
      <p:pic>
        <p:nvPicPr>
          <p:cNvPr id="19" name="Picture 2" descr="\\1-137-3\d\Documents\Мероприятия\2018\10.02 преза НОЦ\публикации син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499" y="1240593"/>
            <a:ext cx="486284" cy="48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\\1-137-3\d\Documents\Мероприятия\2018\10.02 преза НОЦ\деньги син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499" y="736537"/>
            <a:ext cx="486284" cy="3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\\1-137-3\d\Documents\Мероприятия\2018\10.02 преза НОЦ\патенты син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18" y="1851137"/>
            <a:ext cx="328846" cy="48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660233" y="1312601"/>
            <a:ext cx="1565108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0070C0"/>
                </a:solidFill>
              </a:rPr>
              <a:t>850 статей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rgbClr val="0070C0"/>
                </a:solidFill>
              </a:rPr>
              <a:t>(</a:t>
            </a:r>
            <a:r>
              <a:rPr lang="en-US" dirty="0">
                <a:solidFill>
                  <a:srgbClr val="0070C0"/>
                </a:solidFill>
              </a:rPr>
              <a:t>Q1+Q2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60233" y="792573"/>
            <a:ext cx="189192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2400" b="1" dirty="0" smtClean="0">
                <a:solidFill>
                  <a:srgbClr val="0070C0"/>
                </a:solidFill>
              </a:rPr>
              <a:t>500 </a:t>
            </a:r>
            <a:r>
              <a:rPr lang="ru-RU" sz="2400" b="1" dirty="0">
                <a:solidFill>
                  <a:srgbClr val="0070C0"/>
                </a:solidFill>
              </a:rPr>
              <a:t>млн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руб.</a:t>
            </a:r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5152597" y="1373170"/>
            <a:ext cx="1195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2024 г.</a:t>
            </a:r>
            <a:endParaRPr lang="ru-RU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9144000" cy="8525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808994" y="2052408"/>
            <a:ext cx="2016224" cy="282359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86958" y="952441"/>
            <a:ext cx="6192688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0070C0"/>
                </a:solidFill>
              </a:rPr>
              <a:t>Технологии передового обучения (</a:t>
            </a:r>
            <a:r>
              <a:rPr lang="en-US" sz="2400" b="1" dirty="0" smtClean="0">
                <a:solidFill>
                  <a:srgbClr val="0070C0"/>
                </a:solidFill>
              </a:rPr>
              <a:t>ALT</a:t>
            </a:r>
            <a:r>
              <a:rPr lang="ru-RU" sz="2400" b="1" dirty="0" smtClean="0">
                <a:solidFill>
                  <a:srgbClr val="0070C0"/>
                </a:solidFill>
              </a:rPr>
              <a:t>)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193" y="1294536"/>
            <a:ext cx="6263910" cy="91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Большие данные для управления образованием</a:t>
            </a: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VR/AR</a:t>
            </a:r>
            <a:endParaRPr lang="ru-RU" dirty="0">
              <a:solidFill>
                <a:srgbClr val="0070C0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Адаптивное обучение</a:t>
            </a:r>
          </a:p>
        </p:txBody>
      </p:sp>
      <p:pic>
        <p:nvPicPr>
          <p:cNvPr id="2" name="Picture 2" descr="D:\Documents\Мероприятия\2018\10.02 преза НОЦ\продвинутое обучени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6" r="16646"/>
          <a:stretch/>
        </p:blipFill>
        <p:spPr bwMode="auto">
          <a:xfrm>
            <a:off x="6947071" y="109081"/>
            <a:ext cx="2305449" cy="23054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cuments\хорошие фотки\DSC_15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23857"/>
          <a:stretch/>
        </p:blipFill>
        <p:spPr bwMode="auto">
          <a:xfrm>
            <a:off x="5995818" y="982171"/>
            <a:ext cx="1589579" cy="15895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2289493"/>
            <a:ext cx="4170164" cy="27305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0070C0"/>
                </a:solidFill>
              </a:rPr>
              <a:t>ПРОЕКТ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Центр компетенций в области 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использования больших данных 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управления образованием </a:t>
            </a:r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0070C0"/>
                </a:solidFill>
              </a:rPr>
              <a:t>ПРОЕКТ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</a:rPr>
              <a:t/>
            </a:r>
            <a:br>
              <a:rPr lang="ru-RU" sz="1600" b="1" dirty="0" smtClean="0">
                <a:solidFill>
                  <a:srgbClr val="0070C0"/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Образовательные </a:t>
            </a:r>
            <a:r>
              <a:rPr lang="ru-RU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стартапы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 инновационными компаниями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ru-RU" sz="1600" b="1" dirty="0">
                <a:solidFill>
                  <a:srgbClr val="0070C0"/>
                </a:solidFill>
              </a:rPr>
              <a:t>ПРОЕКТ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Школа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</a:t>
            </a:r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ru-RU" sz="1600" b="1" dirty="0">
                <a:solidFill>
                  <a:srgbClr val="0070C0"/>
                </a:solidFill>
              </a:rPr>
              <a:t>ПРОЕКТ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Томский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региональный центр компетенций в области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онлайн-обучения 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ru-RU" sz="1600" b="1" dirty="0">
                <a:solidFill>
                  <a:srgbClr val="0070C0"/>
                </a:solidFill>
              </a:rPr>
              <a:t>ПРОЕКТ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Центр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развития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современных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компетенций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детей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23999" y="2341205"/>
            <a:ext cx="21602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Ключевые партнеры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b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dirty="0" smtClean="0">
                <a:solidFill>
                  <a:srgbClr val="0070C0"/>
                </a:solidFill>
              </a:rPr>
              <a:t>ENBISYS, </a:t>
            </a:r>
            <a:r>
              <a:rPr lang="ru-RU" sz="1400" dirty="0" smtClean="0">
                <a:solidFill>
                  <a:srgbClr val="0070C0"/>
                </a:solidFill>
              </a:rPr>
              <a:t>ОМУ, </a:t>
            </a:r>
            <a:r>
              <a:rPr lang="en-US" sz="1400" dirty="0" err="1" smtClean="0">
                <a:solidFill>
                  <a:srgbClr val="0070C0"/>
                </a:solidFill>
              </a:rPr>
              <a:t>Rubius</a:t>
            </a:r>
            <a:r>
              <a:rPr lang="en-US" sz="1400" dirty="0" smtClean="0">
                <a:solidFill>
                  <a:srgbClr val="0070C0"/>
                </a:solidFill>
              </a:rPr>
              <a:t>,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br>
              <a:rPr lang="ru-RU" sz="1400" dirty="0" smtClean="0">
                <a:solidFill>
                  <a:srgbClr val="0070C0"/>
                </a:solidFill>
              </a:rPr>
            </a:br>
            <a:r>
              <a:rPr lang="ru-RU" sz="1400" dirty="0" smtClean="0">
                <a:solidFill>
                  <a:srgbClr val="0070C0"/>
                </a:solidFill>
              </a:rPr>
              <a:t>Фонд развития новых форм образования, </a:t>
            </a:r>
            <a:r>
              <a:rPr lang="ru-RU" sz="1400" dirty="0">
                <a:solidFill>
                  <a:srgbClr val="0070C0"/>
                </a:solidFill>
              </a:rPr>
              <a:t>Национальная </a:t>
            </a:r>
            <a:r>
              <a:rPr lang="ru-RU" sz="1400" dirty="0" smtClean="0">
                <a:solidFill>
                  <a:srgbClr val="0070C0"/>
                </a:solidFill>
              </a:rPr>
              <a:t/>
            </a:r>
            <a:br>
              <a:rPr lang="ru-RU" sz="1400" dirty="0" smtClean="0">
                <a:solidFill>
                  <a:srgbClr val="0070C0"/>
                </a:solidFill>
              </a:rPr>
            </a:br>
            <a:r>
              <a:rPr lang="ru-RU" sz="1400" dirty="0" smtClean="0">
                <a:solidFill>
                  <a:srgbClr val="0070C0"/>
                </a:solidFill>
              </a:rPr>
              <a:t>платформа </a:t>
            </a:r>
            <a:r>
              <a:rPr lang="ru-RU" sz="1400" dirty="0">
                <a:solidFill>
                  <a:srgbClr val="0070C0"/>
                </a:solidFill>
              </a:rPr>
              <a:t>открытого </a:t>
            </a:r>
            <a:r>
              <a:rPr lang="ru-RU" sz="1400" dirty="0" smtClean="0">
                <a:solidFill>
                  <a:srgbClr val="0070C0"/>
                </a:solidFill>
              </a:rPr>
              <a:t>образования, Цифровое образование России</a:t>
            </a:r>
            <a:r>
              <a:rPr lang="ru-RU" sz="1400" dirty="0">
                <a:solidFill>
                  <a:srgbClr val="0070C0"/>
                </a:solidFill>
              </a:rPr>
              <a:t>, Фонд содействия инновациям</a:t>
            </a:r>
          </a:p>
        </p:txBody>
      </p:sp>
      <p:pic>
        <p:nvPicPr>
          <p:cNvPr id="17" name="Picture 3" descr="\\1-137-3\d\Documents\Мероприятия\2018\10.02 преза НОЦ\деньги син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2278842"/>
            <a:ext cx="665656" cy="53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0034061" y="3796292"/>
            <a:ext cx="1356525" cy="789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ru-RU" sz="3200" b="1" dirty="0">
                <a:solidFill>
                  <a:schemeClr val="bg1"/>
                </a:solidFill>
              </a:rPr>
              <a:t>200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млн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022434" y="3329111"/>
            <a:ext cx="1337053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ru-RU" sz="2400" dirty="0" smtClean="0">
                <a:solidFill>
                  <a:schemeClr val="bg1"/>
                </a:solidFill>
              </a:rPr>
              <a:t>2018 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5656653" y="3534681"/>
            <a:ext cx="1195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2024 г.</a:t>
            </a:r>
            <a:endParaRPr lang="ru-RU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16216" y="2715766"/>
            <a:ext cx="2304256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 smtClean="0">
                <a:solidFill>
                  <a:srgbClr val="0070C0"/>
                </a:solidFill>
              </a:rPr>
              <a:t>Лаборатории мирового уровня под руководством молодых ученых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79326" y="3102185"/>
            <a:ext cx="64953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&gt;20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16216" y="3568935"/>
            <a:ext cx="230425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 smtClean="0">
                <a:solidFill>
                  <a:srgbClr val="0070C0"/>
                </a:solidFill>
              </a:rPr>
              <a:t>Количество </a:t>
            </a:r>
            <a:br>
              <a:rPr lang="ru-RU" sz="1400" b="1" dirty="0" smtClean="0">
                <a:solidFill>
                  <a:srgbClr val="0070C0"/>
                </a:solidFill>
              </a:rPr>
            </a:br>
            <a:r>
              <a:rPr lang="ru-RU" sz="1400" b="1" dirty="0" smtClean="0">
                <a:solidFill>
                  <a:srgbClr val="0070C0"/>
                </a:solidFill>
              </a:rPr>
              <a:t>обучающихся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68344" y="3598925"/>
            <a:ext cx="96051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&gt;</a:t>
            </a:r>
            <a:r>
              <a:rPr lang="ru-RU" sz="2400" b="1" dirty="0" smtClean="0">
                <a:solidFill>
                  <a:srgbClr val="0070C0"/>
                </a:solidFill>
              </a:rPr>
              <a:t>1000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16216" y="4083918"/>
            <a:ext cx="230425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 smtClean="0">
                <a:solidFill>
                  <a:srgbClr val="0070C0"/>
                </a:solidFill>
              </a:rPr>
              <a:t>Доля аспирантов, защитившихся в срок</a:t>
            </a:r>
            <a:r>
              <a:rPr lang="en-US" sz="1400" b="1" dirty="0">
                <a:solidFill>
                  <a:srgbClr val="0070C0"/>
                </a:solidFill>
              </a:rPr>
              <a:t>,</a:t>
            </a:r>
            <a:endParaRPr lang="ru-RU" sz="1400" b="1" dirty="0" smtClean="0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16216" y="4492041"/>
            <a:ext cx="1656928" cy="537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увеличилась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в 2,5 раза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9414" y="21530"/>
            <a:ext cx="6945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ТОМСК – БОЛЬШОЙ УНИВЕРСИТЕТ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как крупнейший центр экспорта образования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0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23478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cap="all" spc="200" dirty="0" smtClean="0"/>
              <a:t>Общество</a:t>
            </a:r>
            <a:endParaRPr lang="ru-RU" sz="3600" cap="all" spc="2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918138"/>
            <a:ext cx="5112568" cy="134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Общество </a:t>
            </a:r>
            <a:r>
              <a:rPr lang="ru-RU" sz="2000" b="1" dirty="0">
                <a:solidFill>
                  <a:srgbClr val="0070C0"/>
                </a:solidFill>
              </a:rPr>
              <a:t>цифровой эпохи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Digital </a:t>
            </a:r>
            <a:r>
              <a:rPr lang="en-GB" dirty="0" err="1">
                <a:solidFill>
                  <a:srgbClr val="0070C0"/>
                </a:solidFill>
              </a:rPr>
              <a:t>Transsib</a:t>
            </a:r>
            <a:r>
              <a:rPr lang="en-GB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Интеллектуальный анализ больших </a:t>
            </a:r>
            <a:r>
              <a:rPr lang="ru-RU" dirty="0" smtClean="0">
                <a:solidFill>
                  <a:srgbClr val="0070C0"/>
                </a:solidFill>
              </a:rPr>
              <a:t>данных</a:t>
            </a:r>
            <a:endParaRPr lang="ru-RU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Искусственный интеллект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0512" y="2415909"/>
            <a:ext cx="4067472" cy="27275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1600" b="1" dirty="0" smtClean="0">
                <a:solidFill>
                  <a:srgbClr val="0070C0"/>
                </a:solidFill>
              </a:rPr>
              <a:t>ПРОЕКТ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Исследование генетических и средовых 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факторов развития с использованием искусственного интеллекта </a:t>
            </a:r>
            <a:endParaRPr lang="en-US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1600" b="1" dirty="0" smtClean="0">
                <a:solidFill>
                  <a:srgbClr val="0070C0"/>
                </a:solidFill>
              </a:rPr>
              <a:t>ПРОЕКТ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</a:rPr>
              <a:t/>
            </a:r>
            <a:br>
              <a:rPr lang="ru-RU" sz="1600" b="1" dirty="0" smtClean="0">
                <a:solidFill>
                  <a:srgbClr val="0070C0"/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Интеллектуальный анализ 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больших данных в социальных сетях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1600" b="1" dirty="0" smtClean="0">
                <a:solidFill>
                  <a:srgbClr val="0070C0"/>
                </a:solidFill>
              </a:rPr>
              <a:t>ПРОЕКТ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Цифровые технологии как инструмент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развития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среды равенства возможностей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139952" y="2571750"/>
            <a:ext cx="30963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Ключевые партнеры: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НИИ психического здоровья </a:t>
            </a:r>
            <a:r>
              <a:rPr lang="en-US" sz="1400" dirty="0" smtClean="0">
                <a:solidFill>
                  <a:srgbClr val="0070C0"/>
                </a:solidFill>
              </a:rPr>
              <a:t/>
            </a:r>
            <a:br>
              <a:rPr lang="en-US" sz="1400" dirty="0" smtClean="0">
                <a:solidFill>
                  <a:srgbClr val="0070C0"/>
                </a:solidFill>
              </a:rPr>
            </a:br>
            <a:r>
              <a:rPr lang="ru-RU" sz="1400" dirty="0" smtClean="0">
                <a:solidFill>
                  <a:srgbClr val="0070C0"/>
                </a:solidFill>
              </a:rPr>
              <a:t>СО РАН, НИИ физиологии </a:t>
            </a:r>
            <a:r>
              <a:rPr lang="en-US" sz="1400" dirty="0" smtClean="0">
                <a:solidFill>
                  <a:srgbClr val="0070C0"/>
                </a:solidFill>
              </a:rPr>
              <a:t/>
            </a:r>
            <a:br>
              <a:rPr lang="en-US" sz="1400" dirty="0" smtClean="0">
                <a:solidFill>
                  <a:srgbClr val="0070C0"/>
                </a:solidFill>
              </a:rPr>
            </a:br>
            <a:r>
              <a:rPr lang="ru-RU" sz="1400" dirty="0" smtClean="0">
                <a:solidFill>
                  <a:srgbClr val="0070C0"/>
                </a:solidFill>
              </a:rPr>
              <a:t>и фундаментальной </a:t>
            </a:r>
            <a:r>
              <a:rPr lang="en-US" sz="1400" dirty="0" smtClean="0">
                <a:solidFill>
                  <a:srgbClr val="0070C0"/>
                </a:solidFill>
              </a:rPr>
              <a:t/>
            </a:r>
            <a:br>
              <a:rPr lang="en-US" sz="1400" dirty="0" smtClean="0">
                <a:solidFill>
                  <a:srgbClr val="0070C0"/>
                </a:solidFill>
              </a:rPr>
            </a:br>
            <a:r>
              <a:rPr lang="ru-RU" sz="1400" dirty="0" smtClean="0">
                <a:solidFill>
                  <a:srgbClr val="0070C0"/>
                </a:solidFill>
              </a:rPr>
              <a:t>медицины СО РАН, МГУ, </a:t>
            </a:r>
            <a:r>
              <a:rPr lang="en-US" sz="1400" dirty="0" smtClean="0">
                <a:solidFill>
                  <a:srgbClr val="0070C0"/>
                </a:solidFill>
              </a:rPr>
              <a:t/>
            </a:r>
            <a:br>
              <a:rPr lang="en-US" sz="1400" dirty="0" smtClean="0">
                <a:solidFill>
                  <a:srgbClr val="0070C0"/>
                </a:solidFill>
              </a:rPr>
            </a:br>
            <a:r>
              <a:rPr lang="ru-RU" sz="1400" dirty="0" err="1" smtClean="0">
                <a:solidFill>
                  <a:srgbClr val="0070C0"/>
                </a:solidFill>
              </a:rPr>
              <a:t>Крибрум</a:t>
            </a:r>
            <a:r>
              <a:rPr lang="ru-RU" sz="1400" dirty="0" smtClean="0">
                <a:solidFill>
                  <a:srgbClr val="0070C0"/>
                </a:solidFill>
              </a:rPr>
              <a:t>, Ростелеком, </a:t>
            </a:r>
            <a:br>
              <a:rPr lang="ru-RU" sz="1400" dirty="0" smtClean="0">
                <a:solidFill>
                  <a:srgbClr val="0070C0"/>
                </a:solidFill>
              </a:rPr>
            </a:br>
            <a:r>
              <a:rPr lang="ru-RU" sz="1400" dirty="0" smtClean="0">
                <a:solidFill>
                  <a:srgbClr val="0070C0"/>
                </a:solidFill>
              </a:rPr>
              <a:t>Гарвард. Медицинская школа , </a:t>
            </a:r>
            <a:r>
              <a:rPr lang="ru-RU" sz="1400" dirty="0" err="1" smtClean="0">
                <a:solidFill>
                  <a:srgbClr val="0070C0"/>
                </a:solidFill>
              </a:rPr>
              <a:t>СколТех</a:t>
            </a:r>
            <a:r>
              <a:rPr lang="ru-RU" sz="1400" dirty="0" smtClean="0">
                <a:solidFill>
                  <a:srgbClr val="0070C0"/>
                </a:solidFill>
              </a:rPr>
              <a:t>, </a:t>
            </a:r>
            <a:r>
              <a:rPr lang="en-US" sz="1400" dirty="0" err="1" smtClean="0">
                <a:solidFill>
                  <a:srgbClr val="0070C0"/>
                </a:solidFill>
              </a:rPr>
              <a:t>InfoWatch</a:t>
            </a:r>
            <a:r>
              <a:rPr lang="ru-RU" sz="1400" dirty="0">
                <a:solidFill>
                  <a:srgbClr val="0070C0"/>
                </a:solidFill>
              </a:rPr>
              <a:t/>
            </a:r>
            <a:br>
              <a:rPr lang="ru-RU" sz="1400" dirty="0">
                <a:solidFill>
                  <a:srgbClr val="0070C0"/>
                </a:solidFill>
              </a:rPr>
            </a:br>
            <a:endParaRPr lang="ru-RU" sz="1400" dirty="0">
              <a:solidFill>
                <a:srgbClr val="0070C0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436097" y="402268"/>
            <a:ext cx="3600399" cy="1809442"/>
            <a:chOff x="5436097" y="402268"/>
            <a:chExt cx="3600399" cy="180944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588224" y="1786978"/>
              <a:ext cx="2376264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ru-RU" sz="2400" b="1" dirty="0">
                  <a:solidFill>
                    <a:srgbClr val="0070C0"/>
                  </a:solidFill>
                </a:rPr>
                <a:t>1</a:t>
              </a:r>
              <a:r>
                <a:rPr lang="ru-RU" sz="2400" b="1" dirty="0" smtClean="0">
                  <a:solidFill>
                    <a:srgbClr val="0070C0"/>
                  </a:solidFill>
                </a:rPr>
                <a:t>0 </a:t>
              </a:r>
              <a:r>
                <a:rPr lang="ru-RU" sz="2400" b="1" dirty="0">
                  <a:solidFill>
                    <a:srgbClr val="0070C0"/>
                  </a:solidFill>
                </a:rPr>
                <a:t>патентов </a:t>
              </a:r>
            </a:p>
          </p:txBody>
        </p:sp>
        <p:pic>
          <p:nvPicPr>
            <p:cNvPr id="14" name="Picture 2" descr="\\1-137-3\d\Documents\Мероприятия\2018\10.02 преза НОЦ\публикации синий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042593"/>
              <a:ext cx="486284" cy="48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\\1-137-3\d\Documents\Мероприятия\2018\10.02 преза НОЦ\деньги синий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402268"/>
              <a:ext cx="486284" cy="394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\\1-137-3\d\Documents\Мероприятия\2018\10.02 преза НОЦ\патенты синий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54" y="1682440"/>
              <a:ext cx="328846" cy="488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6588224" y="1067528"/>
              <a:ext cx="2448272" cy="614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spcAft>
                  <a:spcPts val="1200"/>
                </a:spcAft>
              </a:pPr>
              <a:r>
                <a:rPr lang="ru-RU" sz="2400" b="1" dirty="0" smtClean="0">
                  <a:solidFill>
                    <a:srgbClr val="0070C0"/>
                  </a:solidFill>
                </a:rPr>
                <a:t>350 статей </a:t>
              </a:r>
              <a:r>
                <a:rPr lang="en-US" sz="2400" b="1" dirty="0" smtClean="0">
                  <a:solidFill>
                    <a:srgbClr val="0070C0"/>
                  </a:solidFill>
                </a:rPr>
                <a:t/>
              </a:r>
              <a:br>
                <a:rPr lang="en-US" sz="2400" b="1" dirty="0" smtClean="0">
                  <a:solidFill>
                    <a:srgbClr val="0070C0"/>
                  </a:solidFill>
                </a:rPr>
              </a:br>
              <a:r>
                <a:rPr lang="ru-RU" dirty="0" smtClean="0">
                  <a:solidFill>
                    <a:srgbClr val="0070C0"/>
                  </a:solidFill>
                </a:rPr>
                <a:t>(</a:t>
              </a:r>
              <a:r>
                <a:rPr lang="en-US" dirty="0" smtClean="0">
                  <a:solidFill>
                    <a:srgbClr val="0070C0"/>
                  </a:solidFill>
                </a:rPr>
                <a:t>Q1+Q2</a:t>
              </a:r>
              <a:r>
                <a:rPr lang="ru-RU" dirty="0" smtClean="0">
                  <a:solidFill>
                    <a:srgbClr val="0070C0"/>
                  </a:solidFill>
                </a:rPr>
                <a:t>)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588224" y="508862"/>
              <a:ext cx="1891928" cy="424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ru-RU" sz="2400" b="1" dirty="0" smtClean="0">
                  <a:solidFill>
                    <a:srgbClr val="0070C0"/>
                  </a:solidFill>
                </a:rPr>
                <a:t>300 </a:t>
              </a:r>
              <a:r>
                <a:rPr lang="ru-RU" sz="2400" b="1" dirty="0">
                  <a:solidFill>
                    <a:srgbClr val="0070C0"/>
                  </a:solidFill>
                </a:rPr>
                <a:t>млн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ru-RU" sz="2400" b="1" dirty="0">
                  <a:solidFill>
                    <a:srgbClr val="0070C0"/>
                  </a:solidFill>
                </a:rPr>
                <a:t>руб.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5099754" y="1035885"/>
              <a:ext cx="11959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 smtClean="0">
                  <a:solidFill>
                    <a:schemeClr val="bg1">
                      <a:lumMod val="50000"/>
                    </a:schemeClr>
                  </a:solidFill>
                </a:rPr>
                <a:t>2024 г.</a:t>
              </a:r>
              <a:endParaRPr lang="ru-RU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050" name="Picture 2" descr="ÐÐ°ÑÑÐ¸Ð½ÐºÐ¸ Ð¿Ð¾ Ð·Ð°Ð¿ÑÐ¾ÑÑ digital huma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r="33661"/>
          <a:stretch/>
        </p:blipFill>
        <p:spPr bwMode="auto">
          <a:xfrm>
            <a:off x="7019870" y="2354922"/>
            <a:ext cx="2377068" cy="23770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05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9808994" y="2052408"/>
            <a:ext cx="2016224" cy="282359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86958" y="232361"/>
            <a:ext cx="6192688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400" b="1" dirty="0">
                <a:solidFill>
                  <a:srgbClr val="0070C0"/>
                </a:solidFill>
              </a:rPr>
              <a:t>Электронная компонентная база </a:t>
            </a:r>
          </a:p>
          <a:p>
            <a:pPr>
              <a:lnSpc>
                <a:spcPct val="70000"/>
              </a:lnSpc>
            </a:pPr>
            <a:r>
              <a:rPr lang="ru-RU" sz="2400" b="1" dirty="0">
                <a:solidFill>
                  <a:srgbClr val="0070C0"/>
                </a:solidFill>
              </a:rPr>
              <a:t>и </a:t>
            </a:r>
            <a:r>
              <a:rPr lang="ru-RU" sz="2400" b="1" dirty="0" smtClean="0">
                <a:solidFill>
                  <a:srgbClr val="0070C0"/>
                </a:solidFill>
              </a:rPr>
              <a:t>электронное приборостроение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662" y="843558"/>
            <a:ext cx="4752528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Электронная компонентная база </a:t>
            </a:r>
            <a:endParaRPr lang="ru-RU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Электронные приборы и системы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Система автоматизированного проектирования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30" y="2139702"/>
            <a:ext cx="4248470" cy="323071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400" b="1" dirty="0" smtClean="0">
                <a:solidFill>
                  <a:srgbClr val="0070C0"/>
                </a:solidFill>
              </a:rPr>
              <a:t>ПРОЕКТ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Организация опытного производства </a:t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(с перспективой развития до промышленного) полупроводниковых пластин, а также СВЧ интегральных схем, систем на кристалле и модулей на их основе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400" b="1" dirty="0" smtClean="0">
                <a:solidFill>
                  <a:srgbClr val="0070C0"/>
                </a:solidFill>
              </a:rPr>
              <a:t>Проект</a:t>
            </a:r>
            <a:r>
              <a:rPr lang="ru-RU" sz="1200" dirty="0" smtClean="0"/>
              <a:t>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Аддитивные технологии полифункциональных полупроводниковых материалов и структур сложного состава, разработка и исследование электронной компонентной базы и широкого спектра сенсоров </a:t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преобразователей электромагнитного излучения нового поколения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400" b="1" dirty="0" smtClean="0">
                <a:solidFill>
                  <a:srgbClr val="0070C0"/>
                </a:solidFill>
              </a:rPr>
              <a:t>ПРОЕКТ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Разработка элементов электронной компонентной базы и уникальных интеллектуальных электронных приборов, в том числе для </a:t>
            </a:r>
            <a:r>
              <a:rPr 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IoT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организация их производства на территории Томской области</a:t>
            </a:r>
          </a:p>
        </p:txBody>
      </p:sp>
      <p:pic>
        <p:nvPicPr>
          <p:cNvPr id="17" name="Picture 3" descr="\\1-137-3\d\Documents\Мероприятия\2018\10.02 преза НОЦ\деньги син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2278842"/>
            <a:ext cx="665656" cy="53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0034061" y="3796292"/>
            <a:ext cx="1356525" cy="789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ru-RU" sz="3200" b="1" dirty="0">
                <a:solidFill>
                  <a:schemeClr val="bg1"/>
                </a:solidFill>
              </a:rPr>
              <a:t>200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млн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022434" y="3329111"/>
            <a:ext cx="1337053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ru-RU" sz="2400" dirty="0" smtClean="0">
                <a:solidFill>
                  <a:schemeClr val="bg1"/>
                </a:solidFill>
              </a:rPr>
              <a:t>2018 г.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427984" y="834008"/>
            <a:ext cx="3600399" cy="1809442"/>
            <a:chOff x="5436097" y="402268"/>
            <a:chExt cx="3600399" cy="180944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6588224" y="1786978"/>
              <a:ext cx="2376264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ru-RU" sz="2400" b="1" dirty="0" smtClean="0">
                  <a:solidFill>
                    <a:srgbClr val="0070C0"/>
                  </a:solidFill>
                </a:rPr>
                <a:t>30 </a:t>
              </a:r>
              <a:r>
                <a:rPr lang="ru-RU" sz="2400" b="1" dirty="0">
                  <a:solidFill>
                    <a:srgbClr val="0070C0"/>
                  </a:solidFill>
                </a:rPr>
                <a:t>патентов </a:t>
              </a:r>
            </a:p>
          </p:txBody>
        </p:sp>
        <p:pic>
          <p:nvPicPr>
            <p:cNvPr id="27" name="Picture 2" descr="\\1-137-3\d\Documents\Мероприятия\2018\10.02 преза НОЦ\публикации синий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042593"/>
              <a:ext cx="486284" cy="48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\\1-137-3\d\Documents\Мероприятия\2018\10.02 преза НОЦ\деньги синий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402268"/>
              <a:ext cx="486284" cy="394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\\1-137-3\d\Documents\Мероприятия\2018\10.02 преза НОЦ\патенты синий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54" y="1682440"/>
              <a:ext cx="328846" cy="488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6588224" y="1067528"/>
              <a:ext cx="2448272" cy="614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spcAft>
                  <a:spcPts val="1200"/>
                </a:spcAft>
              </a:pPr>
              <a:r>
                <a:rPr lang="ru-RU" sz="2400" b="1" dirty="0" smtClean="0">
                  <a:solidFill>
                    <a:srgbClr val="0070C0"/>
                  </a:solidFill>
                </a:rPr>
                <a:t>50 статей </a:t>
              </a:r>
              <a:r>
                <a:rPr lang="en-US" sz="2400" b="1" dirty="0" smtClean="0">
                  <a:solidFill>
                    <a:srgbClr val="0070C0"/>
                  </a:solidFill>
                </a:rPr>
                <a:t/>
              </a:r>
              <a:br>
                <a:rPr lang="en-US" sz="2400" b="1" dirty="0" smtClean="0">
                  <a:solidFill>
                    <a:srgbClr val="0070C0"/>
                  </a:solidFill>
                </a:rPr>
              </a:br>
              <a:r>
                <a:rPr lang="ru-RU" dirty="0" smtClean="0">
                  <a:solidFill>
                    <a:srgbClr val="0070C0"/>
                  </a:solidFill>
                </a:rPr>
                <a:t>(</a:t>
              </a:r>
              <a:r>
                <a:rPr lang="en-US" dirty="0" smtClean="0">
                  <a:solidFill>
                    <a:srgbClr val="0070C0"/>
                  </a:solidFill>
                </a:rPr>
                <a:t>Q1+Q2</a:t>
              </a:r>
              <a:r>
                <a:rPr lang="ru-RU" dirty="0" smtClean="0">
                  <a:solidFill>
                    <a:srgbClr val="0070C0"/>
                  </a:solidFill>
                </a:rPr>
                <a:t>)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588224" y="508862"/>
              <a:ext cx="1891928" cy="424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ru-RU" sz="2400" b="1" dirty="0" smtClean="0">
                  <a:solidFill>
                    <a:srgbClr val="0070C0"/>
                  </a:solidFill>
                </a:rPr>
                <a:t>600 </a:t>
              </a:r>
              <a:r>
                <a:rPr lang="ru-RU" sz="2400" b="1" dirty="0">
                  <a:solidFill>
                    <a:srgbClr val="0070C0"/>
                  </a:solidFill>
                </a:rPr>
                <a:t>млн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ru-RU" sz="2400" b="1" dirty="0">
                  <a:solidFill>
                    <a:srgbClr val="0070C0"/>
                  </a:solidFill>
                </a:rPr>
                <a:t>руб.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 rot="16200000">
              <a:off x="5099754" y="1035885"/>
              <a:ext cx="11959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 smtClean="0">
                  <a:solidFill>
                    <a:schemeClr val="bg1">
                      <a:lumMod val="50000"/>
                    </a:schemeClr>
                  </a:solidFill>
                </a:rPr>
                <a:t>2024 г.</a:t>
              </a:r>
              <a:endParaRPr lang="ru-RU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5124" name="Picture 4" descr="ÐÐ°ÑÑÐ¸Ð½ÐºÐ¸ Ð¿Ð¾ Ð·Ð°Ð¿ÑÐ¾ÑÑ i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316" y="-1000652"/>
            <a:ext cx="3652540" cy="185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ÐÐ°ÑÑÐ¸Ð½ÐºÐ¸ Ð¿Ð¾ Ð·Ð°Ð¿ÑÐ¾ÑÑ Ð¸Ð½Ð½Ð¾Ð²Ð°ÑÐ¸Ð¾Ð½Ð½Ð°Ñ ÑÐ»ÐµÐºÑÑÐ¾Ð½Ð¸ÐºÐ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421" r="19491" b="8051"/>
          <a:stretch/>
        </p:blipFill>
        <p:spPr bwMode="auto">
          <a:xfrm>
            <a:off x="7491693" y="1474333"/>
            <a:ext cx="2219163" cy="22191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5004048" y="3059544"/>
            <a:ext cx="327338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Ключевые партнеры: </a:t>
            </a:r>
            <a:b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400" dirty="0" smtClean="0">
                <a:solidFill>
                  <a:srgbClr val="0070C0"/>
                </a:solidFill>
              </a:rPr>
              <a:t>ИФПМ и ИОА СО РАН</a:t>
            </a:r>
            <a:r>
              <a:rPr lang="ru-RU" sz="1400" dirty="0">
                <a:solidFill>
                  <a:srgbClr val="0070C0"/>
                </a:solidFill>
              </a:rPr>
              <a:t>, </a:t>
            </a:r>
            <a:r>
              <a:rPr lang="ru-RU" sz="1400" dirty="0" smtClean="0">
                <a:solidFill>
                  <a:srgbClr val="0070C0"/>
                </a:solidFill>
              </a:rPr>
              <a:t/>
            </a:r>
            <a:br>
              <a:rPr lang="ru-RU" sz="1400" dirty="0" smtClean="0">
                <a:solidFill>
                  <a:srgbClr val="0070C0"/>
                </a:solidFill>
              </a:rPr>
            </a:br>
            <a:r>
              <a:rPr lang="ru-RU" sz="1400" dirty="0" smtClean="0">
                <a:solidFill>
                  <a:srgbClr val="0070C0"/>
                </a:solidFill>
              </a:rPr>
              <a:t>«</a:t>
            </a:r>
            <a:r>
              <a:rPr lang="ru-RU" sz="1400" dirty="0">
                <a:solidFill>
                  <a:srgbClr val="0070C0"/>
                </a:solidFill>
              </a:rPr>
              <a:t>Алмаз – Антей», </a:t>
            </a:r>
            <a:r>
              <a:rPr lang="ru-RU" sz="1400" dirty="0" smtClean="0">
                <a:solidFill>
                  <a:srgbClr val="0070C0"/>
                </a:solidFill>
              </a:rPr>
              <a:t/>
            </a:r>
            <a:br>
              <a:rPr lang="ru-RU" sz="1400" dirty="0" smtClean="0">
                <a:solidFill>
                  <a:srgbClr val="0070C0"/>
                </a:solidFill>
              </a:rPr>
            </a:br>
            <a:r>
              <a:rPr lang="ru-RU" sz="1400" dirty="0" smtClean="0">
                <a:solidFill>
                  <a:srgbClr val="0070C0"/>
                </a:solidFill>
              </a:rPr>
              <a:t>НИИ </a:t>
            </a:r>
            <a:r>
              <a:rPr lang="ru-RU" sz="1400" dirty="0">
                <a:solidFill>
                  <a:srgbClr val="0070C0"/>
                </a:solidFill>
              </a:rPr>
              <a:t>полупроводниковых </a:t>
            </a:r>
            <a:r>
              <a:rPr lang="ru-RU" sz="1400" dirty="0" smtClean="0">
                <a:solidFill>
                  <a:srgbClr val="0070C0"/>
                </a:solidFill>
              </a:rPr>
              <a:t>приборов, </a:t>
            </a:r>
            <a:r>
              <a:rPr lang="ru-RU" sz="1400" dirty="0">
                <a:solidFill>
                  <a:srgbClr val="0070C0"/>
                </a:solidFill>
              </a:rPr>
              <a:t>ИСС им. </a:t>
            </a:r>
            <a:r>
              <a:rPr lang="ru-RU" sz="1400" dirty="0" smtClean="0">
                <a:solidFill>
                  <a:srgbClr val="0070C0"/>
                </a:solidFill>
              </a:rPr>
              <a:t>М.Ф</a:t>
            </a:r>
            <a:r>
              <a:rPr lang="ru-RU" sz="1400" dirty="0">
                <a:solidFill>
                  <a:srgbClr val="0070C0"/>
                </a:solidFill>
              </a:rPr>
              <a:t>. </a:t>
            </a:r>
            <a:r>
              <a:rPr lang="ru-RU" sz="1400" dirty="0" err="1" smtClean="0">
                <a:solidFill>
                  <a:srgbClr val="0070C0"/>
                </a:solidFill>
              </a:rPr>
              <a:t>Решетнева</a:t>
            </a:r>
            <a:r>
              <a:rPr lang="ru-RU" sz="1400" dirty="0">
                <a:solidFill>
                  <a:srgbClr val="0070C0"/>
                </a:solidFill>
              </a:rPr>
              <a:t>, АО «</a:t>
            </a:r>
            <a:r>
              <a:rPr lang="ru-RU" sz="1400" dirty="0" err="1">
                <a:solidFill>
                  <a:srgbClr val="0070C0"/>
                </a:solidFill>
              </a:rPr>
              <a:t>Микран</a:t>
            </a:r>
            <a:r>
              <a:rPr lang="ru-RU" sz="1400" dirty="0">
                <a:solidFill>
                  <a:srgbClr val="0070C0"/>
                </a:solidFill>
              </a:rPr>
              <a:t>», </a:t>
            </a:r>
            <a:r>
              <a:rPr lang="ru-RU" sz="1400" dirty="0" smtClean="0">
                <a:solidFill>
                  <a:srgbClr val="0070C0"/>
                </a:solidFill>
              </a:rPr>
              <a:t/>
            </a:r>
            <a:br>
              <a:rPr lang="ru-RU" sz="1400" dirty="0" smtClean="0">
                <a:solidFill>
                  <a:srgbClr val="0070C0"/>
                </a:solidFill>
              </a:rPr>
            </a:br>
            <a:r>
              <a:rPr lang="ru-RU" sz="1400" dirty="0" smtClean="0">
                <a:solidFill>
                  <a:srgbClr val="0070C0"/>
                </a:solidFill>
              </a:rPr>
              <a:t>АО </a:t>
            </a:r>
            <a:r>
              <a:rPr lang="ru-RU" sz="1400" dirty="0">
                <a:solidFill>
                  <a:srgbClr val="0070C0"/>
                </a:solidFill>
              </a:rPr>
              <a:t>«</a:t>
            </a:r>
            <a:r>
              <a:rPr lang="ru-RU" sz="1400" dirty="0" err="1">
                <a:solidFill>
                  <a:srgbClr val="0070C0"/>
                </a:solidFill>
              </a:rPr>
              <a:t>ЭлеСи</a:t>
            </a:r>
            <a:r>
              <a:rPr lang="ru-RU" sz="1400" dirty="0" smtClean="0">
                <a:solidFill>
                  <a:srgbClr val="0070C0"/>
                </a:solidFill>
              </a:rPr>
              <a:t>», </a:t>
            </a:r>
            <a:r>
              <a:rPr lang="en-US" sz="1400" dirty="0" smtClean="0">
                <a:solidFill>
                  <a:srgbClr val="0070C0"/>
                </a:solidFill>
              </a:rPr>
              <a:t>Huawei</a:t>
            </a:r>
            <a:r>
              <a:rPr lang="ru-RU" sz="1400" dirty="0">
                <a:solidFill>
                  <a:srgbClr val="0070C0"/>
                </a:solidFill>
              </a:rPr>
              <a:t>, АО «НПЦ «Полюс», АО «ПКК «</a:t>
            </a:r>
            <a:r>
              <a:rPr lang="ru-RU" sz="1400" dirty="0" err="1">
                <a:solidFill>
                  <a:srgbClr val="0070C0"/>
                </a:solidFill>
              </a:rPr>
              <a:t>Миландр</a:t>
            </a:r>
            <a:r>
              <a:rPr lang="ru-RU" sz="1400" dirty="0">
                <a:solidFill>
                  <a:srgbClr val="0070C0"/>
                </a:solidFill>
              </a:rPr>
              <a:t>»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537914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54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91081"/>
            <a:ext cx="3849609" cy="40671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99992" y="797183"/>
            <a:ext cx="4220415" cy="4475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  <a:buClr>
                <a:srgbClr val="7D092B"/>
              </a:buClr>
            </a:pPr>
            <a:r>
              <a:rPr lang="ru-RU" sz="2000" b="1" dirty="0" smtClean="0">
                <a:solidFill>
                  <a:srgbClr val="0070C0"/>
                </a:solidFill>
                <a:cs typeface="Arial" pitchFamily="34" charset="0"/>
              </a:rPr>
              <a:t>Конец глобального </a:t>
            </a:r>
            <a:br>
              <a:rPr lang="ru-RU" sz="2000" b="1" dirty="0" smtClean="0">
                <a:solidFill>
                  <a:srgbClr val="0070C0"/>
                </a:solidFill>
                <a:cs typeface="Arial" pitchFamily="34" charset="0"/>
              </a:rPr>
            </a:br>
            <a:r>
              <a:rPr lang="ru-RU" sz="2000" b="1" dirty="0" smtClean="0">
                <a:solidFill>
                  <a:srgbClr val="0070C0"/>
                </a:solidFill>
                <a:cs typeface="Arial" pitchFamily="34" charset="0"/>
              </a:rPr>
              <a:t>экономического </a:t>
            </a:r>
            <a:r>
              <a:rPr lang="ru-RU" sz="2000" b="1" dirty="0" smtClean="0">
                <a:solidFill>
                  <a:srgbClr val="0070C0"/>
                </a:solidFill>
                <a:cs typeface="Arial" pitchFamily="34" charset="0"/>
              </a:rPr>
              <a:t>контура. </a:t>
            </a:r>
            <a:r>
              <a:rPr lang="ru-RU" sz="2000" b="1" dirty="0" smtClean="0">
                <a:solidFill>
                  <a:srgbClr val="0070C0"/>
                </a:solidFill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cs typeface="Arial" pitchFamily="34" charset="0"/>
              </a:rPr>
            </a:br>
            <a:r>
              <a:rPr lang="ru-RU" sz="2000" b="1" dirty="0" err="1" smtClean="0">
                <a:solidFill>
                  <a:srgbClr val="0070C0"/>
                </a:solidFill>
                <a:cs typeface="Arial" pitchFamily="34" charset="0"/>
              </a:rPr>
              <a:t>Англосаконский</a:t>
            </a:r>
            <a:r>
              <a:rPr lang="ru-RU" sz="2000" b="1" dirty="0" smtClean="0">
                <a:solidFill>
                  <a:srgbClr val="0070C0"/>
                </a:solidFill>
                <a:cs typeface="Arial" pitchFamily="34" charset="0"/>
              </a:rPr>
              <a:t> мир  </a:t>
            </a:r>
            <a:r>
              <a:rPr lang="ru-RU" sz="2000" b="1" dirty="0">
                <a:solidFill>
                  <a:srgbClr val="0070C0"/>
                </a:solidFill>
                <a:cs typeface="Arial" pitchFamily="34" charset="0"/>
              </a:rPr>
              <a:t>«</a:t>
            </a:r>
            <a:r>
              <a:rPr lang="ru-RU" sz="2000" b="1" dirty="0" smtClean="0">
                <a:solidFill>
                  <a:srgbClr val="0070C0"/>
                </a:solidFill>
                <a:cs typeface="Arial" pitchFamily="34" charset="0"/>
              </a:rPr>
              <a:t>огораживается</a:t>
            </a:r>
            <a:r>
              <a:rPr lang="ru-RU" sz="2000" b="1" dirty="0">
                <a:solidFill>
                  <a:srgbClr val="0070C0"/>
                </a:solidFill>
                <a:cs typeface="Arial" pitchFamily="34" charset="0"/>
              </a:rPr>
              <a:t>»</a:t>
            </a:r>
          </a:p>
          <a:p>
            <a:pPr>
              <a:spcBef>
                <a:spcPts val="600"/>
              </a:spcBef>
              <a:buClr>
                <a:srgbClr val="7D092B"/>
              </a:buClr>
            </a:pPr>
            <a:r>
              <a:rPr lang="ru-RU" dirty="0" smtClean="0">
                <a:cs typeface="Arial" pitchFamily="34" charset="0"/>
              </a:rPr>
              <a:t>Китай – технологический </a:t>
            </a:r>
            <a:br>
              <a:rPr lang="ru-RU" dirty="0" smtClean="0">
                <a:cs typeface="Arial" pitchFamily="34" charset="0"/>
              </a:rPr>
            </a:br>
            <a:r>
              <a:rPr lang="ru-RU" dirty="0" smtClean="0">
                <a:cs typeface="Arial" pitchFamily="34" charset="0"/>
              </a:rPr>
              <a:t>конкурент Америки </a:t>
            </a:r>
          </a:p>
          <a:p>
            <a:pPr>
              <a:spcBef>
                <a:spcPts val="600"/>
              </a:spcBef>
              <a:buClr>
                <a:srgbClr val="7D092B"/>
              </a:buClr>
            </a:pPr>
            <a:endParaRPr lang="ru-RU" sz="1100" dirty="0"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7D092B"/>
              </a:buClr>
            </a:pPr>
            <a:r>
              <a:rPr lang="ru-RU" sz="1600" dirty="0" smtClean="0">
                <a:cs typeface="Arial" pitchFamily="34" charset="0"/>
              </a:rPr>
              <a:t>Техно-экономический блок = рынок + финансовый  центр </a:t>
            </a:r>
            <a:r>
              <a:rPr lang="ru-RU" sz="1600" dirty="0">
                <a:cs typeface="Arial" pitchFamily="34" charset="0"/>
              </a:rPr>
              <a:t>+</a:t>
            </a:r>
            <a:r>
              <a:rPr lang="ru-RU" sz="1600" dirty="0" smtClean="0">
                <a:cs typeface="Arial" pitchFamily="34" charset="0"/>
              </a:rPr>
              <a:t> набор технологий + философия развития + экономическая модель </a:t>
            </a:r>
          </a:p>
          <a:p>
            <a:pPr>
              <a:spcBef>
                <a:spcPts val="600"/>
              </a:spcBef>
              <a:buClr>
                <a:srgbClr val="7D092B"/>
              </a:buClr>
            </a:pPr>
            <a:endParaRPr lang="ru-RU" sz="1050" dirty="0" smtClean="0"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7D092B"/>
              </a:buClr>
            </a:pPr>
            <a:r>
              <a:rPr lang="ru-RU" sz="1600" dirty="0" smtClean="0">
                <a:cs typeface="Arial" pitchFamily="34" charset="0"/>
              </a:rPr>
              <a:t>Технологии – ключевые активы стран и основа их безопасности. Отказ пускать противников </a:t>
            </a:r>
            <a:r>
              <a:rPr lang="en-US" sz="1600" dirty="0" smtClean="0">
                <a:cs typeface="Arial" pitchFamily="34" charset="0"/>
              </a:rPr>
              <a:t/>
            </a:r>
            <a:br>
              <a:rPr lang="en-US" sz="1600" dirty="0" smtClean="0">
                <a:cs typeface="Arial" pitchFamily="34" charset="0"/>
              </a:rPr>
            </a:br>
            <a:r>
              <a:rPr lang="ru-RU" sz="1600" dirty="0" smtClean="0">
                <a:cs typeface="Arial" pitchFamily="34" charset="0"/>
              </a:rPr>
              <a:t>в собственную критическую инфраструктуру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7D092B"/>
              </a:buClr>
            </a:pPr>
            <a:endParaRPr lang="ru-RU" sz="1400" dirty="0" smtClean="0">
              <a:latin typeface="Roboto Light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06306"/>
            <a:ext cx="6847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cs typeface="Helvetica"/>
              </a:rPr>
              <a:t>Передел мира и новые правила игры</a:t>
            </a:r>
            <a:endParaRPr lang="ru-RU" sz="2800" b="1" dirty="0">
              <a:solidFill>
                <a:srgbClr val="0070C0"/>
              </a:solidFill>
              <a:cs typeface="Helvetic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4304" y="458797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Источник: А. Безруков «Стратегия развития Томской области: высокие технологии в меняющемся мире»</a:t>
            </a:r>
          </a:p>
        </p:txBody>
      </p:sp>
    </p:spTree>
    <p:extLst>
      <p:ext uri="{BB962C8B-B14F-4D97-AF65-F5344CB8AC3E}">
        <p14:creationId xmlns:p14="http://schemas.microsoft.com/office/powerpoint/2010/main" val="396162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20482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cap="all" spc="200" dirty="0" smtClean="0"/>
              <a:t>Технологическая среда</a:t>
            </a:r>
            <a:endParaRPr lang="ru-RU" sz="3600" cap="all" spc="200" dirty="0"/>
          </a:p>
        </p:txBody>
      </p:sp>
      <p:sp>
        <p:nvSpPr>
          <p:cNvPr id="5" name="TextBox 4"/>
          <p:cNvSpPr txBox="1"/>
          <p:nvPr/>
        </p:nvSpPr>
        <p:spPr>
          <a:xfrm>
            <a:off x="288032" y="771550"/>
            <a:ext cx="5400600" cy="159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b="1" dirty="0">
                <a:solidFill>
                  <a:srgbClr val="0070C0"/>
                </a:solidFill>
              </a:rPr>
              <a:t>Новые материалы и технологии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Цифровое моделирование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и </a:t>
            </a:r>
            <a:r>
              <a:rPr lang="ru-RU" dirty="0">
                <a:solidFill>
                  <a:srgbClr val="0070C0"/>
                </a:solidFill>
              </a:rPr>
              <a:t>дизайн новых материалов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Космическое моделирование</a:t>
            </a:r>
            <a:endParaRPr lang="ru-RU" dirty="0">
              <a:solidFill>
                <a:srgbClr val="0070C0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Мульти- и </a:t>
            </a:r>
            <a:r>
              <a:rPr lang="ru-RU" dirty="0" err="1" smtClean="0">
                <a:solidFill>
                  <a:srgbClr val="0070C0"/>
                </a:solidFill>
              </a:rPr>
              <a:t>метаматериалы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1" name="Picture 2" descr="\\1-137-3\d\Documents\Мероприятия\2018\10.02 преза НОЦ\space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" t="222" r="38133" b="-222"/>
          <a:stretch/>
        </p:blipFill>
        <p:spPr bwMode="auto">
          <a:xfrm>
            <a:off x="9391358" y="1860350"/>
            <a:ext cx="1037140" cy="10371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1-137-3\d\Documents\Мероприятия\2018\10.02 преза НОЦ\dentalny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r="19482"/>
          <a:stretch/>
        </p:blipFill>
        <p:spPr bwMode="auto">
          <a:xfrm>
            <a:off x="9540552" y="993990"/>
            <a:ext cx="1027398" cy="10273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732239" y="2147018"/>
            <a:ext cx="194515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2400" b="1" dirty="0" smtClean="0">
                <a:solidFill>
                  <a:srgbClr val="0070C0"/>
                </a:solidFill>
              </a:rPr>
              <a:t>20 </a:t>
            </a:r>
            <a:r>
              <a:rPr lang="ru-RU" sz="2400" b="1" dirty="0">
                <a:solidFill>
                  <a:srgbClr val="0070C0"/>
                </a:solidFill>
              </a:rPr>
              <a:t>патентов </a:t>
            </a:r>
          </a:p>
        </p:txBody>
      </p:sp>
      <p:pic>
        <p:nvPicPr>
          <p:cNvPr id="14" name="Picture 2" descr="\\1-137-3\d\Documents\Мероприятия\2018\10.02 преза НОЦ\публикации син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86661"/>
            <a:ext cx="486284" cy="48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1-137-3\d\Documents\Мероприятия\2018\10.02 преза НОЦ\деньги син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18344"/>
            <a:ext cx="486284" cy="3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\\1-137-3\d\Documents\Мероприятия\2018\10.02 преза НОЦ\патенты сини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895" y="2042480"/>
            <a:ext cx="328846" cy="48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732240" y="924938"/>
            <a:ext cx="211634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b="1" dirty="0" smtClean="0">
                <a:solidFill>
                  <a:srgbClr val="0070C0"/>
                </a:solidFill>
              </a:rPr>
              <a:t>1 000 </a:t>
            </a:r>
            <a:r>
              <a:rPr lang="ru-RU" sz="2400" b="1" dirty="0" smtClean="0">
                <a:solidFill>
                  <a:srgbClr val="0070C0"/>
                </a:solidFill>
              </a:rPr>
              <a:t>мл</a:t>
            </a:r>
            <a:r>
              <a:rPr lang="ru-RU" sz="2400" b="1" dirty="0">
                <a:solidFill>
                  <a:srgbClr val="0070C0"/>
                </a:solidFill>
              </a:rPr>
              <a:t>н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20680" y="3075806"/>
            <a:ext cx="2843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Ключевые партнеры:</a:t>
            </a:r>
          </a:p>
          <a:p>
            <a:pPr>
              <a:lnSpc>
                <a:spcPct val="85000"/>
              </a:lnSpc>
            </a:pPr>
            <a:r>
              <a:rPr lang="ru-RU" sz="1400" dirty="0" smtClean="0">
                <a:solidFill>
                  <a:srgbClr val="0070C0"/>
                </a:solidFill>
              </a:rPr>
              <a:t>РКК </a:t>
            </a:r>
            <a:r>
              <a:rPr lang="ru-RU" sz="1400" dirty="0">
                <a:solidFill>
                  <a:srgbClr val="0070C0"/>
                </a:solidFill>
              </a:rPr>
              <a:t>«Энергия», </a:t>
            </a:r>
            <a:br>
              <a:rPr lang="ru-RU" sz="1400" dirty="0">
                <a:solidFill>
                  <a:srgbClr val="0070C0"/>
                </a:solidFill>
              </a:rPr>
            </a:br>
            <a:r>
              <a:rPr lang="ru-RU" sz="1400" dirty="0">
                <a:solidFill>
                  <a:srgbClr val="0070C0"/>
                </a:solidFill>
              </a:rPr>
              <a:t>ИСС им. М.Ф. </a:t>
            </a:r>
            <a:r>
              <a:rPr lang="ru-RU" sz="1400" dirty="0" err="1" smtClean="0">
                <a:solidFill>
                  <a:srgbClr val="0070C0"/>
                </a:solidFill>
              </a:rPr>
              <a:t>Решетнева</a:t>
            </a:r>
            <a:r>
              <a:rPr lang="ru-RU" sz="1400" dirty="0" smtClean="0">
                <a:solidFill>
                  <a:srgbClr val="0070C0"/>
                </a:solidFill>
              </a:rPr>
              <a:t>,</a:t>
            </a:r>
          </a:p>
          <a:p>
            <a:pPr>
              <a:lnSpc>
                <a:spcPct val="85000"/>
              </a:lnSpc>
            </a:pPr>
            <a:r>
              <a:rPr lang="ru-RU" altLang="ru-RU" sz="1400" dirty="0" err="1">
                <a:solidFill>
                  <a:srgbClr val="0070C0"/>
                </a:solidFill>
              </a:rPr>
              <a:t>Ростех</a:t>
            </a:r>
            <a:r>
              <a:rPr lang="ru-RU" altLang="ru-RU" sz="1400" dirty="0">
                <a:solidFill>
                  <a:srgbClr val="0070C0"/>
                </a:solidFill>
              </a:rPr>
              <a:t>, </a:t>
            </a:r>
            <a:r>
              <a:rPr lang="ru-RU" altLang="ru-RU" sz="1400" dirty="0" err="1">
                <a:solidFill>
                  <a:srgbClr val="0070C0"/>
                </a:solidFill>
              </a:rPr>
              <a:t>Росэлектроника</a:t>
            </a:r>
            <a:r>
              <a:rPr lang="ru-RU" altLang="ru-RU" sz="1400" dirty="0">
                <a:solidFill>
                  <a:srgbClr val="0070C0"/>
                </a:solidFill>
              </a:rPr>
              <a:t>, </a:t>
            </a:r>
            <a:r>
              <a:rPr lang="ru-RU" altLang="ru-RU" sz="1400" dirty="0" smtClean="0">
                <a:solidFill>
                  <a:srgbClr val="0070C0"/>
                </a:solidFill>
              </a:rPr>
              <a:t/>
            </a:r>
            <a:br>
              <a:rPr lang="ru-RU" altLang="ru-RU" sz="1400" dirty="0" smtClean="0">
                <a:solidFill>
                  <a:srgbClr val="0070C0"/>
                </a:solidFill>
              </a:rPr>
            </a:br>
            <a:r>
              <a:rPr lang="ru-RU" altLang="ru-RU" sz="1400" dirty="0" err="1" smtClean="0">
                <a:solidFill>
                  <a:srgbClr val="0070C0"/>
                </a:solidFill>
              </a:rPr>
              <a:t>Росатом</a:t>
            </a:r>
            <a:r>
              <a:rPr lang="ru-RU" altLang="ru-RU" sz="1400" dirty="0">
                <a:solidFill>
                  <a:srgbClr val="0070C0"/>
                </a:solidFill>
              </a:rPr>
              <a:t>, </a:t>
            </a:r>
            <a:r>
              <a:rPr lang="ru-RU" altLang="ru-RU" sz="1400" dirty="0" err="1">
                <a:solidFill>
                  <a:srgbClr val="0070C0"/>
                </a:solidFill>
              </a:rPr>
              <a:t>Роскосмос</a:t>
            </a:r>
            <a:r>
              <a:rPr lang="ru-RU" altLang="ru-RU" sz="1400" dirty="0">
                <a:solidFill>
                  <a:srgbClr val="0070C0"/>
                </a:solidFill>
              </a:rPr>
              <a:t>, </a:t>
            </a:r>
            <a:br>
              <a:rPr lang="ru-RU" altLang="ru-RU" sz="1400" dirty="0">
                <a:solidFill>
                  <a:srgbClr val="0070C0"/>
                </a:solidFill>
              </a:rPr>
            </a:br>
            <a:r>
              <a:rPr lang="ru-RU" altLang="ru-RU" sz="1400" dirty="0">
                <a:solidFill>
                  <a:srgbClr val="0070C0"/>
                </a:solidFill>
              </a:rPr>
              <a:t>НПФ </a:t>
            </a:r>
            <a:r>
              <a:rPr lang="ru-RU" altLang="ru-RU" sz="1400" dirty="0" err="1">
                <a:solidFill>
                  <a:srgbClr val="0070C0"/>
                </a:solidFill>
              </a:rPr>
              <a:t>Микран</a:t>
            </a:r>
            <a:r>
              <a:rPr lang="ru-RU" altLang="ru-RU" sz="1400" dirty="0">
                <a:solidFill>
                  <a:srgbClr val="0070C0"/>
                </a:solidFill>
              </a:rPr>
              <a:t>, ГК «</a:t>
            </a:r>
            <a:r>
              <a:rPr lang="ru-RU" altLang="ru-RU" sz="1400" dirty="0" err="1">
                <a:solidFill>
                  <a:srgbClr val="0070C0"/>
                </a:solidFill>
              </a:rPr>
              <a:t>ЭлеСи</a:t>
            </a:r>
            <a:r>
              <a:rPr lang="ru-RU" altLang="ru-RU" sz="1400" dirty="0">
                <a:solidFill>
                  <a:srgbClr val="0070C0"/>
                </a:solidFill>
              </a:rPr>
              <a:t>», </a:t>
            </a:r>
            <a:br>
              <a:rPr lang="ru-RU" altLang="ru-RU" sz="1400" dirty="0">
                <a:solidFill>
                  <a:srgbClr val="0070C0"/>
                </a:solidFill>
              </a:rPr>
            </a:br>
            <a:r>
              <a:rPr lang="ru-RU" altLang="ru-RU" sz="1400" dirty="0">
                <a:solidFill>
                  <a:srgbClr val="0070C0"/>
                </a:solidFill>
              </a:rPr>
              <a:t>ГК «</a:t>
            </a:r>
            <a:r>
              <a:rPr lang="ru-RU" altLang="ru-RU" sz="1400" dirty="0" err="1">
                <a:solidFill>
                  <a:srgbClr val="0070C0"/>
                </a:solidFill>
              </a:rPr>
              <a:t>Элекард</a:t>
            </a:r>
            <a:r>
              <a:rPr lang="ru-RU" altLang="ru-RU" sz="1400" dirty="0">
                <a:solidFill>
                  <a:srgbClr val="0070C0"/>
                </a:solidFill>
              </a:rPr>
              <a:t>», АО </a:t>
            </a:r>
            <a:r>
              <a:rPr lang="ru-RU" altLang="ru-RU" sz="1400" dirty="0" smtClean="0">
                <a:solidFill>
                  <a:srgbClr val="0070C0"/>
                </a:solidFill>
              </a:rPr>
              <a:t>«НПЦ «Полюс»</a:t>
            </a:r>
            <a:endParaRPr lang="ru-RU" altLang="ru-RU" sz="1400" dirty="0">
              <a:solidFill>
                <a:srgbClr val="0070C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732240" y="1391269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2400" b="1" dirty="0" smtClean="0">
                <a:solidFill>
                  <a:srgbClr val="0070C0"/>
                </a:solidFill>
              </a:rPr>
              <a:t>75</a:t>
            </a:r>
            <a:r>
              <a:rPr lang="en-US" sz="2400" b="1" dirty="0" smtClean="0">
                <a:solidFill>
                  <a:srgbClr val="0070C0"/>
                </a:solidFill>
              </a:rPr>
              <a:t>0</a:t>
            </a:r>
            <a:r>
              <a:rPr lang="ru-RU" sz="2400" b="1" dirty="0" smtClean="0">
                <a:solidFill>
                  <a:srgbClr val="0070C0"/>
                </a:solidFill>
              </a:rPr>
              <a:t> статей 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(</a:t>
            </a:r>
            <a:r>
              <a:rPr lang="en-US" sz="1600" dirty="0" smtClean="0">
                <a:solidFill>
                  <a:srgbClr val="0070C0"/>
                </a:solidFill>
              </a:rPr>
              <a:t>Q1+Q2</a:t>
            </a:r>
            <a:r>
              <a:rPr lang="ru-RU" sz="1600" dirty="0" smtClean="0">
                <a:solidFill>
                  <a:srgbClr val="0070C0"/>
                </a:solidFill>
              </a:rPr>
              <a:t>)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8032" y="2499742"/>
            <a:ext cx="5738405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srgbClr val="0070C0"/>
                </a:solidFill>
              </a:rPr>
              <a:t>ПРОЕКТ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Разработка высокопроизводительной 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мультипучковой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электронно-лучевой технологии аддитивного производства </a:t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промышленного роботизированного оборудования </a:t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аддитивного производства крупногабаритных изделий </a:t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из металлической/композитной проволоки 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70C0"/>
                </a:solidFill>
              </a:rPr>
              <a:t>ПРОЕКТ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Разработка методов многоуровневого динамического моделирования </a:t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компьютерного дизайна материалов и элементов сложных конструкций </a:t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решения ключевых задач 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Госкорпорации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«РОСКОСМОС»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70C0"/>
                </a:solidFill>
              </a:rPr>
              <a:t>ПРОЕКТ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Разработка технологий и оборудования для производства 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наноразмерных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порошковых металлических и неметаллических материалов </a:t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обеспечение технологий аддитивного производства изделий для авиационной </a:t>
            </a:r>
            <a:b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космической промышленности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6200000">
            <a:off x="5243770" y="1539941"/>
            <a:ext cx="1195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2024 г.</a:t>
            </a:r>
            <a:endParaRPr lang="ru-RU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37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3543"/>
            <a:ext cx="820891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cap="all" spc="200" dirty="0" err="1"/>
              <a:t>Инновационно</a:t>
            </a:r>
            <a:r>
              <a:rPr lang="ru-RU" sz="3600" cap="all" spc="200" dirty="0"/>
              <a:t>-предпринимательский </a:t>
            </a:r>
            <a:r>
              <a:rPr lang="ru-RU" sz="3600" cap="all" spc="200" dirty="0" smtClean="0"/>
              <a:t/>
            </a:r>
            <a:br>
              <a:rPr lang="ru-RU" sz="3600" cap="all" spc="200" dirty="0" smtClean="0"/>
            </a:br>
            <a:r>
              <a:rPr lang="ru-RU" sz="3600" cap="all" spc="200" dirty="0" smtClean="0"/>
              <a:t>трек</a:t>
            </a:r>
            <a:endParaRPr lang="ru-RU" sz="3600" cap="all" spc="200" dirty="0"/>
          </a:p>
        </p:txBody>
      </p:sp>
      <p:sp>
        <p:nvSpPr>
          <p:cNvPr id="5" name="TextBox 4"/>
          <p:cNvSpPr txBox="1"/>
          <p:nvPr/>
        </p:nvSpPr>
        <p:spPr>
          <a:xfrm>
            <a:off x="3524843" y="1563638"/>
            <a:ext cx="3077294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70C0"/>
                </a:solidFill>
              </a:rPr>
              <a:t>Институт экономики </a:t>
            </a:r>
            <a:r>
              <a:rPr lang="ru-RU" sz="1500" dirty="0" smtClean="0">
                <a:solidFill>
                  <a:srgbClr val="0070C0"/>
                </a:solidFill>
              </a:rPr>
              <a:t/>
            </a:r>
            <a:br>
              <a:rPr lang="ru-RU" sz="1500" dirty="0" smtClean="0">
                <a:solidFill>
                  <a:srgbClr val="0070C0"/>
                </a:solidFill>
              </a:rPr>
            </a:br>
            <a:r>
              <a:rPr lang="ru-RU" sz="1500" dirty="0" smtClean="0">
                <a:solidFill>
                  <a:srgbClr val="0070C0"/>
                </a:solidFill>
              </a:rPr>
              <a:t>и менеджмента</a:t>
            </a:r>
            <a:endParaRPr lang="en-US" sz="1500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0070C0"/>
                </a:solidFill>
              </a:rPr>
              <a:t>Центр </a:t>
            </a:r>
            <a:br>
              <a:rPr lang="ru-RU" sz="1500" dirty="0" smtClean="0">
                <a:solidFill>
                  <a:srgbClr val="0070C0"/>
                </a:solidFill>
              </a:rPr>
            </a:br>
            <a:r>
              <a:rPr lang="ru-RU" sz="1500" dirty="0" smtClean="0">
                <a:solidFill>
                  <a:srgbClr val="0070C0"/>
                </a:solidFill>
              </a:rPr>
              <a:t>предпринимательства</a:t>
            </a:r>
          </a:p>
          <a:p>
            <a:pPr marL="342900" indent="-3429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0070C0"/>
                </a:solidFill>
              </a:rPr>
              <a:t>Венчурный фонд ТГУ</a:t>
            </a:r>
          </a:p>
          <a:p>
            <a:pPr marL="342900" indent="-3429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0070C0"/>
                </a:solidFill>
              </a:rPr>
              <a:t>ИХТЦ ТГУ</a:t>
            </a:r>
          </a:p>
          <a:p>
            <a:pPr marL="342900" indent="-3429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 err="1" smtClean="0">
                <a:solidFill>
                  <a:srgbClr val="0070C0"/>
                </a:solidFill>
              </a:rPr>
              <a:t>МИПы</a:t>
            </a:r>
            <a:endParaRPr lang="ru-RU" sz="1500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0070C0"/>
                </a:solidFill>
              </a:rPr>
              <a:t>Бизнес-инкубаторы </a:t>
            </a:r>
          </a:p>
          <a:p>
            <a:pPr marL="342900" indent="-3429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0070C0"/>
                </a:solidFill>
              </a:rPr>
              <a:t>Кластер </a:t>
            </a:r>
            <a:r>
              <a:rPr lang="en-US" sz="1500" dirty="0" smtClean="0">
                <a:solidFill>
                  <a:srgbClr val="0070C0"/>
                </a:solidFill>
              </a:rPr>
              <a:t>SMART </a:t>
            </a:r>
            <a:r>
              <a:rPr lang="ru-RU" sz="1500" dirty="0" smtClean="0">
                <a:solidFill>
                  <a:srgbClr val="0070C0"/>
                </a:solidFill>
              </a:rPr>
              <a:t/>
            </a:r>
            <a:br>
              <a:rPr lang="ru-RU" sz="1500" dirty="0" smtClean="0">
                <a:solidFill>
                  <a:srgbClr val="0070C0"/>
                </a:solidFill>
              </a:rPr>
            </a:br>
            <a:r>
              <a:rPr lang="en-US" sz="1500" dirty="0" smtClean="0">
                <a:solidFill>
                  <a:srgbClr val="0070C0"/>
                </a:solidFill>
              </a:rPr>
              <a:t>Technologies</a:t>
            </a:r>
          </a:p>
          <a:p>
            <a:pPr marL="342900" indent="-3429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70C0"/>
                </a:solidFill>
              </a:rPr>
              <a:t>Томская </a:t>
            </a:r>
            <a:r>
              <a:rPr lang="ru-RU" sz="1500" dirty="0" smtClean="0">
                <a:solidFill>
                  <a:srgbClr val="0070C0"/>
                </a:solidFill>
              </a:rPr>
              <a:t>ТВЗ</a:t>
            </a:r>
          </a:p>
          <a:p>
            <a:pPr marL="342900" indent="-3429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0070C0"/>
                </a:solidFill>
              </a:rPr>
              <a:t>НОЦ «Интеллектуальная собственность»</a:t>
            </a:r>
          </a:p>
          <a:p>
            <a:pPr marL="342900" indent="-3429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0070C0"/>
                </a:solidFill>
              </a:rPr>
              <a:t>Инновационная </a:t>
            </a:r>
            <a:r>
              <a:rPr lang="ru-RU" sz="1500" dirty="0" err="1" smtClean="0">
                <a:solidFill>
                  <a:srgbClr val="0070C0"/>
                </a:solidFill>
              </a:rPr>
              <a:t>инфрастуктура</a:t>
            </a:r>
            <a:r>
              <a:rPr lang="ru-RU" sz="1500" dirty="0" smtClean="0">
                <a:solidFill>
                  <a:srgbClr val="0070C0"/>
                </a:solidFill>
              </a:rPr>
              <a:t> </a:t>
            </a:r>
            <a:r>
              <a:rPr lang="ru-RU" sz="1500" dirty="0" smtClean="0">
                <a:solidFill>
                  <a:srgbClr val="0070C0"/>
                </a:solidFill>
              </a:rPr>
              <a:t>региона</a:t>
            </a:r>
            <a:endParaRPr lang="ru-RU" sz="1500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995348"/>
            <a:ext cx="4752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Инженерное </a:t>
            </a:r>
            <a:br>
              <a:rPr lang="ru-RU" sz="2000" dirty="0">
                <a:solidFill>
                  <a:srgbClr val="0070C0"/>
                </a:solidFill>
              </a:rPr>
            </a:br>
            <a:r>
              <a:rPr lang="ru-RU" sz="2000" dirty="0">
                <a:solidFill>
                  <a:srgbClr val="0070C0"/>
                </a:solidFill>
              </a:rPr>
              <a:t>предпринимательство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Социальное </a:t>
            </a:r>
            <a:br>
              <a:rPr lang="ru-RU" sz="2000" dirty="0">
                <a:solidFill>
                  <a:srgbClr val="0070C0"/>
                </a:solidFill>
              </a:rPr>
            </a:br>
            <a:r>
              <a:rPr lang="ru-RU" sz="2000" dirty="0">
                <a:solidFill>
                  <a:srgbClr val="0070C0"/>
                </a:solidFill>
              </a:rPr>
              <a:t>предпринимательство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Проектное обучение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750300"/>
            <a:ext cx="4067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70C0"/>
                </a:solidFill>
              </a:rPr>
              <a:t>Стартап</a:t>
            </a:r>
            <a:r>
              <a:rPr lang="ru-RU" dirty="0">
                <a:solidFill>
                  <a:srgbClr val="0070C0"/>
                </a:solidFill>
              </a:rPr>
              <a:t>-долина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Томск </a:t>
            </a:r>
            <a:r>
              <a:rPr lang="ru-RU" dirty="0" err="1">
                <a:solidFill>
                  <a:srgbClr val="0070C0"/>
                </a:solidFill>
              </a:rPr>
              <a:t>Хаб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0" name="Picture 2" descr="D:\!!!Дни рождения ТГУ\140 лет\Преза ректора Студенчество\фото\лабы\IMG_51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7" r="9707"/>
          <a:stretch/>
        </p:blipFill>
        <p:spPr bwMode="auto">
          <a:xfrm>
            <a:off x="6251117" y="795460"/>
            <a:ext cx="3289435" cy="32894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9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ЕРОПРИЯТИЯ\12.26 Итоговый Ученый совет и ректорский прием\Преза ректора\режимы управления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1" y="380577"/>
            <a:ext cx="8375916" cy="471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21499"/>
            <a:ext cx="6588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3 режима управления развитием</a:t>
            </a:r>
          </a:p>
          <a:p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ЕРОПРИЯТИЯ\12.26 Итоговый Ученый совет и ректорский прием\Преза ректора\режимы управления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6" y="0"/>
            <a:ext cx="9145166" cy="514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Фотохроника 2018\01.02 Курзина магистранты программы по биомедтехнологиям\IMG_8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023" y="2062922"/>
            <a:ext cx="4624977" cy="30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" y="339502"/>
            <a:ext cx="8579295" cy="795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Базовые </a:t>
            </a:r>
            <a:r>
              <a:rPr lang="ru-RU" b="1" dirty="0" smtClean="0">
                <a:solidFill>
                  <a:srgbClr val="0070C0"/>
                </a:solidFill>
              </a:rPr>
              <a:t>процессы </a:t>
            </a:r>
            <a:r>
              <a:rPr lang="en-US" b="1" dirty="0" smtClean="0">
                <a:solidFill>
                  <a:srgbClr val="0070C0"/>
                </a:solidFill>
              </a:rPr>
              <a:t>| </a:t>
            </a:r>
            <a:r>
              <a:rPr lang="en-US" b="1" dirty="0" smtClean="0">
                <a:solidFill>
                  <a:srgbClr val="0070C0"/>
                </a:solidFill>
              </a:rPr>
              <a:t>RUN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381200" y="1779662"/>
            <a:ext cx="1522512" cy="795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78205" y="267494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Кафедры</a:t>
            </a:r>
          </a:p>
          <a:p>
            <a:r>
              <a:rPr lang="ru-RU" sz="3200" b="1" dirty="0" smtClean="0"/>
              <a:t>Факультеты</a:t>
            </a:r>
          </a:p>
        </p:txBody>
      </p:sp>
      <p:pic>
        <p:nvPicPr>
          <p:cNvPr id="7" name="Picture 2" descr="W:\Фотохроника 2018\12.17 Страт сессия музеев ЭПЦ\12-11 стратсессия в ИЭМ (ЭПЦ)\DSC_79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0" r="17050" b="11521"/>
          <a:stretch/>
        </p:blipFill>
        <p:spPr bwMode="auto">
          <a:xfrm>
            <a:off x="0" y="1147783"/>
            <a:ext cx="5116810" cy="28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3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Фотохроника 2018\01.02 Курзина магистранты программы по биомедтехнологиям\IMG_8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023" y="2062922"/>
            <a:ext cx="4624977" cy="30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" y="339502"/>
            <a:ext cx="8579295" cy="795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Базовые процессы </a:t>
            </a:r>
            <a:r>
              <a:rPr lang="en-US" b="1" dirty="0" smtClean="0">
                <a:solidFill>
                  <a:srgbClr val="0070C0"/>
                </a:solidFill>
              </a:rPr>
              <a:t>| </a:t>
            </a:r>
            <a:r>
              <a:rPr lang="en-US" b="1" dirty="0" smtClean="0">
                <a:solidFill>
                  <a:srgbClr val="0070C0"/>
                </a:solidFill>
              </a:rPr>
              <a:t>RUN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381200" y="1779662"/>
            <a:ext cx="1522512" cy="795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778205" y="267494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Кафедры</a:t>
            </a:r>
          </a:p>
          <a:p>
            <a:r>
              <a:rPr lang="ru-RU" sz="3200" b="1" dirty="0" smtClean="0"/>
              <a:t>Факультеты</a:t>
            </a:r>
          </a:p>
          <a:p>
            <a:r>
              <a:rPr lang="ru-RU" sz="4400" b="1" dirty="0" smtClean="0">
                <a:solidFill>
                  <a:srgbClr val="0070C0"/>
                </a:solidFill>
              </a:rPr>
              <a:t>Выборы</a:t>
            </a:r>
            <a:endParaRPr lang="ru-RU" sz="4400" b="1" dirty="0">
              <a:solidFill>
                <a:srgbClr val="0070C0"/>
              </a:solidFill>
            </a:endParaRPr>
          </a:p>
        </p:txBody>
      </p:sp>
      <p:pic>
        <p:nvPicPr>
          <p:cNvPr id="7" name="Picture 2" descr="W:\Фотохроника 2018\12.17 Страт сессия музеев ЭПЦ\12-11 стратсессия в ИЭМ (ЭПЦ)\DSC_79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0" r="17050" b="11521"/>
          <a:stretch/>
        </p:blipFill>
        <p:spPr bwMode="auto">
          <a:xfrm>
            <a:off x="0" y="1147783"/>
            <a:ext cx="5116810" cy="28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79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1-137-4\d\!!!Дни рождения ТГУ\140 лет\Преза ректора Студенчество\Презентация 30.05.18 итог_Страница_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7"/>
          <a:stretch/>
        </p:blipFill>
        <p:spPr bwMode="auto">
          <a:xfrm>
            <a:off x="-381347" y="1106985"/>
            <a:ext cx="9540552" cy="403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0070C0"/>
                </a:solidFill>
              </a:rPr>
              <a:t>Базовые процессы </a:t>
            </a:r>
            <a:r>
              <a:rPr lang="en-US" sz="3200" b="1" dirty="0" smtClean="0">
                <a:solidFill>
                  <a:srgbClr val="0070C0"/>
                </a:solidFill>
              </a:rPr>
              <a:t>| </a:t>
            </a:r>
            <a:r>
              <a:rPr lang="en-US" sz="3200" b="1" dirty="0" smtClean="0">
                <a:solidFill>
                  <a:srgbClr val="0070C0"/>
                </a:solidFill>
              </a:rPr>
              <a:t>RUN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195486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Приоритет науки</a:t>
            </a:r>
          </a:p>
          <a:p>
            <a:r>
              <a:rPr lang="ru-RU" sz="3200" b="1" dirty="0" smtClean="0"/>
              <a:t>Лаборатории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1197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ЕРОПРИЯТИЯ\12.26 Итоговый Ученый совет и ректорский прием\Преза ректора\режимы управления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98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7"/>
          <a:stretch>
            <a:fillRect/>
          </a:stretch>
        </p:blipFill>
        <p:spPr bwMode="auto">
          <a:xfrm>
            <a:off x="64519" y="2163140"/>
            <a:ext cx="5515593" cy="307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24" y="1052473"/>
            <a:ext cx="1565772" cy="1102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Проект «Ядро </a:t>
            </a:r>
            <a:r>
              <a:rPr lang="ru-RU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бакалавриата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 НИ ТГУ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»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Helvetic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2283718"/>
            <a:ext cx="1990882" cy="535531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altLang="ru-RU" sz="1600" dirty="0">
                <a:solidFill>
                  <a:srgbClr val="0070C0"/>
                </a:solidFill>
                <a:latin typeface="Calibri"/>
              </a:rPr>
              <a:t>Сентябрь 2018 г . – начало реализации</a:t>
            </a:r>
            <a:endParaRPr lang="en-US" altLang="ru-RU" sz="16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" name="Овал 4"/>
          <p:cNvSpPr/>
          <p:nvPr/>
        </p:nvSpPr>
        <p:spPr>
          <a:xfrm>
            <a:off x="2052117" y="1131590"/>
            <a:ext cx="3528392" cy="10236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/>
        </p:spPr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marR="0" lvl="0" defTabSz="9334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Цель проекта</a:t>
            </a:r>
          </a:p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ysClr val="windowText" lastClr="000000"/>
                </a:solidFill>
              </a:rPr>
              <a:t>Формирование универсальных компетенций для обучающихся всех направлений подготовки </a:t>
            </a:r>
            <a:r>
              <a:rPr lang="ru-RU" sz="1200" dirty="0" err="1" smtClean="0">
                <a:solidFill>
                  <a:sysClr val="windowText" lastClr="000000"/>
                </a:solidFill>
              </a:rPr>
              <a:t>бакалавриата</a:t>
            </a:r>
            <a:r>
              <a:rPr lang="ru-RU" sz="1200" dirty="0" smtClean="0">
                <a:solidFill>
                  <a:sysClr val="windowText" lastClr="000000"/>
                </a:solidFill>
              </a:rPr>
              <a:t> </a:t>
            </a:r>
            <a:r>
              <a:rPr lang="ru-RU" sz="1200" dirty="0">
                <a:solidFill>
                  <a:sysClr val="windowText" lastClr="000000"/>
                </a:solidFill>
              </a:rPr>
              <a:t>ТГУ </a:t>
            </a:r>
            <a:r>
              <a:rPr lang="ru-RU" sz="1200" dirty="0" smtClean="0">
                <a:solidFill>
                  <a:sysClr val="windowText" lastClr="000000"/>
                </a:solidFill>
              </a:rPr>
              <a:t/>
            </a:r>
            <a:br>
              <a:rPr lang="ru-RU" sz="1200" dirty="0" smtClean="0">
                <a:solidFill>
                  <a:sysClr val="windowText" lastClr="000000"/>
                </a:solidFill>
              </a:rPr>
            </a:br>
            <a:r>
              <a:rPr lang="ru-RU" sz="1200" dirty="0" smtClean="0">
                <a:solidFill>
                  <a:sysClr val="windowText" lastClr="000000"/>
                </a:solidFill>
              </a:rPr>
              <a:t>в </a:t>
            </a:r>
            <a:r>
              <a:rPr lang="ru-RU" sz="1200" dirty="0">
                <a:solidFill>
                  <a:sysClr val="windowText" lastClr="000000"/>
                </a:solidFill>
              </a:rPr>
              <a:t>соответствии с требованиями ФГОС ВО 3++ / СУОС НИ ТГУ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Picture 2" descr="D:\МЕРОПРИЯТИЯ\12.26 Итоговый Ученый совет и ректорский прием\Преза ректора\ядро\QLbE7S2f-z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" t="4751" r="33513" b="148"/>
          <a:stretch/>
        </p:blipFill>
        <p:spPr bwMode="auto">
          <a:xfrm>
            <a:off x="9972600" y="1707654"/>
            <a:ext cx="2651717" cy="26517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69924" y="90068"/>
            <a:ext cx="5104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Эксперименты по изменению </a:t>
            </a:r>
            <a:r>
              <a:rPr lang="ru-RU" sz="2800" b="1" dirty="0" smtClean="0">
                <a:solidFill>
                  <a:srgbClr val="0070C0"/>
                </a:solidFill>
              </a:rPr>
              <a:t>процессов </a:t>
            </a:r>
            <a:r>
              <a:rPr lang="en-US" sz="2800" b="1" dirty="0" smtClean="0">
                <a:solidFill>
                  <a:srgbClr val="0070C0"/>
                </a:solidFill>
              </a:rPr>
              <a:t>| </a:t>
            </a:r>
            <a:r>
              <a:rPr lang="en-US" sz="2800" b="1" dirty="0" smtClean="0">
                <a:solidFill>
                  <a:srgbClr val="0070C0"/>
                </a:solidFill>
              </a:rPr>
              <a:t>Change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12160" y="3033512"/>
            <a:ext cx="2930355" cy="1641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 defTabSz="933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dirty="0">
                <a:solidFill>
                  <a:sysClr val="windowText" lastClr="000000"/>
                </a:solidFill>
              </a:rPr>
              <a:t>Участники проекта</a:t>
            </a:r>
          </a:p>
          <a:p>
            <a:pPr marL="180000" lvl="0" indent="-180000" defTabSz="93345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ysClr val="windowText" lastClr="000000"/>
                </a:solidFill>
              </a:rPr>
              <a:t>Институт искусств и культуры</a:t>
            </a:r>
          </a:p>
          <a:p>
            <a:pPr marL="180000" lvl="0" indent="-180000" defTabSz="93345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ysClr val="windowText" lastClr="000000"/>
                </a:solidFill>
              </a:rPr>
              <a:t>Факультет исторических </a:t>
            </a:r>
            <a:br>
              <a:rPr lang="ru-RU" sz="1600" dirty="0">
                <a:solidFill>
                  <a:sysClr val="windowText" lastClr="000000"/>
                </a:solidFill>
              </a:rPr>
            </a:br>
            <a:r>
              <a:rPr lang="ru-RU" sz="1600" dirty="0">
                <a:solidFill>
                  <a:sysClr val="windowText" lastClr="000000"/>
                </a:solidFill>
              </a:rPr>
              <a:t>и политических наук</a:t>
            </a:r>
          </a:p>
          <a:p>
            <a:pPr marL="180000" lvl="0" indent="-180000" defTabSz="93345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ysClr val="windowText" lastClr="000000"/>
                </a:solidFill>
              </a:rPr>
              <a:t>Философский факультет</a:t>
            </a:r>
          </a:p>
          <a:p>
            <a:pPr marL="180000" lvl="0" indent="-180000" defTabSz="93345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ysClr val="windowText" lastClr="000000"/>
                </a:solidFill>
              </a:rPr>
              <a:t>Факультет журналистики</a:t>
            </a:r>
            <a:endParaRPr lang="ru-RU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 descr="D:\МЕРОПРИЯТИЯ\12.26 Итоговый Ученый совет и ректорский прием\Преза ректора\ядро\9Po-sdUrXI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97" y="0"/>
            <a:ext cx="3100936" cy="20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7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:\Фотохроника 2017\06.30 ФДП Вручение дипломов иностранцам\Иностранцы\577A4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r="13641"/>
          <a:stretch/>
        </p:blipFill>
        <p:spPr bwMode="auto">
          <a:xfrm>
            <a:off x="5369085" y="546083"/>
            <a:ext cx="3775600" cy="32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8710" y="1491630"/>
            <a:ext cx="61650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«</a:t>
            </a:r>
            <a:r>
              <a:rPr lang="ru-RU" sz="2400" b="1" dirty="0">
                <a:solidFill>
                  <a:srgbClr val="0070C0"/>
                </a:solidFill>
              </a:rPr>
              <a:t>Бизнес и менеджмент»</a:t>
            </a:r>
            <a:r>
              <a:rPr lang="ru-RU" sz="2400" dirty="0"/>
              <a:t> –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совместно </a:t>
            </a:r>
            <a:br>
              <a:rPr lang="ru-RU" sz="2400" dirty="0" smtClean="0"/>
            </a:br>
            <a:r>
              <a:rPr lang="ru-RU" sz="2400" dirty="0" smtClean="0"/>
              <a:t>со </a:t>
            </a:r>
            <a:r>
              <a:rPr lang="ru-RU" sz="2400" dirty="0"/>
              <a:t>Школой </a:t>
            </a:r>
            <a:r>
              <a:rPr lang="ru-RU" sz="2400" dirty="0" smtClean="0"/>
              <a:t>экономики </a:t>
            </a:r>
            <a:br>
              <a:rPr lang="ru-RU" sz="2400" dirty="0" smtClean="0"/>
            </a:br>
            <a:r>
              <a:rPr lang="ru-RU" sz="2400" dirty="0" smtClean="0"/>
              <a:t>Университета Лондона</a:t>
            </a:r>
          </a:p>
          <a:p>
            <a:endParaRPr lang="ru-RU" sz="2400" dirty="0" smtClean="0"/>
          </a:p>
          <a:p>
            <a:r>
              <a:rPr lang="ru-RU" sz="2400" b="1" dirty="0" err="1" smtClean="0">
                <a:solidFill>
                  <a:srgbClr val="0070C0"/>
                </a:solidFill>
              </a:rPr>
              <a:t>Tomsk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International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r>
              <a:rPr lang="ru-RU" sz="2400" b="1" dirty="0" err="1" smtClean="0">
                <a:solidFill>
                  <a:srgbClr val="0070C0"/>
                </a:solidFill>
              </a:rPr>
              <a:t>Science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Program</a:t>
            </a:r>
            <a:r>
              <a:rPr lang="ru-RU" sz="2400" dirty="0"/>
              <a:t> –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 </a:t>
            </a:r>
            <a:r>
              <a:rPr lang="ru-RU" sz="2400" dirty="0"/>
              <a:t>Университетом </a:t>
            </a:r>
            <a:r>
              <a:rPr lang="ru-RU" sz="2400" dirty="0" err="1"/>
              <a:t>Маастрихта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ru-RU" sz="2400" dirty="0"/>
              <a:t>Нидерланды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7016" y="1149998"/>
            <a:ext cx="719301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Международный </a:t>
            </a:r>
            <a:r>
              <a:rPr lang="ru-RU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бакалавриат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Helvetic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0645" y="2597698"/>
            <a:ext cx="105388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84168" y="3723878"/>
            <a:ext cx="1682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a typeface="Tahoma" panose="020B0604030504040204" pitchFamily="34" charset="0"/>
                <a:cs typeface="Tahoma" panose="020B0604030504040204" pitchFamily="34" charset="0"/>
              </a:rPr>
              <a:t>новые</a:t>
            </a:r>
            <a:r>
              <a:rPr lang="ru-RU" sz="20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бакалаврские </a:t>
            </a:r>
            <a:endParaRPr lang="ru-RU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программы </a:t>
            </a:r>
            <a:endParaRPr lang="ru-RU" sz="2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304" y="123478"/>
            <a:ext cx="5104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Эксперименты по изменению </a:t>
            </a:r>
            <a:r>
              <a:rPr lang="ru-RU" sz="2800" b="1" dirty="0" smtClean="0">
                <a:solidFill>
                  <a:srgbClr val="0070C0"/>
                </a:solidFill>
              </a:rPr>
              <a:t>процессов </a:t>
            </a:r>
            <a:r>
              <a:rPr lang="en-US" sz="2800" b="1" dirty="0" smtClean="0">
                <a:solidFill>
                  <a:srgbClr val="0070C0"/>
                </a:solidFill>
              </a:rPr>
              <a:t>| </a:t>
            </a:r>
            <a:r>
              <a:rPr lang="en-US" sz="2800" b="1" dirty="0">
                <a:solidFill>
                  <a:srgbClr val="0070C0"/>
                </a:solidFill>
              </a:rPr>
              <a:t>Change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8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37989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cs typeface="Helvetica"/>
              </a:rPr>
              <a:t>Циклы </a:t>
            </a:r>
            <a:r>
              <a:rPr lang="ru-RU" sz="2800" b="1" dirty="0" smtClean="0">
                <a:solidFill>
                  <a:srgbClr val="0070C0"/>
                </a:solidFill>
                <a:cs typeface="Helvetica"/>
              </a:rPr>
              <a:t>Кондратьева</a:t>
            </a:r>
            <a:endParaRPr lang="ru-RU" sz="2800" b="1" dirty="0">
              <a:solidFill>
                <a:srgbClr val="0070C0"/>
              </a:solidFill>
              <a:cs typeface="Helvetica"/>
            </a:endParaRPr>
          </a:p>
        </p:txBody>
      </p:sp>
      <p:pic>
        <p:nvPicPr>
          <p:cNvPr id="2050" name="Picture 2" descr="D:\МЕРОПРИЯТИЯ\12.26 Итоговый Ученый совет и ректорский прием\Преза ректора\0_37984_70953ea0_XXXL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29" y="661209"/>
            <a:ext cx="7253819" cy="425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40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\\wdiro\Public\машина машина\dist iro\Internet\Научная библиотека\исследователський зал\577A73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 bwMode="auto">
          <a:xfrm>
            <a:off x="1691680" y="2900913"/>
            <a:ext cx="3832039" cy="224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W:\машина машина\Internet\2015 новые аудитории\577A99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68" y="3979032"/>
            <a:ext cx="1831660" cy="122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4719" y="1529513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 smtClean="0"/>
              <a:t>Переформатирование </a:t>
            </a:r>
            <a:br>
              <a:rPr lang="ru-RU" dirty="0" smtClean="0"/>
            </a:br>
            <a:r>
              <a:rPr lang="ru-RU" dirty="0" smtClean="0"/>
              <a:t>имеющихся </a:t>
            </a:r>
            <a:br>
              <a:rPr lang="ru-RU" dirty="0" smtClean="0"/>
            </a:br>
            <a:r>
              <a:rPr lang="ru-RU" dirty="0" smtClean="0"/>
              <a:t>пространств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6119" y="1149998"/>
            <a:ext cx="719301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Новая инфраструктура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04" y="123478"/>
            <a:ext cx="5104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Эксперименты по изменению </a:t>
            </a:r>
            <a:r>
              <a:rPr lang="ru-RU" sz="2800" b="1" dirty="0" smtClean="0">
                <a:solidFill>
                  <a:srgbClr val="0070C0"/>
                </a:solidFill>
              </a:rPr>
              <a:t>процессов </a:t>
            </a:r>
            <a:r>
              <a:rPr lang="en-US" sz="2800" b="1" dirty="0" smtClean="0">
                <a:solidFill>
                  <a:srgbClr val="0070C0"/>
                </a:solidFill>
              </a:rPr>
              <a:t>| </a:t>
            </a:r>
            <a:r>
              <a:rPr lang="en-US" sz="2800" b="1" dirty="0">
                <a:solidFill>
                  <a:srgbClr val="0070C0"/>
                </a:solidFill>
              </a:rPr>
              <a:t>Change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W:\машина машина\Internet\Спец съемки ИОП\аудитория\_MG_57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/>
          <a:stretch/>
        </p:blipFill>
        <p:spPr bwMode="auto">
          <a:xfrm>
            <a:off x="5276850" y="125110"/>
            <a:ext cx="3867150" cy="27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:\Фотохроника 2015\08.26 Новые аудитории и Парус\gbqdabyc\DSC_15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13155"/>
            <a:ext cx="2675903" cy="178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\\WDIRO\Public\Фотохроника 2015\03.20 НБ ТГУ круглосуточный зал\umkqvbnu\DSC_67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68" y="-884634"/>
            <a:ext cx="3842916" cy="256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\\wdiro\Public\машина машина\dist iro\Internet\Научная библиотека\исследователський зал\с людьми\577A85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 t="35" r="22664" b="7310"/>
          <a:stretch/>
        </p:blipFill>
        <p:spPr bwMode="auto">
          <a:xfrm>
            <a:off x="5970393" y="3123913"/>
            <a:ext cx="2480063" cy="20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\\wdiro\Public\Фотохроника 2016\01.18 НБ Студенты в библиотеке\DSC_84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r="6429"/>
          <a:stretch/>
        </p:blipFill>
        <p:spPr bwMode="auto">
          <a:xfrm>
            <a:off x="9706680" y="1850416"/>
            <a:ext cx="2495415" cy="20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wdiro\Public\Фотохроника 2016\01.18 НБ Студенты в библиотеке\DSC_833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2" r="3641"/>
          <a:stretch/>
        </p:blipFill>
        <p:spPr bwMode="auto">
          <a:xfrm>
            <a:off x="0" y="2576573"/>
            <a:ext cx="2486937" cy="20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:\Фотохроника 2015\08.26 Новые аудитории и Парус\gbqdabyc\DSC_155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3" r="12441"/>
          <a:stretch/>
        </p:blipFill>
        <p:spPr bwMode="auto">
          <a:xfrm>
            <a:off x="7653284" y="2057527"/>
            <a:ext cx="1594343" cy="15943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71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"/>
          <p:cNvSpPr txBox="1">
            <a:spLocks/>
          </p:cNvSpPr>
          <p:nvPr/>
        </p:nvSpPr>
        <p:spPr>
          <a:xfrm>
            <a:off x="264304" y="1181786"/>
            <a:ext cx="5149829" cy="628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Институт экономики </a:t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и менеджмента</a:t>
            </a:r>
          </a:p>
        </p:txBody>
      </p:sp>
      <p:pic>
        <p:nvPicPr>
          <p:cNvPr id="7" name="Picture 3" descr="\\1-105-inform\D\Documents\подразделения\ИЭМ\бакалавриат_буклет\буклеты ИЭМ\ИЭМ Современно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294" b="7760"/>
          <a:stretch/>
        </p:blipFill>
        <p:spPr bwMode="auto">
          <a:xfrm>
            <a:off x="5796136" y="3567619"/>
            <a:ext cx="3196391" cy="157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wdiro\Public\машина машина\dist iro\Internet\корпуса\ИЭМ\DSC_461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05" b="4361"/>
          <a:stretch/>
        </p:blipFill>
        <p:spPr bwMode="auto">
          <a:xfrm>
            <a:off x="5783624" y="1707654"/>
            <a:ext cx="3199969" cy="170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wdiro\Public\машина машина\dist iro\Internet\корпуса\ИЭМ\DSC_475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6" y="-23236"/>
            <a:ext cx="3196392" cy="159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4304" y="123478"/>
            <a:ext cx="5104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Эксперименты по изменению </a:t>
            </a:r>
            <a:r>
              <a:rPr lang="ru-RU" sz="2800" b="1" dirty="0" smtClean="0">
                <a:solidFill>
                  <a:srgbClr val="0070C0"/>
                </a:solidFill>
              </a:rPr>
              <a:t>процессов </a:t>
            </a:r>
            <a:r>
              <a:rPr lang="en-US" sz="2800" b="1" dirty="0" smtClean="0">
                <a:solidFill>
                  <a:srgbClr val="0070C0"/>
                </a:solidFill>
              </a:rPr>
              <a:t>| </a:t>
            </a:r>
            <a:r>
              <a:rPr lang="en-US" sz="2800" b="1" dirty="0">
                <a:solidFill>
                  <a:srgbClr val="0070C0"/>
                </a:solidFill>
              </a:rPr>
              <a:t>Change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3" name="Picture 2" descr="\\wdiro\Public\Фотохроника 2017\05.25-26 Лекции П.Г. Щедровицкого\Щедровицкий в ИЭМ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6907" y="1846970"/>
            <a:ext cx="3231558" cy="183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32"/>
          <a:stretch/>
        </p:blipFill>
        <p:spPr>
          <a:xfrm>
            <a:off x="653917" y="3241317"/>
            <a:ext cx="4811829" cy="1902183"/>
          </a:xfrm>
          <a:prstGeom prst="rect">
            <a:avLst/>
          </a:prstGeom>
        </p:spPr>
      </p:pic>
      <p:pic>
        <p:nvPicPr>
          <p:cNvPr id="14" name="Picture 4" descr="D:\wt\08.17_сибур презентация\DSC_9767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03" t="382" r="22730" b="-382"/>
          <a:stretch/>
        </p:blipFill>
        <p:spPr bwMode="auto">
          <a:xfrm>
            <a:off x="3111445" y="1181786"/>
            <a:ext cx="2321367" cy="23213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20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/>
          <p:cNvSpPr txBox="1">
            <a:spLocks/>
          </p:cNvSpPr>
          <p:nvPr/>
        </p:nvSpPr>
        <p:spPr>
          <a:xfrm>
            <a:off x="264305" y="1032749"/>
            <a:ext cx="5027776" cy="4819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Высшая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IT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школа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305" y="80806"/>
            <a:ext cx="5104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Эксперименты по изменению процессов</a:t>
            </a:r>
            <a:r>
              <a:rPr lang="en-US" sz="2800" b="1" dirty="0">
                <a:solidFill>
                  <a:srgbClr val="0070C0"/>
                </a:solidFill>
              </a:rPr>
              <a:t>| Change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9297" r="2901" b="13088"/>
          <a:stretch/>
        </p:blipFill>
        <p:spPr>
          <a:xfrm>
            <a:off x="264304" y="1520754"/>
            <a:ext cx="4060371" cy="21644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896" y="-1102428"/>
            <a:ext cx="3068015" cy="2047567"/>
          </a:xfrm>
          <a:prstGeom prst="rect">
            <a:avLst/>
          </a:prstGeom>
        </p:spPr>
      </p:pic>
      <p:pic>
        <p:nvPicPr>
          <p:cNvPr id="4098" name="Picture 2" descr="W:\машина машина\ректор\Отчет 2018\Папка annual-report-2018\Links\HIT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43" y="328491"/>
            <a:ext cx="749497" cy="7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W:\машина машина\ректор\Отчет 2018\Папка annual-report-2018\Links\sdAlZvYGna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t="24787" r="25929" b="10106"/>
          <a:stretch/>
        </p:blipFill>
        <p:spPr bwMode="auto">
          <a:xfrm>
            <a:off x="1763688" y="3055268"/>
            <a:ext cx="2355428" cy="2088232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МЕРОПРИЯТИЯ\12.26 Итоговый Ученый совет и ректорский прием\Преза ректора\-85zpxBPNn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71550"/>
            <a:ext cx="268689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0" r="20101"/>
          <a:stretch/>
        </p:blipFill>
        <p:spPr>
          <a:xfrm>
            <a:off x="6801340" y="1615144"/>
            <a:ext cx="2048549" cy="197567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14647" t="2475" r="21954" b="2475"/>
          <a:stretch/>
        </p:blipFill>
        <p:spPr>
          <a:xfrm>
            <a:off x="4788024" y="2504019"/>
            <a:ext cx="2448272" cy="24482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504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/>
          <p:cNvSpPr txBox="1">
            <a:spLocks/>
          </p:cNvSpPr>
          <p:nvPr/>
        </p:nvSpPr>
        <p:spPr>
          <a:xfrm>
            <a:off x="251520" y="620934"/>
            <a:ext cx="5027776" cy="1045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Высшая школа журналистики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304" y="123478"/>
            <a:ext cx="5104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Эксперименты по изменению </a:t>
            </a:r>
            <a:r>
              <a:rPr lang="ru-RU" sz="2800" b="1" dirty="0" smtClean="0">
                <a:solidFill>
                  <a:srgbClr val="0070C0"/>
                </a:solidFill>
              </a:rPr>
              <a:t>процессов </a:t>
            </a:r>
            <a:r>
              <a:rPr lang="en-US" sz="2800" b="1" dirty="0" smtClean="0">
                <a:solidFill>
                  <a:srgbClr val="0070C0"/>
                </a:solidFill>
              </a:rPr>
              <a:t>| </a:t>
            </a:r>
            <a:r>
              <a:rPr lang="en-US" sz="2800" b="1" dirty="0">
                <a:solidFill>
                  <a:srgbClr val="0070C0"/>
                </a:solidFill>
              </a:rPr>
              <a:t>Change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123" name="Picture 3" descr="D:\МЕРОПРИЯТИЯ\12.26 Итоговый Ученый совет и ректорский прием\Преза ректора\mi9A_sganG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 bwMode="auto">
          <a:xfrm>
            <a:off x="11556776" y="24313"/>
            <a:ext cx="2167890" cy="21678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:\Фотохроника 2017\10.02 ФЖ новая магистратура\hgOntAu1B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120" y="-1983403"/>
            <a:ext cx="3159704" cy="210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:\Фотохроника 2017\05.24 НОЦ Высшая школа журналистики презентация\kmdpuluw\DSC_1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t="4237" r="279" b="4237"/>
          <a:stretch/>
        </p:blipFill>
        <p:spPr bwMode="auto">
          <a:xfrm>
            <a:off x="395536" y="1923679"/>
            <a:ext cx="4223087" cy="271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/>
          <a:stretch/>
        </p:blipFill>
        <p:spPr bwMode="auto">
          <a:xfrm>
            <a:off x="9684568" y="2318753"/>
            <a:ext cx="7641409" cy="122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W:\Фотохроника 2018\02.24 Встреча с Лысенковым ФЖ и ИИО\drive-download-20180226T024338Z-001\DSC_69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3" r="16633"/>
          <a:stretch/>
        </p:blipFill>
        <p:spPr bwMode="auto">
          <a:xfrm>
            <a:off x="9252520" y="3579862"/>
            <a:ext cx="2182452" cy="21824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W:\Фотохроника 2018\10.31-11.02 ФЖ международная аккредитация\1\577A127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2875" b="1"/>
          <a:stretch/>
        </p:blipFill>
        <p:spPr bwMode="auto">
          <a:xfrm>
            <a:off x="5044440" y="328123"/>
            <a:ext cx="3951719" cy="266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W:\Фотохроника 2018\02.24 Встреча с Лысенковым ФЖ и ИИО\drive-download-20180226T024338Z-001\DSC_686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8" r="16628"/>
          <a:stretch/>
        </p:blipFill>
        <p:spPr bwMode="auto">
          <a:xfrm>
            <a:off x="4619367" y="2192203"/>
            <a:ext cx="2352335" cy="2352335"/>
          </a:xfrm>
          <a:prstGeom prst="ellipse">
            <a:avLst/>
          </a:prstGeom>
          <a:noFill/>
          <a:ln w="1270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74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/>
          <p:cNvSpPr txBox="1">
            <a:spLocks/>
          </p:cNvSpPr>
          <p:nvPr/>
        </p:nvSpPr>
        <p:spPr>
          <a:xfrm>
            <a:off x="264305" y="1059582"/>
            <a:ext cx="5027776" cy="3489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Проект корпуса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на Ленина, 49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304" y="33467"/>
            <a:ext cx="5104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Эксперименты по изменению </a:t>
            </a:r>
            <a:r>
              <a:rPr lang="ru-RU" sz="2800" b="1" dirty="0" smtClean="0">
                <a:solidFill>
                  <a:srgbClr val="0070C0"/>
                </a:solidFill>
              </a:rPr>
              <a:t>процессов </a:t>
            </a:r>
            <a:r>
              <a:rPr lang="en-US" sz="2800" b="1" dirty="0" smtClean="0">
                <a:solidFill>
                  <a:srgbClr val="0070C0"/>
                </a:solidFill>
              </a:rPr>
              <a:t>| </a:t>
            </a:r>
            <a:r>
              <a:rPr lang="en-US" sz="2800" b="1" dirty="0">
                <a:solidFill>
                  <a:srgbClr val="0070C0"/>
                </a:solidFill>
              </a:rPr>
              <a:t>Change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D:\МЕРОПРИЯТИЯ\12.26 Итоговый Ученый совет и ректорский прием\Преза ректора\Creative Media Hall\W2kambLm9S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14482" r="9125" b="9250"/>
          <a:stretch/>
        </p:blipFill>
        <p:spPr bwMode="auto">
          <a:xfrm>
            <a:off x="0" y="1408558"/>
            <a:ext cx="5021486" cy="37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МЕРОПРИЯТИЯ\12.26 Итоговый Ученый совет и ректорский прием\Преза ректора\Creative Media Hall\qfyrkwwI49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4" t="5438" r="11198" b="18270"/>
          <a:stretch/>
        </p:blipFill>
        <p:spPr bwMode="auto">
          <a:xfrm>
            <a:off x="6065094" y="-16738"/>
            <a:ext cx="3078906" cy="235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МЕРОПРИЯТИЯ\12.26 Итоговый Ученый совет и ректорский прием\Преза ректора\Creative Media Hall\aJRrNrxUtO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8" t="8588" r="11545" b="19138"/>
          <a:stretch/>
        </p:blipFill>
        <p:spPr bwMode="auto">
          <a:xfrm>
            <a:off x="5385813" y="1995686"/>
            <a:ext cx="2930603" cy="294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3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/>
          <p:cNvSpPr txBox="1">
            <a:spLocks/>
          </p:cNvSpPr>
          <p:nvPr/>
        </p:nvSpPr>
        <p:spPr>
          <a:xfrm>
            <a:off x="268124" y="1078736"/>
            <a:ext cx="4176464" cy="700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Передовые образовательные технологии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304" y="105475"/>
            <a:ext cx="5104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Эксперименты по изменению </a:t>
            </a:r>
            <a:r>
              <a:rPr lang="ru-RU" sz="2800" b="1" dirty="0" smtClean="0">
                <a:solidFill>
                  <a:srgbClr val="0070C0"/>
                </a:solidFill>
              </a:rPr>
              <a:t>процессов </a:t>
            </a:r>
            <a:r>
              <a:rPr lang="en-US" sz="2800" b="1" dirty="0" smtClean="0">
                <a:solidFill>
                  <a:srgbClr val="0070C0"/>
                </a:solidFill>
              </a:rPr>
              <a:t>| </a:t>
            </a:r>
            <a:r>
              <a:rPr lang="en-US" sz="2800" b="1" dirty="0">
                <a:solidFill>
                  <a:srgbClr val="0070C0"/>
                </a:solidFill>
              </a:rPr>
              <a:t>Change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6" name="Shape 10"/>
          <p:cNvSpPr txBox="1">
            <a:spLocks/>
          </p:cNvSpPr>
          <p:nvPr/>
        </p:nvSpPr>
        <p:spPr>
          <a:xfrm>
            <a:off x="107504" y="2355726"/>
            <a:ext cx="2092052" cy="2082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>
              <a:defRPr sz="1800"/>
            </a:pPr>
            <a:r>
              <a:rPr lang="ru-RU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+mn-ea"/>
                <a:cs typeface="Helvetica"/>
              </a:rPr>
              <a:t>Институт передовых образовательных технологий ADVANCED LEARNING </a:t>
            </a:r>
            <a:r>
              <a:rPr lang="ru-RU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+mn-ea"/>
                <a:cs typeface="Helvetica"/>
              </a:rPr>
              <a:t>INSTITUTE</a:t>
            </a:r>
          </a:p>
        </p:txBody>
      </p:sp>
      <p:sp>
        <p:nvSpPr>
          <p:cNvPr id="8" name="Shape 10"/>
          <p:cNvSpPr txBox="1">
            <a:spLocks/>
          </p:cNvSpPr>
          <p:nvPr/>
        </p:nvSpPr>
        <p:spPr>
          <a:xfrm>
            <a:off x="5240346" y="299422"/>
            <a:ext cx="3724142" cy="419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+mn-ea"/>
                <a:cs typeface="Helvetica"/>
              </a:rPr>
              <a:t>Национальная 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+mn-ea"/>
                <a:cs typeface="Helvetica"/>
              </a:rPr>
              <a:t>online-</a:t>
            </a:r>
            <a:r>
              <a:rPr lang="ru-RU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+mn-ea"/>
                <a:cs typeface="Helvetica"/>
              </a:rPr>
              <a:t>платформа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48" y="893877"/>
            <a:ext cx="3573805" cy="262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18053" y="1779662"/>
            <a:ext cx="3482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Адаптивное  онлайн-обучение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46318" y="3651870"/>
            <a:ext cx="29023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VR/AR-платформа 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/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для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конструирования  </a:t>
            </a: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Helvetica"/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образовательных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приложений </a:t>
            </a:r>
          </a:p>
        </p:txBody>
      </p:sp>
      <p:pic>
        <p:nvPicPr>
          <p:cNvPr id="7172" name="Picture 4" descr="W:\машина машина\ректор\Отчет 2018\Папка annual-report-2018\Links\DSC_62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7309" r="16455"/>
          <a:stretch/>
        </p:blipFill>
        <p:spPr bwMode="auto">
          <a:xfrm>
            <a:off x="2483768" y="2208380"/>
            <a:ext cx="3165698" cy="273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97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/>
          <p:cNvSpPr txBox="1">
            <a:spLocks/>
          </p:cNvSpPr>
          <p:nvPr/>
        </p:nvSpPr>
        <p:spPr>
          <a:xfrm>
            <a:off x="268124" y="961584"/>
            <a:ext cx="4176464" cy="3504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Образовательная среда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8996" y="8503"/>
            <a:ext cx="5104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Эксперименты по изменению </a:t>
            </a:r>
            <a:r>
              <a:rPr lang="ru-RU" sz="2800" b="1" dirty="0" smtClean="0">
                <a:solidFill>
                  <a:srgbClr val="0070C0"/>
                </a:solidFill>
              </a:rPr>
              <a:t>процессов </a:t>
            </a:r>
            <a:r>
              <a:rPr lang="en-US" sz="2800" b="1" dirty="0" smtClean="0">
                <a:solidFill>
                  <a:srgbClr val="0070C0"/>
                </a:solidFill>
              </a:rPr>
              <a:t>| </a:t>
            </a:r>
            <a:r>
              <a:rPr lang="en-US" sz="2800" b="1" dirty="0">
                <a:solidFill>
                  <a:srgbClr val="0070C0"/>
                </a:solidFill>
              </a:rPr>
              <a:t>Change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9218" name="Picture 2" descr="W:\машина машина\ректор\Отчет 2018\Папка annual-report-2018\Links\577A00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8" b="12968"/>
          <a:stretch/>
        </p:blipFill>
        <p:spPr bwMode="auto">
          <a:xfrm>
            <a:off x="0" y="2067694"/>
            <a:ext cx="6228184" cy="30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W:\машина машина\ректор\Отчет 2018\Папка annual-report-2018\Links\577A80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1"/>
          <a:stretch/>
        </p:blipFill>
        <p:spPr bwMode="auto">
          <a:xfrm>
            <a:off x="5076056" y="402625"/>
            <a:ext cx="3996444" cy="21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72200" y="2688471"/>
            <a:ext cx="2520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Фестиваль </a:t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лучших </a:t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образовательных </a:t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практик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Helvetic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8124" y="1349355"/>
            <a:ext cx="2363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Центр </a:t>
            </a:r>
          </a:p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предпринимательства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Helvetic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1277347"/>
            <a:ext cx="1322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Кампусные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 </a:t>
            </a:r>
          </a:p>
          <a:p>
            <a:pPr algn="r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курсы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Helvetica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87177" y="3939902"/>
            <a:ext cx="11053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Problem 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Based 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Learning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528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МЕРОПРИЯТИЯ\12.26 Итоговый Ученый совет и ректорский прием\Преза ректора\режимы управления_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00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-137-4\d\МЕРОПРИЯТИЯ\12.26 Итоговый Ученый совет и ректорский прием\Преза ректора\дисрапт\DSC_93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8" t="23466" r="21898" b="22375"/>
          <a:stretch/>
        </p:blipFill>
        <p:spPr bwMode="auto">
          <a:xfrm>
            <a:off x="5899941" y="462693"/>
            <a:ext cx="2808312" cy="28083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95486"/>
            <a:ext cx="76328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Прорывные пилоты</a:t>
            </a:r>
            <a:r>
              <a:rPr lang="en-US" sz="3200" b="1" dirty="0">
                <a:solidFill>
                  <a:srgbClr val="0070C0"/>
                </a:solidFill>
              </a:rPr>
              <a:t> |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en-US" sz="3600" b="1" dirty="0" smtClean="0">
                <a:solidFill>
                  <a:srgbClr val="0070C0"/>
                </a:solidFill>
              </a:rPr>
              <a:t>DISRUPT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312" y="1308705"/>
            <a:ext cx="7632848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/>
              <a:t>Поиск абитуриентов </a:t>
            </a:r>
            <a:br>
              <a:rPr lang="ru-RU" sz="2400" b="1" dirty="0" smtClean="0"/>
            </a:br>
            <a:r>
              <a:rPr lang="ru-RU" sz="2400" b="1" dirty="0" smtClean="0"/>
              <a:t>в </a:t>
            </a:r>
            <a:r>
              <a:rPr lang="ru-RU" sz="2400" b="1" dirty="0" err="1" smtClean="0"/>
              <a:t>соцсетях</a:t>
            </a:r>
            <a:endParaRPr lang="ru-RU" sz="24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24312" y="2184415"/>
            <a:ext cx="3671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Поиск потенциальных абитуриентов с высоким уровнем креативных </a:t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и когнитивных способностей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1" name="Текст 28"/>
          <p:cNvSpPr txBox="1">
            <a:spLocks/>
          </p:cNvSpPr>
          <p:nvPr/>
        </p:nvSpPr>
        <p:spPr>
          <a:xfrm>
            <a:off x="4456675" y="3795886"/>
            <a:ext cx="4723837" cy="2952328"/>
          </a:xfrm>
          <a:prstGeom prst="rect">
            <a:avLst/>
          </a:prstGeom>
        </p:spPr>
        <p:txBody>
          <a:bodyPr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None/>
            </a:pPr>
            <a:r>
              <a:rPr lang="ru-RU" sz="2400" dirty="0" smtClean="0">
                <a:ea typeface="Tahoma" charset="0"/>
                <a:cs typeface="Tahoma" charset="0"/>
              </a:rPr>
              <a:t>профилей </a:t>
            </a:r>
            <a:r>
              <a:rPr lang="ru-RU" sz="2400" dirty="0">
                <a:ea typeface="Tahoma" charset="0"/>
                <a:cs typeface="Tahoma" charset="0"/>
              </a:rPr>
              <a:t>потенциальных </a:t>
            </a:r>
            <a:r>
              <a:rPr lang="ru-RU" sz="2400" dirty="0" smtClean="0">
                <a:ea typeface="Tahoma" charset="0"/>
                <a:cs typeface="Tahoma" charset="0"/>
              </a:rPr>
              <a:t/>
            </a:r>
            <a:br>
              <a:rPr lang="ru-RU" sz="2400" dirty="0" smtClean="0">
                <a:ea typeface="Tahoma" charset="0"/>
                <a:cs typeface="Tahoma" charset="0"/>
              </a:rPr>
            </a:br>
            <a:r>
              <a:rPr lang="ru-RU" sz="2400" dirty="0" smtClean="0">
                <a:ea typeface="Tahoma" charset="0"/>
                <a:cs typeface="Tahoma" charset="0"/>
              </a:rPr>
              <a:t>абитуриентов СФО</a:t>
            </a:r>
            <a:r>
              <a:rPr lang="en-US" sz="2400" dirty="0" smtClean="0">
                <a:ea typeface="Tahoma" charset="0"/>
                <a:cs typeface="Tahoma" charset="0"/>
              </a:rPr>
              <a:t> </a:t>
            </a:r>
            <a:r>
              <a:rPr lang="ru-RU" sz="2400" dirty="0" smtClean="0">
                <a:ea typeface="Tahoma" charset="0"/>
                <a:cs typeface="Tahoma" charset="0"/>
              </a:rPr>
              <a:t>проанализировано</a:t>
            </a:r>
            <a:endParaRPr lang="ru-RU" sz="2400" dirty="0">
              <a:ea typeface="Tahoma" charset="0"/>
              <a:cs typeface="Tahoma" charset="0"/>
            </a:endParaRPr>
          </a:p>
        </p:txBody>
      </p:sp>
      <p:pic>
        <p:nvPicPr>
          <p:cNvPr id="1028" name="Picture 4" descr="\\1-137-4\d\МЕРОПРИЯТИЯ\12.26 Итоговый Ученый совет и ректорский прием\Преза ректора\дисрапт\DSC_93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r="12054"/>
          <a:stretch/>
        </p:blipFill>
        <p:spPr bwMode="auto">
          <a:xfrm>
            <a:off x="4211960" y="303281"/>
            <a:ext cx="2412485" cy="24124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456676" y="2715766"/>
            <a:ext cx="4256293" cy="120032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302 177 </a:t>
            </a:r>
          </a:p>
        </p:txBody>
      </p:sp>
      <p:sp>
        <p:nvSpPr>
          <p:cNvPr id="16" name="Текст 28"/>
          <p:cNvSpPr txBox="1">
            <a:spLocks/>
          </p:cNvSpPr>
          <p:nvPr/>
        </p:nvSpPr>
        <p:spPr>
          <a:xfrm>
            <a:off x="1830799" y="3868476"/>
            <a:ext cx="1949114" cy="935522"/>
          </a:xfrm>
          <a:prstGeom prst="rect">
            <a:avLst/>
          </a:prstGeom>
        </p:spPr>
        <p:txBody>
          <a:bodyPr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None/>
            </a:pPr>
            <a:r>
              <a:rPr lang="ru-RU" sz="2400" dirty="0" smtClean="0">
                <a:ea typeface="Tahoma" charset="0"/>
                <a:cs typeface="Tahoma" charset="0"/>
              </a:rPr>
              <a:t>точность </a:t>
            </a:r>
            <a:br>
              <a:rPr lang="ru-RU" sz="2400" dirty="0" smtClean="0">
                <a:ea typeface="Tahoma" charset="0"/>
                <a:cs typeface="Tahoma" charset="0"/>
              </a:rPr>
            </a:br>
            <a:r>
              <a:rPr lang="ru-RU" sz="2400" dirty="0" smtClean="0">
                <a:ea typeface="Tahoma" charset="0"/>
                <a:cs typeface="Tahoma" charset="0"/>
              </a:rPr>
              <a:t>алгоритма</a:t>
            </a:r>
            <a:endParaRPr lang="ru-RU" sz="2400" dirty="0">
              <a:ea typeface="Tahoma" charset="0"/>
              <a:cs typeface="Tahoma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3795886"/>
            <a:ext cx="1579278" cy="76944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85%</a:t>
            </a:r>
            <a:endParaRPr lang="en-US" sz="4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491630"/>
            <a:ext cx="7632848" cy="98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/>
              <a:t>Центра компетенций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по </a:t>
            </a:r>
            <a:r>
              <a:rPr lang="ru-RU" sz="2400" b="1" dirty="0"/>
              <a:t>управлению,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основанному </a:t>
            </a:r>
            <a:r>
              <a:rPr lang="ru-RU" sz="2400" b="1" dirty="0"/>
              <a:t>на данных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195486"/>
            <a:ext cx="76328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Прорывные пилоты </a:t>
            </a:r>
            <a:r>
              <a:rPr lang="en-US" sz="3200" b="1" dirty="0">
                <a:solidFill>
                  <a:srgbClr val="0070C0"/>
                </a:solidFill>
              </a:rPr>
              <a:t>|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DISRUPT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192" y="2663112"/>
            <a:ext cx="3504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внедрение </a:t>
            </a:r>
            <a:r>
              <a:rPr lang="ru-RU" sz="2400" dirty="0">
                <a:solidFill>
                  <a:srgbClr val="0070C0"/>
                </a:solidFill>
              </a:rPr>
              <a:t>IT-решений, основанных на анализе больших данных, 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в </a:t>
            </a:r>
            <a:r>
              <a:rPr lang="ru-RU" sz="2400" dirty="0">
                <a:solidFill>
                  <a:srgbClr val="0070C0"/>
                </a:solidFill>
              </a:rPr>
              <a:t>области </a:t>
            </a:r>
            <a:r>
              <a:rPr lang="ru-RU" sz="2400" dirty="0" smtClean="0">
                <a:solidFill>
                  <a:srgbClr val="0070C0"/>
                </a:solidFill>
              </a:rPr>
              <a:t>управления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2055" name="Picture 7" descr="jYXmZkC9Ba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6" t="-14378" r="10345" b="19632"/>
          <a:stretch/>
        </p:blipFill>
        <p:spPr bwMode="auto">
          <a:xfrm>
            <a:off x="11340752" y="483518"/>
            <a:ext cx="3207468" cy="32074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15039"/>
            <a:ext cx="5431610" cy="316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Z:\Фотохроника 2018\12.25 ТГУ СИБУР ИТ\IMG_7601_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1" r="20827"/>
          <a:stretch/>
        </p:blipFill>
        <p:spPr bwMode="auto">
          <a:xfrm>
            <a:off x="3995936" y="2283718"/>
            <a:ext cx="3162262" cy="31622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ЕРОПРИЯТИЯ\12.26 Итоговый Ученый совет и ректорский прием\Преза ректора\карта с крымо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69" y="699542"/>
            <a:ext cx="3526966" cy="328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72483"/>
            <a:ext cx="8638736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0070C0"/>
                </a:solidFill>
                <a:cs typeface="Helvetica"/>
              </a:rPr>
              <a:t>Новая </a:t>
            </a:r>
            <a:r>
              <a:rPr lang="ru-RU" sz="2800" b="1" dirty="0" err="1" smtClean="0">
                <a:solidFill>
                  <a:srgbClr val="0070C0"/>
                </a:solidFill>
                <a:cs typeface="Helvetica"/>
              </a:rPr>
              <a:t>геоэкономика</a:t>
            </a:r>
            <a:r>
              <a:rPr lang="ru-RU" sz="2800" b="1" dirty="0" smtClean="0">
                <a:solidFill>
                  <a:srgbClr val="0070C0"/>
                </a:solidFill>
                <a:cs typeface="Helvetica"/>
              </a:rPr>
              <a:t> России </a:t>
            </a:r>
            <a:r>
              <a:rPr lang="en-US" sz="2800" b="1" dirty="0" smtClean="0">
                <a:solidFill>
                  <a:srgbClr val="0070C0"/>
                </a:solidFill>
                <a:cs typeface="Helvetica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cs typeface="Helvetica"/>
              </a:rPr>
            </a:br>
            <a:r>
              <a:rPr lang="ru-RU" sz="2800" b="1" dirty="0" smtClean="0">
                <a:solidFill>
                  <a:srgbClr val="0070C0"/>
                </a:solidFill>
                <a:cs typeface="Helvetica"/>
              </a:rPr>
              <a:t>и борьба за </a:t>
            </a:r>
            <a:r>
              <a:rPr lang="ru-RU" sz="2800" b="1" dirty="0">
                <a:solidFill>
                  <a:srgbClr val="0070C0"/>
                </a:solidFill>
                <a:cs typeface="Helvetica"/>
              </a:rPr>
              <a:t>Е</a:t>
            </a:r>
            <a:r>
              <a:rPr lang="ru-RU" sz="2800" b="1" dirty="0" smtClean="0">
                <a:solidFill>
                  <a:srgbClr val="0070C0"/>
                </a:solidFill>
                <a:cs typeface="Helvetica"/>
              </a:rPr>
              <a:t>вразию</a:t>
            </a:r>
            <a:endParaRPr lang="ru-RU" sz="2800" b="1" dirty="0">
              <a:solidFill>
                <a:srgbClr val="0070C0"/>
              </a:solidFill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131590"/>
            <a:ext cx="6984776" cy="360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rPr>
              <a:t>Россия </a:t>
            </a:r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>больше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rPr>
              <a:t>не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rPr>
              <a:t>Восток Европы,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rPr>
              <a:t>а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СЕВЕР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ЕВРАЗИИ</a:t>
            </a:r>
          </a:p>
          <a:p>
            <a:pPr marL="285750" lvl="0" indent="-285750">
              <a:lnSpc>
                <a:spcPct val="90000"/>
              </a:lnSpc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>Общая </a:t>
            </a:r>
            <a:r>
              <a:rPr lang="ru-RU" dirty="0">
                <a:solidFill>
                  <a:prstClr val="black"/>
                </a:solidFill>
                <a:cs typeface="Arial" pitchFamily="34" charset="0"/>
              </a:rPr>
              <a:t>транспортная, энергетическая, финансовая, информационная </a:t>
            </a:r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>инфраструктура создаст четырех-</a:t>
            </a:r>
            <a:r>
              <a:rPr lang="ru-RU" dirty="0">
                <a:solidFill>
                  <a:prstClr val="black"/>
                </a:solidFill>
                <a:cs typeface="Arial" pitchFamily="34" charset="0"/>
              </a:rPr>
              <a:t/>
            </a:r>
            <a:br>
              <a:rPr lang="ru-RU" dirty="0">
                <a:solidFill>
                  <a:prstClr val="black"/>
                </a:solidFill>
                <a:cs typeface="Arial" pitchFamily="34" charset="0"/>
              </a:rPr>
            </a:b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rPr>
              <a:t>миллиардный рынок</a:t>
            </a:r>
            <a:r>
              <a:rPr lang="ru-RU" noProof="0" dirty="0" smtClean="0">
                <a:solidFill>
                  <a:prstClr val="black"/>
                </a:solidFill>
                <a:cs typeface="Arial" pitchFamily="34" charset="0"/>
              </a:rPr>
              <a:t>, с ростом в 5% </a:t>
            </a:r>
            <a:endParaRPr lang="ru-RU" dirty="0" smtClean="0">
              <a:solidFill>
                <a:prstClr val="black"/>
              </a:solidFill>
              <a:cs typeface="Arial" pitchFamily="34" charset="0"/>
            </a:endParaRPr>
          </a:p>
          <a:p>
            <a:pPr marL="285750" lvl="0" indent="-285750">
              <a:lnSpc>
                <a:spcPct val="90000"/>
              </a:lnSpc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§"/>
              <a:defRPr/>
            </a:pPr>
            <a:r>
              <a:rPr lang="ru-RU" noProof="0" dirty="0">
                <a:solidFill>
                  <a:prstClr val="black"/>
                </a:solidFill>
                <a:cs typeface="Arial" pitchFamily="34" charset="0"/>
              </a:rPr>
              <a:t>Н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rPr>
              <a:t>ет безопасности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rPr>
              <a:t> – не будет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rPr>
              <a:t>инфраструктуры и рынка 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noProof="0" dirty="0" smtClean="0">
                <a:solidFill>
                  <a:prstClr val="black"/>
                </a:solidFill>
                <a:cs typeface="Arial" pitchFamily="34" charset="0"/>
              </a:rPr>
              <a:t>Россия – экспортер безопасности в Большой Евразии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>Противостояние США и Китая будет определять 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/>
            </a:r>
            <a:br>
              <a:rPr lang="en-US" dirty="0" smtClean="0">
                <a:solidFill>
                  <a:prstClr val="black"/>
                </a:solidFill>
                <a:cs typeface="Arial" pitchFamily="34" charset="0"/>
              </a:rPr>
            </a:br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>политическую и военную динамику в Азии</a:t>
            </a: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>Страны Евразии, </a:t>
            </a:r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>например, </a:t>
            </a:r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>АСЕАН, не захотят быть вовлеченными </a:t>
            </a:r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>в </a:t>
            </a:r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>этот конфликт и будут искать «третью силу» </a:t>
            </a:r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/>
            </a:r>
            <a:br>
              <a:rPr lang="ru-RU" dirty="0" smtClean="0">
                <a:solidFill>
                  <a:prstClr val="black"/>
                </a:solidFill>
                <a:cs typeface="Arial" pitchFamily="34" charset="0"/>
              </a:rPr>
            </a:br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>для </a:t>
            </a:r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>сохранения своей независимости  </a:t>
            </a:r>
            <a:endParaRPr lang="ru-RU" noProof="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4304" y="4731990"/>
            <a:ext cx="8556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Источник: А. Безруков «Стратегия развития Томской области: высокие технологии в меняющемся мире»</a:t>
            </a:r>
          </a:p>
        </p:txBody>
      </p:sp>
    </p:spTree>
    <p:extLst>
      <p:ext uri="{BB962C8B-B14F-4D97-AF65-F5344CB8AC3E}">
        <p14:creationId xmlns:p14="http://schemas.microsoft.com/office/powerpoint/2010/main" val="17906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491630"/>
            <a:ext cx="7632848" cy="98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4000" b="1" dirty="0" smtClean="0"/>
              <a:t>С</a:t>
            </a:r>
            <a:r>
              <a:rPr lang="en-US" sz="4000" b="1" dirty="0" smtClean="0"/>
              <a:t>o</a:t>
            </a:r>
            <a:r>
              <a:rPr lang="ru-RU" sz="4000" b="1" dirty="0"/>
              <a:t>-</a:t>
            </a:r>
            <a:r>
              <a:rPr lang="en-US" sz="4000" b="1" dirty="0" smtClean="0"/>
              <a:t>learning</a:t>
            </a:r>
            <a:r>
              <a:rPr lang="ru-RU" sz="4000" b="1" dirty="0" smtClean="0"/>
              <a:t>-</a:t>
            </a:r>
            <a:br>
              <a:rPr lang="ru-RU" sz="4000" b="1" dirty="0" smtClean="0"/>
            </a:br>
            <a:r>
              <a:rPr lang="ru-RU" sz="4000" b="1" dirty="0" smtClean="0"/>
              <a:t>центр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95486"/>
            <a:ext cx="76328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Прорывные пилоты </a:t>
            </a:r>
            <a:r>
              <a:rPr lang="en-US" sz="3200" b="1" dirty="0">
                <a:solidFill>
                  <a:srgbClr val="0070C0"/>
                </a:solidFill>
              </a:rPr>
              <a:t>|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DISRUPT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192" y="2715766"/>
            <a:ext cx="35047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rgbClr val="0070C0"/>
                </a:solidFill>
              </a:rPr>
              <a:t>совместное </a:t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>обучение </a:t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>на основе </a:t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>передовых технологий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2055" name="Picture 7" descr="jYXmZkC9Ba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6" t="-14378" r="10345" b="19632"/>
          <a:stretch/>
        </p:blipFill>
        <p:spPr bwMode="auto">
          <a:xfrm>
            <a:off x="11330358" y="459591"/>
            <a:ext cx="3207468" cy="32074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Z:\машина машина\Internet\Научная библиотека\круглосуточный зал\DSC_84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835718"/>
            <a:ext cx="4536504" cy="30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машина машина\Internet\Научная библиотека\круглосуточный зал\DSC_841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6933" y="2349557"/>
            <a:ext cx="2958498" cy="29584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7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195486"/>
            <a:ext cx="41044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Прорывные пилоты </a:t>
            </a:r>
            <a:r>
              <a:rPr lang="en-US" sz="3200" b="1" dirty="0">
                <a:solidFill>
                  <a:srgbClr val="0070C0"/>
                </a:solidFill>
              </a:rPr>
              <a:t>|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DISRUPT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491630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Цифровая трансформация университета </a:t>
            </a:r>
            <a:br>
              <a:rPr lang="ru-RU" sz="2800" b="1" dirty="0" smtClean="0"/>
            </a:br>
            <a:r>
              <a:rPr lang="ru-RU" sz="2800" b="1" dirty="0" smtClean="0"/>
              <a:t>и образования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2355726"/>
            <a:ext cx="1954381" cy="1740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5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65+</a:t>
            </a:r>
            <a:r>
              <a:rPr lang="ru-RU" sz="5400" spc="300" dirty="0" smtClean="0">
                <a:solidFill>
                  <a:srgbClr val="0070C0"/>
                </a:solidFill>
              </a:rPr>
              <a:t/>
            </a:r>
            <a:br>
              <a:rPr lang="ru-RU" sz="5400" spc="300" dirty="0" smtClean="0">
                <a:solidFill>
                  <a:srgbClr val="0070C0"/>
                </a:solidFill>
              </a:rPr>
            </a:br>
            <a:r>
              <a:rPr lang="en-US" sz="3600" spc="300" dirty="0" smtClean="0">
                <a:solidFill>
                  <a:srgbClr val="0070C0"/>
                </a:solidFill>
              </a:rPr>
              <a:t>MOOCs </a:t>
            </a:r>
            <a:r>
              <a:rPr lang="ru-RU" sz="3600" spc="300" dirty="0" smtClean="0">
                <a:solidFill>
                  <a:srgbClr val="0070C0"/>
                </a:solidFill>
              </a:rPr>
              <a:t/>
            </a:r>
            <a:br>
              <a:rPr lang="ru-RU" sz="3600" spc="300" dirty="0" smtClean="0">
                <a:solidFill>
                  <a:srgbClr val="0070C0"/>
                </a:solidFill>
              </a:rPr>
            </a:br>
            <a:r>
              <a:rPr lang="en-US" sz="3600" spc="300" dirty="0" smtClean="0">
                <a:solidFill>
                  <a:srgbClr val="0070C0"/>
                </a:solidFill>
              </a:rPr>
              <a:t>TSU</a:t>
            </a:r>
            <a:endParaRPr lang="ru-RU" sz="3200" spc="300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260632" y="195486"/>
            <a:ext cx="4176464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/>
              <a:t>НОЦ </a:t>
            </a:r>
            <a:r>
              <a:rPr lang="ru-RU" sz="2200" dirty="0" smtClean="0"/>
              <a:t>«</a:t>
            </a:r>
            <a:r>
              <a:rPr lang="ru-RU" sz="2200" dirty="0"/>
              <a:t>Интеллектуальная собственность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и интеллектуальные </a:t>
            </a:r>
            <a:br>
              <a:rPr lang="ru-RU" sz="2200" dirty="0" smtClean="0"/>
            </a:br>
            <a:r>
              <a:rPr lang="ru-RU" sz="2200" dirty="0" smtClean="0"/>
              <a:t>права</a:t>
            </a:r>
            <a:r>
              <a:rPr lang="ru-RU" sz="2200" dirty="0"/>
              <a:t>»</a:t>
            </a:r>
          </a:p>
        </p:txBody>
      </p:sp>
      <p:pic>
        <p:nvPicPr>
          <p:cNvPr id="4098" name="Picture 2" descr="Z:\машина машина\ректор\Отчет 2018\Верстка\577A57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r="3715"/>
          <a:stretch/>
        </p:blipFill>
        <p:spPr bwMode="auto">
          <a:xfrm>
            <a:off x="5300439" y="1862506"/>
            <a:ext cx="3865327" cy="297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3219822"/>
            <a:ext cx="269979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/>
              <a:t>Институт </a:t>
            </a:r>
            <a:r>
              <a:rPr lang="ru-RU" sz="2400" b="1" dirty="0"/>
              <a:t>передового обучения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dirty="0" err="1" smtClean="0">
                <a:solidFill>
                  <a:srgbClr val="0070C0"/>
                </a:solidFill>
              </a:rPr>
              <a:t>Advanced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Learning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Institute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099" name="Picture 3" descr="C:\Users\пользователь\Download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96202"/>
            <a:ext cx="2120121" cy="7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ownloads\n56cntnhc7Y-800x43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6058" r="52167" b="45281"/>
          <a:stretch/>
        </p:blipFill>
        <p:spPr bwMode="auto">
          <a:xfrm>
            <a:off x="5308798" y="644187"/>
            <a:ext cx="1773800" cy="89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76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195486"/>
            <a:ext cx="76328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Прорывные пилоты </a:t>
            </a:r>
            <a:r>
              <a:rPr lang="en-US" sz="3200" b="1" dirty="0">
                <a:solidFill>
                  <a:srgbClr val="0070C0"/>
                </a:solidFill>
              </a:rPr>
              <a:t>|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DISRUPT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491630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Искусственный </a:t>
            </a:r>
            <a:br>
              <a:rPr lang="ru-RU" sz="2800" b="1" dirty="0" smtClean="0"/>
            </a:br>
            <a:r>
              <a:rPr lang="ru-RU" sz="2800" b="1" dirty="0" smtClean="0"/>
              <a:t>интеллект </a:t>
            </a:r>
            <a:br>
              <a:rPr lang="ru-RU" sz="2800" b="1" dirty="0" smtClean="0"/>
            </a:br>
            <a:r>
              <a:rPr lang="ru-RU" sz="2800" b="1" dirty="0" smtClean="0"/>
              <a:t>в образовании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704448" y="5450650"/>
            <a:ext cx="2720617" cy="1511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400" spc="300" dirty="0" smtClean="0">
                <a:solidFill>
                  <a:srgbClr val="0070C0"/>
                </a:solidFill>
              </a:rPr>
              <a:t>MOOCs </a:t>
            </a:r>
            <a:r>
              <a:rPr lang="ru-RU" sz="5400" spc="300" dirty="0" smtClean="0">
                <a:solidFill>
                  <a:srgbClr val="0070C0"/>
                </a:solidFill>
              </a:rPr>
              <a:t/>
            </a:r>
            <a:br>
              <a:rPr lang="ru-RU" sz="5400" spc="300" dirty="0" smtClean="0">
                <a:solidFill>
                  <a:srgbClr val="0070C0"/>
                </a:solidFill>
              </a:rPr>
            </a:br>
            <a:r>
              <a:rPr lang="en-US" sz="5400" spc="300" dirty="0" smtClean="0">
                <a:solidFill>
                  <a:srgbClr val="0070C0"/>
                </a:solidFill>
              </a:rPr>
              <a:t>TSU</a:t>
            </a:r>
            <a:endParaRPr lang="ru-RU" sz="4800" spc="3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20272" y="5884680"/>
            <a:ext cx="137268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digital 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natives</a:t>
            </a:r>
            <a:endParaRPr lang="ru-RU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098" name="Picture 2" descr="Z:\машина машина\ректор\Отчет 2018\Верстка\577A5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6948" y="4603428"/>
            <a:ext cx="3843756" cy="256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992100"/>
            <a:ext cx="3305820" cy="217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70C0"/>
                </a:solidFill>
              </a:rPr>
              <a:t>Электронный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err="1" smtClean="0">
                <a:solidFill>
                  <a:srgbClr val="0070C0"/>
                </a:solidFill>
              </a:rPr>
              <a:t>тьютор</a:t>
            </a:r>
            <a:endParaRPr lang="ru-RU" sz="2400" dirty="0" smtClean="0">
              <a:solidFill>
                <a:srgbClr val="0070C0"/>
              </a:solidFill>
            </a:endParaRPr>
          </a:p>
          <a:p>
            <a:pPr marL="285750" indent="-28575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Томский </a:t>
            </a:r>
            <a:b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государственный университет</a:t>
            </a:r>
          </a:p>
          <a:p>
            <a:pPr marL="285750" indent="-28575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Центр 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математического образования</a:t>
            </a:r>
          </a:p>
          <a:p>
            <a:pPr marL="285750" indent="-28575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Компания </a:t>
            </a:r>
            <a:r>
              <a:rPr lang="ru-RU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Enbisys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98338" y="2876625"/>
            <a:ext cx="2645661" cy="89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dirty="0" smtClean="0">
                <a:solidFill>
                  <a:srgbClr val="0070C0"/>
                </a:solidFill>
              </a:rPr>
              <a:t>«Суд 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над роботом»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3435846"/>
            <a:ext cx="270589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 smtClean="0"/>
              <a:t>автономная </a:t>
            </a:r>
            <a:br>
              <a:rPr lang="ru-RU" sz="1600" dirty="0" smtClean="0"/>
            </a:br>
            <a:r>
              <a:rPr lang="ru-RU" sz="1600" dirty="0" smtClean="0"/>
              <a:t>магистратура </a:t>
            </a:r>
            <a:br>
              <a:rPr lang="ru-RU" sz="1600" dirty="0" smtClean="0"/>
            </a:br>
            <a:r>
              <a:rPr lang="ru-RU" sz="2000" b="1" dirty="0" smtClean="0">
                <a:solidFill>
                  <a:srgbClr val="0070C0"/>
                </a:solidFill>
              </a:rPr>
              <a:t>«Компьютерная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и </a:t>
            </a:r>
            <a:r>
              <a:rPr lang="ru-RU" sz="2000" b="1" dirty="0">
                <a:solidFill>
                  <a:srgbClr val="0070C0"/>
                </a:solidFill>
              </a:rPr>
              <a:t>когнитивная лингвистика»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33504" y="3579862"/>
            <a:ext cx="3528392" cy="128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/>
              <a:t>MOO</a:t>
            </a:r>
            <a:r>
              <a:rPr lang="ru-RU" sz="3200" dirty="0" smtClean="0"/>
              <a:t>К</a:t>
            </a:r>
            <a:r>
              <a:rPr lang="en-US" sz="3200" dirty="0" smtClean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 социальной робототехнике</a:t>
            </a:r>
            <a:endParaRPr lang="ru-RU" sz="3200" dirty="0"/>
          </a:p>
        </p:txBody>
      </p:sp>
      <p:pic>
        <p:nvPicPr>
          <p:cNvPr id="5122" name="Picture 2" descr="C:\Users\пользователь\Downloads\vr_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 r="12562"/>
          <a:stretch/>
        </p:blipFill>
        <p:spPr bwMode="auto">
          <a:xfrm>
            <a:off x="6130552" y="-173539"/>
            <a:ext cx="2810140" cy="28101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ownloads\img_8176_1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6480"/>
          <a:stretch/>
        </p:blipFill>
        <p:spPr bwMode="auto">
          <a:xfrm>
            <a:off x="-55760" y="3199228"/>
            <a:ext cx="2820498" cy="19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21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491630"/>
            <a:ext cx="7632848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3200" b="1" dirty="0" smtClean="0"/>
              <a:t>Глобальные </a:t>
            </a:r>
            <a:br>
              <a:rPr lang="ru-RU" sz="3200" b="1" dirty="0" smtClean="0"/>
            </a:br>
            <a:r>
              <a:rPr lang="ru-RU" sz="3200" b="1" dirty="0" err="1" smtClean="0"/>
              <a:t>трансдисциплинарные</a:t>
            </a:r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ru-RU" sz="3200" b="1" dirty="0" smtClean="0"/>
              <a:t>проекты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95486"/>
            <a:ext cx="76328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Прорывные пилоты </a:t>
            </a:r>
            <a:r>
              <a:rPr lang="en-US" sz="3200" b="1" dirty="0">
                <a:solidFill>
                  <a:srgbClr val="0070C0"/>
                </a:solidFill>
              </a:rPr>
              <a:t>|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DISRUPT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7192" y="2787774"/>
            <a:ext cx="4944888" cy="199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Aft>
                <a:spcPts val="1200"/>
              </a:spcAft>
            </a:pPr>
            <a:r>
              <a:rPr lang="ru-RU" sz="4000" dirty="0" smtClean="0">
                <a:solidFill>
                  <a:srgbClr val="0070C0"/>
                </a:solidFill>
              </a:rPr>
              <a:t>Жизнь </a:t>
            </a:r>
            <a:br>
              <a:rPr lang="ru-RU" sz="4000" dirty="0" smtClean="0">
                <a:solidFill>
                  <a:srgbClr val="0070C0"/>
                </a:solidFill>
              </a:rPr>
            </a:br>
            <a:r>
              <a:rPr lang="ru-RU" sz="4000" dirty="0" smtClean="0">
                <a:solidFill>
                  <a:srgbClr val="0070C0"/>
                </a:solidFill>
              </a:rPr>
              <a:t>в космосе</a:t>
            </a:r>
          </a:p>
          <a:p>
            <a:pPr>
              <a:lnSpc>
                <a:spcPct val="70000"/>
              </a:lnSpc>
              <a:spcAft>
                <a:spcPts val="1200"/>
              </a:spcAft>
            </a:pPr>
            <a:r>
              <a:rPr lang="ru-RU" sz="4000" dirty="0" smtClean="0">
                <a:solidFill>
                  <a:srgbClr val="0070C0"/>
                </a:solidFill>
              </a:rPr>
              <a:t>Искусственная </a:t>
            </a:r>
            <a:br>
              <a:rPr lang="ru-RU" sz="4000" dirty="0" smtClean="0">
                <a:solidFill>
                  <a:srgbClr val="0070C0"/>
                </a:solidFill>
              </a:rPr>
            </a:br>
            <a:r>
              <a:rPr lang="ru-RU" sz="4000" dirty="0" smtClean="0">
                <a:solidFill>
                  <a:srgbClr val="0070C0"/>
                </a:solidFill>
              </a:rPr>
              <a:t>жизнь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6150" name="Picture 6" descr="ÐÐ°ÑÑÐ¸Ð½ÐºÐ¸ Ð¿Ð¾ Ð·Ð°Ð¿ÑÐ¾ÑÑ Ð¼ÐºÑ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333"/>
          <a:stretch/>
        </p:blipFill>
        <p:spPr bwMode="auto">
          <a:xfrm>
            <a:off x="5292080" y="-492788"/>
            <a:ext cx="3968836" cy="39688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ÐÐ°ÑÑÐ¸Ð½ÐºÐ¸ Ð¿Ð¾ Ð·Ð°Ð¿ÑÐ¾ÑÑ Ð¸ÑÐºÑÑÑÑÐ²ÐµÐ½Ð½Ð°Ñ Ð¶Ð¸Ð·Ð½Ñ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 bwMode="auto">
          <a:xfrm>
            <a:off x="4110789" y="2477462"/>
            <a:ext cx="2942567" cy="29425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7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wdiro\Public\машина машина\dist iro\Internet\Интерьер\Лестница\2013.02.24_Захаров\IMG_2898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94" b="12394"/>
          <a:stretch/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-157992"/>
            <a:ext cx="9145911" cy="5403330"/>
          </a:xfrm>
          <a:prstGeom prst="rect">
            <a:avLst/>
          </a:prstGeom>
          <a:solidFill>
            <a:schemeClr val="tx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987824" y="1419622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Логика </a:t>
            </a:r>
            <a:endParaRPr lang="ru-RU" sz="4800" b="1" dirty="0" smtClean="0">
              <a:solidFill>
                <a:schemeClr val="bg1"/>
              </a:solidFill>
            </a:endParaRPr>
          </a:p>
          <a:p>
            <a:r>
              <a:rPr lang="ru-RU" sz="4800" b="1" dirty="0" smtClean="0">
                <a:solidFill>
                  <a:schemeClr val="bg1"/>
                </a:solidFill>
              </a:rPr>
              <a:t>экосистемы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3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/>
          <p:cNvSpPr txBox="1">
            <a:spLocks/>
          </p:cNvSpPr>
          <p:nvPr/>
        </p:nvSpPr>
        <p:spPr>
          <a:xfrm>
            <a:off x="264304" y="1077847"/>
            <a:ext cx="4176464" cy="3504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Квантовый центр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304" y="267494"/>
            <a:ext cx="8340144" cy="523220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Логика экосистемы</a:t>
            </a:r>
            <a:endParaRPr lang="ru-RU" sz="28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892" y="1707654"/>
            <a:ext cx="53672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Центр </a:t>
            </a:r>
            <a:r>
              <a:rPr lang="ru-RU" sz="200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НТИ </a:t>
            </a:r>
            <a:r>
              <a:rPr lang="ru-RU" sz="2000" b="1" kern="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«Квантовые коммуникации»</a:t>
            </a:r>
            <a:r>
              <a:rPr lang="ru-RU" sz="200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, </a:t>
            </a:r>
            <a:r>
              <a:rPr lang="ru-RU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создан </a:t>
            </a:r>
            <a:r>
              <a:rPr lang="ru-RU" sz="200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на базе НИТУ «</a:t>
            </a:r>
            <a:r>
              <a:rPr lang="ru-RU" sz="2000" dirty="0" err="1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МИСиС</a:t>
            </a:r>
            <a:r>
              <a:rPr lang="ru-RU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»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spc="1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Томский государственный университет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Российский </a:t>
            </a:r>
            <a:r>
              <a:rPr lang="ru-RU" sz="200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квантовый центр (</a:t>
            </a:r>
            <a:r>
              <a:rPr lang="ru-RU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RQC)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Математический </a:t>
            </a:r>
            <a:r>
              <a:rPr lang="ru-RU" sz="200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институт </a:t>
            </a:r>
            <a:r>
              <a:rPr lang="ru-RU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им. Стеклова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РАНХиГС</a:t>
            </a:r>
            <a:endParaRPr lang="ru-RU" sz="2000" dirty="0" smtClean="0">
              <a:solidFill>
                <a:srgbClr val="0070C0"/>
              </a:solidFill>
              <a:latin typeface="Calibri Light" panose="020F0302020204030204" pitchFamily="34" charset="0"/>
              <a:cs typeface="Helvetic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малые </a:t>
            </a:r>
            <a:r>
              <a:rPr lang="ru-RU" sz="200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инновационные предприятия, специализирующиеся на квантовых </a:t>
            </a:r>
            <a:r>
              <a:rPr lang="ru-RU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коммуникациях</a:t>
            </a:r>
            <a:endParaRPr lang="ru-RU" sz="2000" dirty="0">
              <a:solidFill>
                <a:srgbClr val="0070C0"/>
              </a:solidFill>
              <a:latin typeface="Calibri Light" panose="020F0302020204030204" pitchFamily="34" charset="0"/>
              <a:cs typeface="Helvetica"/>
            </a:endParaRPr>
          </a:p>
        </p:txBody>
      </p:sp>
      <p:pic>
        <p:nvPicPr>
          <p:cNvPr id="10243" name="Picture 3" descr="D:\МЕРОПРИЯТИЯ\12.26 Итоговый Ученый совет и ректорский прием\Преза ректора\24010670067_dd6249dc1d_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5" r="21522" b="13286"/>
          <a:stretch/>
        </p:blipFill>
        <p:spPr bwMode="auto">
          <a:xfrm>
            <a:off x="5796136" y="915566"/>
            <a:ext cx="3041848" cy="385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7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/>
          <p:cNvSpPr txBox="1">
            <a:spLocks/>
          </p:cNvSpPr>
          <p:nvPr/>
        </p:nvSpPr>
        <p:spPr>
          <a:xfrm>
            <a:off x="252453" y="843080"/>
            <a:ext cx="6690352" cy="8549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Биотех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 </a:t>
            </a:r>
            <a:b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</a:b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и синтетическая биология</a:t>
            </a:r>
          </a:p>
        </p:txBody>
      </p:sp>
      <p:pic>
        <p:nvPicPr>
          <p:cNvPr id="11266" name="Picture 2" descr="W:\Фотохроника 2018\05.17 БИ микробиологи РНФ\jpg\DSC_3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7095"/>
            <a:ext cx="3669058" cy="24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W:\Фотохроника 2018\12.14 Биомед лаборатория\Фото для материала про биомедицину\Фото для материала про биомедицину\577A65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-435" b="435"/>
          <a:stretch/>
        </p:blipFill>
        <p:spPr bwMode="auto">
          <a:xfrm>
            <a:off x="0" y="1931640"/>
            <a:ext cx="38756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W:\машина машина\Internet\Наука в фокусе\Наука в фокусе_ Кузнецовым отобранные\()_1_~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3275856" y="2429526"/>
            <a:ext cx="3022544" cy="302254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2453" y="123478"/>
            <a:ext cx="834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Логика экосистемы</a:t>
            </a:r>
            <a:endParaRPr lang="ru-RU" sz="28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97277" y="3552567"/>
            <a:ext cx="2738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	</a:t>
            </a: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Артлайф</a:t>
            </a: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Helvetica"/>
            </a:endParaRPr>
          </a:p>
          <a:p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Helvetica"/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Алтайский </a:t>
            </a:r>
            <a:r>
              <a:rPr lang="ru-RU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биофармкластер</a:t>
            </a: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Helvetic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463618"/>
            <a:ext cx="4350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Холдинг «Спецхимия» ГК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Ростех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958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6508" y="123478"/>
            <a:ext cx="834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Логика </a:t>
            </a:r>
            <a:r>
              <a:rPr lang="ru-RU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экосистемы</a:t>
            </a:r>
            <a:endParaRPr lang="ru-RU" sz="28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1" b="15709"/>
          <a:stretch/>
        </p:blipFill>
        <p:spPr bwMode="auto">
          <a:xfrm>
            <a:off x="5382792" y="646698"/>
            <a:ext cx="3433463" cy="219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2" r="8520" b="15709"/>
          <a:stretch/>
        </p:blipFill>
        <p:spPr bwMode="auto">
          <a:xfrm>
            <a:off x="5705342" y="2715766"/>
            <a:ext cx="3310516" cy="219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D:\МЕРОПРИЯТИЯ\12.26 Итоговый Ученый совет и ректорский прием\Преза ректора\16,1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t="65768" r="9208" b="4629"/>
          <a:stretch/>
        </p:blipFill>
        <p:spPr bwMode="auto">
          <a:xfrm>
            <a:off x="136080" y="1133263"/>
            <a:ext cx="5246712" cy="27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4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/>
          <p:cNvSpPr txBox="1">
            <a:spLocks/>
          </p:cNvSpPr>
          <p:nvPr/>
        </p:nvSpPr>
        <p:spPr>
          <a:xfrm>
            <a:off x="257912" y="1141167"/>
            <a:ext cx="6690352" cy="3504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en-US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Megascience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Helvetica"/>
              </a:rPr>
              <a:t> в астрономии</a:t>
            </a:r>
          </a:p>
        </p:txBody>
      </p:sp>
      <p:pic>
        <p:nvPicPr>
          <p:cNvPr id="15362" name="Picture 2" descr="\\1-137-3\d\Documents\Мероприятия\2018\10.26 защита ДК Калининград\TSU DK Final\TSU 2018 DK preza FINAL RUS Folder\Links\graph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841"/>
            <a:ext cx="3978002" cy="404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257197"/>
            <a:ext cx="4824536" cy="161069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2800" b="1" u="sng" baseline="30000" dirty="0" smtClean="0">
                <a:solidFill>
                  <a:srgbClr val="0070C0"/>
                </a:solidFill>
              </a:rPr>
              <a:t>Physics</a:t>
            </a:r>
            <a:r>
              <a:rPr lang="ru-RU" sz="2800" b="1" u="sng" baseline="30000" dirty="0" smtClean="0">
                <a:solidFill>
                  <a:srgbClr val="0070C0"/>
                </a:solidFill>
              </a:rPr>
              <a:t> </a:t>
            </a:r>
            <a:r>
              <a:rPr lang="en-US" sz="2800" b="1" u="sng" baseline="30000" dirty="0" smtClean="0">
                <a:solidFill>
                  <a:srgbClr val="0070C0"/>
                </a:solidFill>
              </a:rPr>
              <a:t>&amp;</a:t>
            </a:r>
            <a:r>
              <a:rPr lang="ru-RU" sz="2800" b="1" u="sng" baseline="30000" dirty="0" smtClean="0">
                <a:solidFill>
                  <a:srgbClr val="0070C0"/>
                </a:solidFill>
              </a:rPr>
              <a:t> </a:t>
            </a:r>
            <a:r>
              <a:rPr lang="en-US" sz="2800" b="1" u="sng" baseline="30000" dirty="0" smtClean="0">
                <a:solidFill>
                  <a:srgbClr val="0070C0"/>
                </a:solidFill>
              </a:rPr>
              <a:t>Astronomy </a:t>
            </a:r>
            <a:endParaRPr lang="en-US" sz="2800" b="1" u="sng" baseline="30000" dirty="0">
              <a:solidFill>
                <a:srgbClr val="0070C0"/>
              </a:solidFill>
            </a:endParaRPr>
          </a:p>
          <a:p>
            <a:r>
              <a:rPr lang="en-US" sz="2400" baseline="30000" dirty="0"/>
              <a:t>Chemistry</a:t>
            </a:r>
          </a:p>
          <a:p>
            <a:r>
              <a:rPr lang="en-US" sz="2400" baseline="30000" dirty="0"/>
              <a:t>Materials Sciences</a:t>
            </a:r>
          </a:p>
          <a:p>
            <a:r>
              <a:rPr lang="en-US" sz="2400" baseline="30000" dirty="0"/>
              <a:t>Environmental Sciences</a:t>
            </a:r>
          </a:p>
          <a:p>
            <a:r>
              <a:rPr lang="en-US" sz="2400" baseline="30000" dirty="0"/>
              <a:t>Mechanical Engineering  </a:t>
            </a:r>
          </a:p>
          <a:p>
            <a:r>
              <a:rPr lang="en-US" sz="2400" baseline="30000" dirty="0"/>
              <a:t>Chemical Engineering </a:t>
            </a:r>
          </a:p>
          <a:p>
            <a:endParaRPr lang="ru-RU" sz="2400" baseline="30000" dirty="0" smtClean="0"/>
          </a:p>
          <a:p>
            <a:r>
              <a:rPr lang="en-US" sz="2400" baseline="30000" dirty="0" smtClean="0"/>
              <a:t>Modern </a:t>
            </a:r>
            <a:r>
              <a:rPr lang="en-US" sz="2400" baseline="30000" dirty="0"/>
              <a:t>Languages</a:t>
            </a:r>
          </a:p>
          <a:p>
            <a:r>
              <a:rPr lang="en-US" sz="2400" baseline="30000" dirty="0"/>
              <a:t>History</a:t>
            </a:r>
          </a:p>
          <a:p>
            <a:r>
              <a:rPr lang="en-US" sz="2400" baseline="30000" dirty="0"/>
              <a:t>Archaeology</a:t>
            </a:r>
          </a:p>
          <a:p>
            <a:r>
              <a:rPr lang="ru-RU" sz="2400" baseline="30000" dirty="0"/>
              <a:t>А</a:t>
            </a:r>
            <a:r>
              <a:rPr lang="en-US" sz="2400" baseline="30000" dirty="0" err="1" smtClean="0"/>
              <a:t>nthropology</a:t>
            </a:r>
            <a:endParaRPr lang="ru-RU" sz="2400" baseline="30000" dirty="0" smtClean="0"/>
          </a:p>
          <a:p>
            <a:r>
              <a:rPr lang="en-US" sz="2400" baseline="30000" dirty="0" smtClean="0"/>
              <a:t>Philosophy</a:t>
            </a:r>
            <a:endParaRPr lang="ru-RU" sz="2400" baseline="300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59731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TSU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TOP-100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304" y="195486"/>
            <a:ext cx="834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Логика экосистемы</a:t>
            </a:r>
            <a:endParaRPr lang="ru-RU" sz="28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6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9884" y="3835960"/>
            <a:ext cx="4464496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Правовая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охрана изобретений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Средства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индивидуализации и ноу-хау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Соблюдение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авторского права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4304" y="886548"/>
            <a:ext cx="5819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Научно-образовательный 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центр «Интеллектуальная </a:t>
            </a:r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собственность</a:t>
            </a:r>
            <a:b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</a:br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и 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интеллектуальные права</a:t>
            </a:r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»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Helvetica"/>
            </a:endParaRPr>
          </a:p>
        </p:txBody>
      </p:sp>
      <p:pic>
        <p:nvPicPr>
          <p:cNvPr id="13315" name="Picture 3" descr="W:\Фотохроника 2018\12.18 ЮИ стратсессия по новому НОЦ\12-14 ЮИ сессия 110 аудитория корпус на Ушайке_\12-14 ЮИ сессия 110 аудитория корпус на Ушайке_\DSC_83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7"/>
          <a:stretch/>
        </p:blipFill>
        <p:spPr bwMode="auto">
          <a:xfrm>
            <a:off x="0" y="2528420"/>
            <a:ext cx="4370140" cy="261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W:\Фотохроника 2018\12.18 ректор ЮИ договор с роспатентом и газпромбанком\WhatsApp Image 2018-12-17 at 20.22.18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3" r="25703"/>
          <a:stretch/>
        </p:blipFill>
        <p:spPr bwMode="auto">
          <a:xfrm>
            <a:off x="5751376" y="627534"/>
            <a:ext cx="2853072" cy="28530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8024" y="2779835"/>
            <a:ext cx="4355976" cy="91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012160" y="2799049"/>
            <a:ext cx="345638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>
                <a:solidFill>
                  <a:srgbClr val="0070C0"/>
                </a:solidFill>
              </a:rPr>
              <a:t>ТГУ, Газпромбанк и </a:t>
            </a:r>
            <a:r>
              <a:rPr lang="ru-RU" sz="1400" dirty="0" smtClean="0">
                <a:solidFill>
                  <a:srgbClr val="0070C0"/>
                </a:solidFill>
              </a:rPr>
              <a:t>Роспатент </a:t>
            </a:r>
            <a:endParaRPr lang="ru-RU" sz="1400" dirty="0" smtClean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400" dirty="0" smtClean="0">
                <a:solidFill>
                  <a:srgbClr val="0070C0"/>
                </a:solidFill>
              </a:rPr>
              <a:t>подписали трехстороннее </a:t>
            </a:r>
            <a:r>
              <a:rPr lang="ru-RU" sz="1400" dirty="0">
                <a:solidFill>
                  <a:srgbClr val="0070C0"/>
                </a:solidFill>
              </a:rPr>
              <a:t>соглашение </a:t>
            </a:r>
            <a:endParaRPr lang="ru-RU" sz="1400" dirty="0" smtClean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400" dirty="0" smtClean="0">
                <a:solidFill>
                  <a:srgbClr val="0070C0"/>
                </a:solidFill>
              </a:rPr>
              <a:t>о </a:t>
            </a:r>
            <a:r>
              <a:rPr lang="ru-RU" sz="1400" dirty="0">
                <a:solidFill>
                  <a:srgbClr val="0070C0"/>
                </a:solidFill>
              </a:rPr>
              <a:t>сотрудничестве</a:t>
            </a:r>
            <a:endParaRPr lang="ru-RU" sz="1400" dirty="0">
              <a:solidFill>
                <a:srgbClr val="0070C0"/>
              </a:solidFill>
              <a:latin typeface="Calibri Light" panose="020F0302020204030204" pitchFamily="34" charset="0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304" y="195486"/>
            <a:ext cx="834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Логика экосистемы</a:t>
            </a:r>
            <a:endParaRPr lang="ru-RU" sz="28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1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08650" y="0"/>
            <a:ext cx="3535349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292080" y="3259415"/>
            <a:ext cx="1944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ru-RU" sz="9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2160561"/>
            <a:ext cx="1944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ru-RU" sz="9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2080" y="642050"/>
            <a:ext cx="1944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bg1">
                    <a:lumMod val="85000"/>
                  </a:schemeClr>
                </a:solidFill>
              </a:rPr>
              <a:t>1</a:t>
            </a:r>
            <a:endParaRPr lang="ru-RU" sz="9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9B0130-5FFD-472C-B8F2-93BE5C40F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05" y="202456"/>
            <a:ext cx="5546231" cy="713110"/>
          </a:xfrm>
        </p:spPr>
        <p:txBody>
          <a:bodyPr anchor="t">
            <a:normAutofit/>
          </a:bodyPr>
          <a:lstStyle/>
          <a:p>
            <a:pPr algn="l"/>
            <a:r>
              <a:rPr lang="ru-RU" sz="3200" b="1" dirty="0">
                <a:solidFill>
                  <a:srgbClr val="0070C0"/>
                </a:solidFill>
              </a:rPr>
              <a:t>Национальные приоритеты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E074F151-65DF-4897-9CAB-337644ADE4C8}"/>
              </a:ext>
            </a:extLst>
          </p:cNvPr>
          <p:cNvSpPr/>
          <p:nvPr/>
        </p:nvSpPr>
        <p:spPr>
          <a:xfrm>
            <a:off x="251520" y="1075978"/>
            <a:ext cx="5112568" cy="3094897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marL="514350" indent="-514350">
              <a:buClr>
                <a:srgbClr val="0070C0"/>
              </a:buClr>
              <a:buFont typeface="+mj-lt"/>
              <a:buAutoNum type="arabicPeriod"/>
            </a:pPr>
            <a:r>
              <a:rPr lang="ru-RU" sz="2800" dirty="0" smtClean="0">
                <a:ea typeface="Calibri" panose="020F0502020204030204" pitchFamily="34" charset="0"/>
              </a:rPr>
              <a:t>Меры </a:t>
            </a:r>
            <a:r>
              <a:rPr lang="ru-RU" sz="2800" dirty="0">
                <a:ea typeface="Calibri" panose="020F0502020204030204" pitchFamily="34" charset="0"/>
              </a:rPr>
              <a:t>«</a:t>
            </a:r>
            <a:r>
              <a:rPr lang="ru-RU" sz="2800" dirty="0">
                <a:ea typeface="Calibri" panose="020F0502020204030204" pitchFamily="34" charset="0"/>
              </a:rPr>
              <a:t>сбережения </a:t>
            </a:r>
            <a:r>
              <a:rPr lang="ru-RU" sz="2800" dirty="0">
                <a:ea typeface="Calibri" panose="020F0502020204030204" pitchFamily="34" charset="0"/>
              </a:rPr>
              <a:t>населения»</a:t>
            </a:r>
          </a:p>
          <a:p>
            <a:pPr marL="514350" indent="-514350">
              <a:buClr>
                <a:srgbClr val="0070C0"/>
              </a:buClr>
              <a:buFont typeface="+mj-lt"/>
              <a:buAutoNum type="arabicPeriod"/>
            </a:pPr>
            <a:r>
              <a:rPr lang="ru-RU" sz="2800" dirty="0" smtClean="0">
                <a:ea typeface="Calibri" panose="020F0502020204030204" pitchFamily="34" charset="0"/>
              </a:rPr>
              <a:t>Меры </a:t>
            </a:r>
            <a:r>
              <a:rPr lang="ru-RU" sz="2800" dirty="0">
                <a:ea typeface="Calibri" panose="020F0502020204030204" pitchFamily="34" charset="0"/>
              </a:rPr>
              <a:t>технологического развития</a:t>
            </a:r>
          </a:p>
          <a:p>
            <a:pPr marL="514350" indent="-514350">
              <a:buClr>
                <a:srgbClr val="0070C0"/>
              </a:buClr>
              <a:buFont typeface="+mj-lt"/>
              <a:buAutoNum type="arabicPeriod"/>
            </a:pPr>
            <a:r>
              <a:rPr lang="ru-RU" sz="2800" dirty="0" smtClean="0">
                <a:ea typeface="Calibri" panose="020F0502020204030204" pitchFamily="34" charset="0"/>
              </a:rPr>
              <a:t>Установка </a:t>
            </a:r>
            <a:r>
              <a:rPr lang="ru-RU" sz="2800" dirty="0">
                <a:ea typeface="Calibri" panose="020F0502020204030204" pitchFamily="34" charset="0"/>
              </a:rPr>
              <a:t>на экономический рост </a:t>
            </a:r>
            <a:r>
              <a:rPr lang="ru-RU" sz="2800" dirty="0">
                <a:ea typeface="Calibri" panose="020F0502020204030204" pitchFamily="34" charset="0"/>
              </a:rPr>
              <a:t>и </a:t>
            </a:r>
            <a:r>
              <a:rPr lang="ru-RU" sz="2800" dirty="0">
                <a:ea typeface="Calibri" panose="020F0502020204030204" pitchFamily="34" charset="0"/>
              </a:rPr>
              <a:t>интеграцию </a:t>
            </a:r>
            <a:r>
              <a:rPr lang="en-US" sz="2800" dirty="0">
                <a:ea typeface="Calibri" panose="020F0502020204030204" pitchFamily="34" charset="0"/>
              </a:rPr>
              <a:t/>
            </a:r>
            <a:br>
              <a:rPr lang="en-US" sz="2800" dirty="0">
                <a:ea typeface="Calibri" panose="020F0502020204030204" pitchFamily="34" charset="0"/>
              </a:rPr>
            </a:br>
            <a:r>
              <a:rPr lang="ru-RU" sz="2800" dirty="0">
                <a:ea typeface="Calibri" panose="020F0502020204030204" pitchFamily="34" charset="0"/>
              </a:rPr>
              <a:t>в </a:t>
            </a:r>
            <a:r>
              <a:rPr lang="ru-RU" sz="2800" dirty="0">
                <a:ea typeface="Calibri" panose="020F0502020204030204" pitchFamily="34" charset="0"/>
              </a:rPr>
              <a:t>глобальный рынок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19B1875-B951-46CF-8F02-31D6E043412E}"/>
              </a:ext>
            </a:extLst>
          </p:cNvPr>
          <p:cNvSpPr/>
          <p:nvPr/>
        </p:nvSpPr>
        <p:spPr>
          <a:xfrm>
            <a:off x="5662401" y="893880"/>
            <a:ext cx="3427845" cy="4054134"/>
          </a:xfrm>
          <a:prstGeom prst="rect">
            <a:avLst/>
          </a:prstGeom>
          <a:noFill/>
        </p:spPr>
        <p:txBody>
          <a:bodyPr wrap="square" lIns="77925" tIns="38963" rIns="77925" bIns="38963">
            <a:spAutoFit/>
          </a:bodyPr>
          <a:lstStyle/>
          <a:p>
            <a:pPr>
              <a:spcBef>
                <a:spcPts val="511"/>
              </a:spcBef>
            </a:pPr>
            <a:r>
              <a:rPr lang="ru-RU" sz="900" dirty="0"/>
              <a:t>а) обеспечение устойчивого естественного роста численности населения Российской Федерации; </a:t>
            </a:r>
          </a:p>
          <a:p>
            <a:pPr>
              <a:spcBef>
                <a:spcPts val="511"/>
              </a:spcBef>
            </a:pPr>
            <a:r>
              <a:rPr lang="ru-RU" sz="900" dirty="0"/>
              <a:t>б) повышение ожидаемой продолжительности жизни до 78 лет </a:t>
            </a:r>
            <a:r>
              <a:rPr lang="ru-RU" sz="900" dirty="0" smtClean="0"/>
              <a:t/>
            </a:r>
            <a:br>
              <a:rPr lang="ru-RU" sz="900" dirty="0" smtClean="0"/>
            </a:br>
            <a:r>
              <a:rPr lang="ru-RU" sz="900" dirty="0" smtClean="0"/>
              <a:t>(</a:t>
            </a:r>
            <a:r>
              <a:rPr lang="ru-RU" sz="900" dirty="0"/>
              <a:t>к 2030 году - до 80 лет); </a:t>
            </a:r>
          </a:p>
          <a:p>
            <a:pPr>
              <a:spcBef>
                <a:spcPts val="511"/>
              </a:spcBef>
            </a:pPr>
            <a:r>
              <a:rPr lang="ru-RU" sz="900" dirty="0"/>
              <a:t>в) обеспечение устойчивого роста реальных доходов граждан, </a:t>
            </a:r>
            <a:r>
              <a:rPr lang="ru-RU" sz="900" dirty="0" smtClean="0"/>
              <a:t/>
            </a:r>
            <a:br>
              <a:rPr lang="ru-RU" sz="900" dirty="0" smtClean="0"/>
            </a:br>
            <a:r>
              <a:rPr lang="ru-RU" sz="900" dirty="0" smtClean="0"/>
              <a:t>а </a:t>
            </a:r>
            <a:r>
              <a:rPr lang="ru-RU" sz="900" dirty="0"/>
              <a:t>также роста уровня пенсионного обеспечения выше уровня инфляции; </a:t>
            </a:r>
          </a:p>
          <a:p>
            <a:pPr>
              <a:spcBef>
                <a:spcPts val="511"/>
              </a:spcBef>
            </a:pPr>
            <a:r>
              <a:rPr lang="ru-RU" sz="900" dirty="0"/>
              <a:t>г) снижение в два раза уровня бедности в Российской Федерации; </a:t>
            </a:r>
          </a:p>
          <a:p>
            <a:pPr>
              <a:spcBef>
                <a:spcPts val="511"/>
              </a:spcBef>
            </a:pPr>
            <a:r>
              <a:rPr lang="ru-RU" sz="900" dirty="0"/>
              <a:t>д) улучшение жилищных условий не менее 5 млн. семей ежегодно; </a:t>
            </a:r>
          </a:p>
          <a:p>
            <a:pPr>
              <a:spcBef>
                <a:spcPts val="511"/>
              </a:spcBef>
            </a:pPr>
            <a:r>
              <a:rPr lang="ru-RU" sz="900" dirty="0"/>
              <a:t>е) ускорение технологического развития Российской Федерации, увеличение количества организаций, осуществляющих технологические инновации, до 50 процентов от их общего числа; </a:t>
            </a:r>
          </a:p>
          <a:p>
            <a:pPr>
              <a:spcBef>
                <a:spcPts val="511"/>
              </a:spcBef>
            </a:pPr>
            <a:r>
              <a:rPr lang="ru-RU" sz="900" dirty="0"/>
              <a:t>ж) обеспечение ускоренного внедрения цифровых технологий </a:t>
            </a:r>
            <a:r>
              <a:rPr lang="ru-RU" sz="900" dirty="0" smtClean="0"/>
              <a:t/>
            </a:r>
            <a:br>
              <a:rPr lang="ru-RU" sz="900" dirty="0" smtClean="0"/>
            </a:br>
            <a:r>
              <a:rPr lang="ru-RU" sz="900" dirty="0" smtClean="0"/>
              <a:t>в </a:t>
            </a:r>
            <a:r>
              <a:rPr lang="ru-RU" sz="900" dirty="0"/>
              <a:t>экономике и социальной сфере; </a:t>
            </a:r>
          </a:p>
          <a:p>
            <a:pPr>
              <a:spcBef>
                <a:spcPts val="511"/>
              </a:spcBef>
            </a:pPr>
            <a:r>
              <a:rPr lang="ru-RU" sz="900" dirty="0"/>
              <a:t>з) вхождение Российской Федерации в число пяти крупнейших экономик мира, обеспечение темпов экономического роста выше мировых при сохранении макроэкономической стабильности, </a:t>
            </a:r>
            <a:r>
              <a:rPr lang="ru-RU" sz="900" dirty="0" smtClean="0"/>
              <a:t/>
            </a:r>
            <a:br>
              <a:rPr lang="ru-RU" sz="900" dirty="0" smtClean="0"/>
            </a:br>
            <a:r>
              <a:rPr lang="ru-RU" sz="900" dirty="0" smtClean="0"/>
              <a:t>в </a:t>
            </a:r>
            <a:r>
              <a:rPr lang="ru-RU" sz="900" dirty="0"/>
              <a:t>том числе инфляции на уровне, не превышающем 4 процентов; </a:t>
            </a:r>
          </a:p>
          <a:p>
            <a:pPr>
              <a:spcBef>
                <a:spcPts val="511"/>
              </a:spcBef>
            </a:pPr>
            <a:r>
              <a:rPr lang="ru-RU" sz="900" dirty="0"/>
              <a:t>и) создание в базовых отраслях экономики, прежде всего </a:t>
            </a:r>
            <a:r>
              <a:rPr lang="ru-RU" sz="900" dirty="0" smtClean="0"/>
              <a:t/>
            </a:r>
            <a:br>
              <a:rPr lang="ru-RU" sz="900" dirty="0" smtClean="0"/>
            </a:br>
            <a:r>
              <a:rPr lang="ru-RU" sz="900" dirty="0" smtClean="0"/>
              <a:t>в </a:t>
            </a:r>
            <a:r>
              <a:rPr lang="ru-RU" sz="900" dirty="0"/>
              <a:t>обрабатывающей промышленности и агропромышленном комплексе, высокопроизводительного </a:t>
            </a:r>
            <a:r>
              <a:rPr lang="ru-RU" sz="900" dirty="0" err="1"/>
              <a:t>экспортно</a:t>
            </a:r>
            <a:r>
              <a:rPr lang="ru-RU" sz="900" dirty="0"/>
              <a:t> ориентированного сектора, развивающегося на основе современных технологий и обеспеченного высококвалифицированными кадрами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4304" y="458797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Источник: А. Безруков «Стратегия развития Томской области: высокие технологии в меняющемся мире»</a:t>
            </a:r>
          </a:p>
        </p:txBody>
      </p:sp>
    </p:spTree>
    <p:extLst>
      <p:ext uri="{BB962C8B-B14F-4D97-AF65-F5344CB8AC3E}">
        <p14:creationId xmlns:p14="http://schemas.microsoft.com/office/powerpoint/2010/main" val="7241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74707"/>
            <a:ext cx="2952328" cy="316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84568" y="3651870"/>
            <a:ext cx="4464496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Правовая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охрана изобретений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Средства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индивидуализации и ноу-хау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Соблюдение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авторского права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4304" y="843558"/>
            <a:ext cx="7404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Инновационное предпринимательство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Helvetica"/>
            </a:endParaRPr>
          </a:p>
        </p:txBody>
      </p:sp>
      <p:pic>
        <p:nvPicPr>
          <p:cNvPr id="13314" name="Picture 2" descr="W:\Фотохроника 2018\12.19 СЦД ИЭМ семинары для службы занятости\12-17 ИЭМ_ итоги семинаров с центром занятости\DSC_88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4944" y="143788"/>
            <a:ext cx="29125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/>
          <a:stretch/>
        </p:blipFill>
        <p:spPr bwMode="auto">
          <a:xfrm>
            <a:off x="230446" y="1488901"/>
            <a:ext cx="4552919" cy="179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36401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Проинвестирован</a:t>
            </a:r>
            <a:r>
              <a:rPr lang="ru-RU" sz="24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 первый </a:t>
            </a:r>
            <a:r>
              <a:rPr lang="ru-RU" sz="2400" b="1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совместный проект ученых химического факультета ТГУ </a:t>
            </a:r>
            <a:r>
              <a:rPr lang="ru-RU" sz="24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с</a:t>
            </a:r>
            <a:r>
              <a:rPr lang="ru-RU" sz="2400" b="1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 компанией </a:t>
            </a:r>
            <a:r>
              <a:rPr lang="ru-RU" sz="24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X5 </a:t>
            </a:r>
            <a:r>
              <a:rPr lang="ru-RU" sz="2400" b="1" dirty="0" err="1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Retail</a:t>
            </a:r>
            <a:r>
              <a:rPr lang="ru-RU" sz="2400" b="1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 </a:t>
            </a:r>
            <a:r>
              <a:rPr lang="ru-RU" sz="2400" b="1" dirty="0" err="1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Group</a:t>
            </a:r>
            <a:endParaRPr lang="ru-RU" sz="2400" b="1" dirty="0">
              <a:solidFill>
                <a:srgbClr val="0070C0"/>
              </a:solidFill>
              <a:latin typeface="Calibri Light" panose="020F0302020204030204" pitchFamily="34" charset="0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304" y="195486"/>
            <a:ext cx="834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Логика экосистемы</a:t>
            </a:r>
            <a:endParaRPr lang="ru-RU" sz="28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1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D:\МЕРОПРИЯТИЯ\12.26 Итоговый Ученый совет и ректорский прием\Преза ректора\577a99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5" t="7956" r="12872"/>
          <a:stretch/>
        </p:blipFill>
        <p:spPr bwMode="auto">
          <a:xfrm>
            <a:off x="6156177" y="724857"/>
            <a:ext cx="2987824" cy="441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84568" y="3651870"/>
            <a:ext cx="4464496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Правовая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охрана изобретений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Средства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индивидуализации и ноу-хау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Соблюдение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авторского права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4304" y="915566"/>
            <a:ext cx="6251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Магистерская программа</a:t>
            </a:r>
          </a:p>
          <a:p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«Когнитивная </a:t>
            </a:r>
            <a:b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</a:br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и компьютерная лингвистика»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Helvetica"/>
            </a:endParaRPr>
          </a:p>
        </p:txBody>
      </p:sp>
      <p:pic>
        <p:nvPicPr>
          <p:cNvPr id="14338" name="Picture 2" descr="W:\Фотохроника 2018\04.23 МЦИРЧ Сириус клуб Когнитивные исследования Будакова\Клуб_Когнитивные исследован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9"/>
          <a:stretch/>
        </p:blipFill>
        <p:spPr bwMode="auto">
          <a:xfrm>
            <a:off x="3849040" y="2859782"/>
            <a:ext cx="2595168" cy="25951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2392888"/>
            <a:ext cx="352839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Создание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web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-сервиса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/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по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автоматическому </a:t>
            </a:r>
            <a:b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генерированию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новостей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Автоматическая </a:t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обработка речи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Информационное </a:t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Helvetica"/>
              </a:rPr>
              <a:t>агентство, МТС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304" y="195486"/>
            <a:ext cx="834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Логика экосистемы</a:t>
            </a:r>
            <a:endParaRPr lang="ru-RU" sz="28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4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6949280" y="2628949"/>
            <a:ext cx="6251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Когнитивная лингвистика</a:t>
            </a: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Helvetic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755" y="2859781"/>
            <a:ext cx="32061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-1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Подписан меморандум </a:t>
            </a:r>
            <a:br>
              <a:rPr lang="ru-RU" sz="2400" spc="-1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400" spc="-1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о взаимопонимании </a:t>
            </a:r>
            <a:br>
              <a:rPr lang="ru-RU" sz="2400" spc="-1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</a:br>
            <a:r>
              <a:rPr lang="ru-RU" sz="2400" spc="-10" dirty="0">
                <a:solidFill>
                  <a:srgbClr val="0070C0"/>
                </a:solidFill>
                <a:latin typeface="Calibri Light" panose="020F0302020204030204" pitchFamily="34" charset="0"/>
                <a:cs typeface="Helvetica"/>
              </a:rPr>
              <a:t>между ТГУ и Университетом НТИ «20.35»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0616" y="1028025"/>
            <a:ext cx="5867568" cy="3559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Helvetica"/>
              </a:rPr>
              <a:t>3 центра компетенций НТИ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Helvetica"/>
            </a:endParaRPr>
          </a:p>
          <a:p>
            <a:pPr marL="342900" indent="-342900">
              <a:spcAft>
                <a:spcPts val="10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3200" b="1" baseline="30000" dirty="0">
                <a:solidFill>
                  <a:srgbClr val="0070C0"/>
                </a:solidFill>
              </a:rPr>
              <a:t>«Технологии беспроводной связи </a:t>
            </a:r>
            <a:r>
              <a:rPr lang="ru-RU" sz="3200" b="1" baseline="30000" dirty="0" smtClean="0">
                <a:solidFill>
                  <a:srgbClr val="0070C0"/>
                </a:solidFill>
              </a:rPr>
              <a:t/>
            </a:r>
            <a:br>
              <a:rPr lang="ru-RU" sz="3200" b="1" baseline="30000" dirty="0" smtClean="0">
                <a:solidFill>
                  <a:srgbClr val="0070C0"/>
                </a:solidFill>
              </a:rPr>
            </a:br>
            <a:r>
              <a:rPr lang="ru-RU" sz="3200" b="1" baseline="30000" dirty="0" smtClean="0">
                <a:solidFill>
                  <a:srgbClr val="0070C0"/>
                </a:solidFill>
              </a:rPr>
              <a:t>и</a:t>
            </a:r>
            <a:r>
              <a:rPr lang="ru-RU" sz="3200" b="1" baseline="30000" dirty="0">
                <a:solidFill>
                  <a:srgbClr val="0070C0"/>
                </a:solidFill>
              </a:rPr>
              <a:t> интернета вещей» </a:t>
            </a:r>
            <a:r>
              <a:rPr lang="ru-RU" sz="3200" b="1" baseline="30000" dirty="0" smtClean="0">
                <a:solidFill>
                  <a:srgbClr val="0070C0"/>
                </a:solidFill>
              </a:rPr>
              <a:t/>
            </a:r>
            <a:br>
              <a:rPr lang="ru-RU" sz="3200" b="1" baseline="30000" dirty="0" smtClean="0">
                <a:solidFill>
                  <a:srgbClr val="0070C0"/>
                </a:solidFill>
              </a:rPr>
            </a:br>
            <a:r>
              <a:rPr lang="ru-RU" sz="3200" baseline="30000" dirty="0" smtClean="0"/>
              <a:t>на </a:t>
            </a:r>
            <a:r>
              <a:rPr lang="ru-RU" sz="3200" baseline="30000" dirty="0"/>
              <a:t>базе </a:t>
            </a:r>
            <a:r>
              <a:rPr lang="ru-RU" sz="3200" baseline="30000" dirty="0" err="1" smtClean="0"/>
              <a:t>Сколтеха</a:t>
            </a:r>
            <a:endParaRPr lang="ru-RU" sz="3200" baseline="30000" dirty="0"/>
          </a:p>
          <a:p>
            <a:pPr marL="342900" indent="-342900">
              <a:spcAft>
                <a:spcPts val="10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3200" b="1" baseline="30000" dirty="0">
                <a:solidFill>
                  <a:srgbClr val="0070C0"/>
                </a:solidFill>
              </a:rPr>
              <a:t>«Технологии машинного обучения </a:t>
            </a:r>
            <a:r>
              <a:rPr lang="ru-RU" sz="3200" b="1" baseline="30000" dirty="0" smtClean="0">
                <a:solidFill>
                  <a:srgbClr val="0070C0"/>
                </a:solidFill>
              </a:rPr>
              <a:t/>
            </a:r>
            <a:br>
              <a:rPr lang="ru-RU" sz="3200" b="1" baseline="30000" dirty="0" smtClean="0">
                <a:solidFill>
                  <a:srgbClr val="0070C0"/>
                </a:solidFill>
              </a:rPr>
            </a:br>
            <a:r>
              <a:rPr lang="ru-RU" sz="3200" b="1" baseline="30000" dirty="0" smtClean="0">
                <a:solidFill>
                  <a:srgbClr val="0070C0"/>
                </a:solidFill>
              </a:rPr>
              <a:t>и когнитивные технологии»</a:t>
            </a:r>
            <a:r>
              <a:rPr lang="ru-RU" sz="3200" baseline="30000" dirty="0" smtClean="0">
                <a:solidFill>
                  <a:srgbClr val="0070C0"/>
                </a:solidFill>
              </a:rPr>
              <a:t> </a:t>
            </a:r>
            <a:r>
              <a:rPr lang="ru-RU" sz="3200" baseline="30000" dirty="0" smtClean="0"/>
              <a:t/>
            </a:r>
            <a:br>
              <a:rPr lang="ru-RU" sz="3200" baseline="30000" dirty="0" smtClean="0"/>
            </a:br>
            <a:r>
              <a:rPr lang="ru-RU" sz="3200" baseline="30000" dirty="0" smtClean="0"/>
              <a:t>на базе ИТМО</a:t>
            </a:r>
            <a:endParaRPr lang="ru-RU" sz="3200" baseline="30000" dirty="0"/>
          </a:p>
          <a:p>
            <a:pPr marL="342900" indent="-342900">
              <a:spcAft>
                <a:spcPts val="10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3200" b="1" baseline="30000" dirty="0">
                <a:solidFill>
                  <a:srgbClr val="0070C0"/>
                </a:solidFill>
              </a:rPr>
              <a:t>«Технологии </a:t>
            </a:r>
            <a:r>
              <a:rPr lang="ru-RU" sz="3200" b="1" baseline="30000" dirty="0" err="1">
                <a:solidFill>
                  <a:srgbClr val="0070C0"/>
                </a:solidFill>
              </a:rPr>
              <a:t>сенсорики</a:t>
            </a:r>
            <a:r>
              <a:rPr lang="ru-RU" sz="3200" b="1" baseline="30000" dirty="0">
                <a:solidFill>
                  <a:srgbClr val="0070C0"/>
                </a:solidFill>
              </a:rPr>
              <a:t>»</a:t>
            </a:r>
            <a:r>
              <a:rPr lang="ru-RU" sz="3200" baseline="30000" dirty="0">
                <a:solidFill>
                  <a:srgbClr val="0070C0"/>
                </a:solidFill>
              </a:rPr>
              <a:t> </a:t>
            </a:r>
            <a:r>
              <a:rPr lang="ru-RU" sz="3200" baseline="30000" dirty="0" smtClean="0">
                <a:solidFill>
                  <a:srgbClr val="0070C0"/>
                </a:solidFill>
              </a:rPr>
              <a:t/>
            </a:r>
            <a:br>
              <a:rPr lang="ru-RU" sz="3200" baseline="30000" dirty="0" smtClean="0">
                <a:solidFill>
                  <a:srgbClr val="0070C0"/>
                </a:solidFill>
              </a:rPr>
            </a:br>
            <a:r>
              <a:rPr lang="ru-RU" sz="3200" baseline="30000" dirty="0" smtClean="0"/>
              <a:t>на </a:t>
            </a:r>
            <a:r>
              <a:rPr lang="ru-RU" sz="3200" baseline="30000" dirty="0"/>
              <a:t>базе </a:t>
            </a:r>
            <a:r>
              <a:rPr lang="ru-RU" sz="3200" baseline="30000" dirty="0" smtClean="0"/>
              <a:t>МИЭТ</a:t>
            </a:r>
            <a:endParaRPr lang="ru-RU" sz="32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264304" y="195486"/>
            <a:ext cx="834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Логика экосистемы</a:t>
            </a:r>
            <a:endParaRPr lang="ru-RU" sz="28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98" name="Picture 2" descr="D:\МЕРОПРИЯТИЯ\12.26 Итоговый Ученый совет и ректорский прием\Преза ректора\Intel_IoT-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55" y="248428"/>
            <a:ext cx="3162591" cy="202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95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:\машина машина\Internet\КОРПУСА\Главный корпус\2016 осень\DSC_05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0" b="6820"/>
          <a:stretch/>
        </p:blipFill>
        <p:spPr bwMode="auto">
          <a:xfrm>
            <a:off x="3101" y="0"/>
            <a:ext cx="9144000" cy="527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911" y="-66556"/>
            <a:ext cx="9145911" cy="5403330"/>
          </a:xfrm>
          <a:prstGeom prst="rect">
            <a:avLst/>
          </a:prstGeom>
          <a:solidFill>
            <a:schemeClr val="tx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32384" y="3939902"/>
            <a:ext cx="810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Культура сотрудничества</a:t>
            </a:r>
          </a:p>
        </p:txBody>
      </p:sp>
    </p:spTree>
    <p:extLst>
      <p:ext uri="{BB962C8B-B14F-4D97-AF65-F5344CB8AC3E}">
        <p14:creationId xmlns:p14="http://schemas.microsoft.com/office/powerpoint/2010/main" val="35809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37.jpeg" descr="\\1-205-reclama\F\Фотохроника 2014\12.03-04 эксперты Nature\IMG_8049.jpg"/>
          <p:cNvPicPr>
            <a:picLocks noChangeAspect="1"/>
          </p:cNvPicPr>
          <p:nvPr/>
        </p:nvPicPr>
        <p:blipFill>
          <a:blip r:embed="rId2">
            <a:extLst/>
          </a:blip>
          <a:srcRect l="3183" r="12214" b="82"/>
          <a:stretch>
            <a:fillRect/>
          </a:stretch>
        </p:blipFill>
        <p:spPr>
          <a:xfrm>
            <a:off x="9468544" y="3022640"/>
            <a:ext cx="3155539" cy="19123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264304" y="143788"/>
            <a:ext cx="8340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Горизонтальные 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связи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7412" name="Picture 4" descr="W:\Фотохроника 2017\06.07-12 Сколковская сессия\DSC_62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" t="7064"/>
          <a:stretch/>
        </p:blipFill>
        <p:spPr bwMode="auto">
          <a:xfrm>
            <a:off x="0" y="1572433"/>
            <a:ext cx="4345894" cy="29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W:\Фотохроника 2018\05.14 форум университетская лига\Стратегическая сессия\577A22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/>
        </p:blipFill>
        <p:spPr bwMode="auto">
          <a:xfrm>
            <a:off x="3995936" y="158274"/>
            <a:ext cx="4853462" cy="306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W:\Фотохроника 2017\10.12 Живая лаборатория\Проектная сессия по умным городам\IMG_31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4" t="25626" r="29321" b="40246"/>
          <a:stretch/>
        </p:blipFill>
        <p:spPr bwMode="auto">
          <a:xfrm>
            <a:off x="3563888" y="2756481"/>
            <a:ext cx="2232248" cy="2232248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29858" y="3651870"/>
            <a:ext cx="234026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rgbClr val="0070C0"/>
                </a:solidFill>
              </a:rPr>
              <a:t>Ценности</a:t>
            </a:r>
            <a:r>
              <a:rPr lang="ru-RU" sz="2800" b="1" dirty="0" smtClean="0">
                <a:solidFill>
                  <a:srgbClr val="0070C0"/>
                </a:solidFill>
              </a:rPr>
              <a:t>?</a:t>
            </a:r>
          </a:p>
          <a:p>
            <a:pPr>
              <a:spcAft>
                <a:spcPts val="600"/>
              </a:spcAft>
            </a:pPr>
            <a:r>
              <a:rPr lang="ru-RU" sz="2800" b="1" dirty="0" smtClean="0">
                <a:solidFill>
                  <a:srgbClr val="0070C0"/>
                </a:solidFill>
              </a:rPr>
              <a:t>Цели</a:t>
            </a:r>
            <a:r>
              <a:rPr lang="ru-RU" sz="2800" b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65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 стрелкой 12"/>
          <p:cNvCxnSpPr/>
          <p:nvPr/>
        </p:nvCxnSpPr>
        <p:spPr>
          <a:xfrm>
            <a:off x="1341680" y="4649742"/>
            <a:ext cx="5362261" cy="0"/>
          </a:xfrm>
          <a:prstGeom prst="straightConnector1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32494" y="376895"/>
            <a:ext cx="6803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i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I </a:t>
            </a:r>
            <a:r>
              <a:rPr lang="ru-RU" sz="2400" b="1" i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этап. </a:t>
            </a:r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</a:br>
            <a:r>
              <a:rPr lang="ru-RU" sz="2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Пересборка</a:t>
            </a:r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, </a:t>
            </a:r>
            <a:b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понимание новых </a:t>
            </a:r>
            <a:b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форматов и задач</a:t>
            </a:r>
            <a:endParaRPr lang="ru-RU" sz="2400" baseline="30000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19100"/>
            <a:ext cx="2285268" cy="162763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806347" y="3832915"/>
            <a:ext cx="425256" cy="41092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452" b="45728"/>
          <a:stretch/>
        </p:blipFill>
        <p:spPr>
          <a:xfrm>
            <a:off x="1892214" y="3910176"/>
            <a:ext cx="236174" cy="2693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9234" y="3444361"/>
            <a:ext cx="1701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Томская область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8937" y="446206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2013</a:t>
            </a:r>
            <a:endParaRPr lang="ru-RU" dirty="0"/>
          </a:p>
        </p:txBody>
      </p:sp>
      <p:pic>
        <p:nvPicPr>
          <p:cNvPr id="18435" name="Picture 3" descr="C:\Users\пользователь\Downloads\Telegram Desktop\карта_mother-russia [преобразованный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92087"/>
            <a:ext cx="6084168" cy="31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/>
          <p:cNvSpPr/>
          <p:nvPr/>
        </p:nvSpPr>
        <p:spPr>
          <a:xfrm>
            <a:off x="5475086" y="3299298"/>
            <a:ext cx="589165" cy="56931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452" b="45728"/>
          <a:stretch/>
        </p:blipFill>
        <p:spPr>
          <a:xfrm>
            <a:off x="5567668" y="3353542"/>
            <a:ext cx="404000" cy="46082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703941" y="446155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2018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018736" y="1272236"/>
            <a:ext cx="2291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Российская Федерация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Picture 8" descr="\\1-137-3\d\Documents\Мероприятия\2018\10.26 защита ДК Калининград\TSU DK Final\TSU 2018 DK preza FINAL RUS Folder\Links\577A8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961" y="2815552"/>
            <a:ext cx="3328070" cy="22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\\wdiro\Public\машина машина\dist iro\Internet\корпуса\общежития\! Общежитие Буяновский\Парус - Студенческое общежитие ТГУ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9"/>
          <a:stretch/>
        </p:blipFill>
        <p:spPr bwMode="auto">
          <a:xfrm>
            <a:off x="-5365104" y="48825"/>
            <a:ext cx="4860032" cy="284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\\wdiro\Public\машина машина\dist iro\Internet\корпуса\общежития\! Общежитие Буяновский\Буяновский 3а\2016_внутри\DSC_29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9521" y="975177"/>
            <a:ext cx="3056309" cy="20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W:\Фотохроника 2018\12.19 СЦД ИЭМ семинары для службы занятости\12-17 ИЭМ_ итоги семинаров с центром занятости\DSC_888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r="16624"/>
          <a:stretch/>
        </p:blipFill>
        <p:spPr bwMode="auto">
          <a:xfrm>
            <a:off x="-6529986" y="1962550"/>
            <a:ext cx="2750942" cy="2750942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\\wdiro\Public\машина машина\dist iro\Internet\иностранцы\аспиранты\исправленное\IMG_554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5" t="5578" r="27128" b="6320"/>
          <a:stretch/>
        </p:blipFill>
        <p:spPr bwMode="auto">
          <a:xfrm>
            <a:off x="-9376746" y="2756368"/>
            <a:ext cx="2042007" cy="248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8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0616" y="483519"/>
            <a:ext cx="3779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i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II </a:t>
            </a:r>
            <a:r>
              <a:rPr lang="ru-RU" sz="2400" b="1" i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этап. </a:t>
            </a:r>
            <a:r>
              <a:rPr lang="ru-RU" sz="2400" b="1" i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/>
            </a:r>
            <a:br>
              <a:rPr lang="ru-RU" sz="2400" b="1" i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Изменение </a:t>
            </a:r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рамки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: </a:t>
            </a: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Helvetica"/>
              </a:rPr>
              <a:t>«глобальный» университет</a:t>
            </a:r>
            <a:endParaRPr lang="ru-RU" sz="2400" baseline="30000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1215" y="2306935"/>
            <a:ext cx="367885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«…мало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иметь цель для себя. </a:t>
            </a: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создать ощущение </a:t>
            </a: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для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других</a:t>
            </a: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ru-RU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«Прогресс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 объединения </a:t>
            </a: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городов или наций, </a:t>
            </a: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объединения глобального </a:t>
            </a: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сообщества»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9" t="1386" r="42452" b="49841"/>
          <a:stretch/>
        </p:blipFill>
        <p:spPr bwMode="auto">
          <a:xfrm>
            <a:off x="257855" y="2405945"/>
            <a:ext cx="1211352" cy="12113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D:\МЕРОПРИЯТИЯ\12.26 Итоговый Ученый совет и ректорский прием\Преза ректора\kisspng-world-map-globe-map-5acd5d97b794f6.0473125115234082797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36" y="377774"/>
            <a:ext cx="4805264" cy="360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7359738" y="1244127"/>
            <a:ext cx="589165" cy="56931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452" b="45728"/>
          <a:stretch/>
        </p:blipFill>
        <p:spPr>
          <a:xfrm>
            <a:off x="7452320" y="1298371"/>
            <a:ext cx="404000" cy="46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5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пользователь\Downloads\Telegram Desktop\карта_mother-russia [преобразованный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2546"/>
            <a:ext cx="9036496" cy="47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4304" y="195486"/>
            <a:ext cx="834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Повышение качества жизни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452" b="45728"/>
          <a:stretch/>
        </p:blipFill>
        <p:spPr>
          <a:xfrm>
            <a:off x="3683595" y="2995417"/>
            <a:ext cx="672381" cy="7669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5245" y="1530121"/>
            <a:ext cx="46841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НОЦ – центр </a:t>
            </a:r>
            <a:r>
              <a:rPr lang="ru-RU" sz="4000" dirty="0">
                <a:solidFill>
                  <a:srgbClr val="0070C0"/>
                </a:solidFill>
              </a:rPr>
              <a:t>платформы критических технологий 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6699" y="4443958"/>
            <a:ext cx="5666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Экспорт </a:t>
            </a:r>
            <a:r>
              <a:rPr lang="ru-RU" sz="2800" b="1" dirty="0" smtClean="0">
                <a:solidFill>
                  <a:srgbClr val="0070C0"/>
                </a:solidFill>
              </a:rPr>
              <a:t>образования и технологий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7" name="Picture 4" descr="D:\МЕРОПРИЯТИЯ\12.26 Итоговый Ученый совет и ректорский прием\Преза ректора\kisspng-world-map-globe-map-5acd5d97b794f6.04731251152340827975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000" y="3291830"/>
            <a:ext cx="4194212" cy="314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14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машина машина\Internet\КОРПУСА\Главный корпус\2017.09.06 Фотки главного корпуса ТГУ\DSC_53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423" b="14574"/>
          <a:stretch/>
        </p:blipFill>
        <p:spPr bwMode="auto">
          <a:xfrm>
            <a:off x="1" y="-1"/>
            <a:ext cx="914591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7691" y="-133112"/>
            <a:ext cx="9145911" cy="5403330"/>
          </a:xfrm>
          <a:prstGeom prst="rect">
            <a:avLst/>
          </a:prstGeom>
          <a:solidFill>
            <a:schemeClr val="tx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7" y="1125198"/>
            <a:ext cx="3456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4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«Изменить себя, </a:t>
            </a:r>
            <a:br>
              <a:rPr lang="ru-RU" sz="4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изменяя себе»</a:t>
            </a:r>
            <a:endParaRPr lang="ru-RU" sz="4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25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:\машина машина\ректор\Отчет 2018\Папка annual-report-2018\Links\ooVQ41YQT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2" b="4087"/>
          <a:stretch/>
        </p:blipFill>
        <p:spPr bwMode="auto">
          <a:xfrm>
            <a:off x="0" y="-337394"/>
            <a:ext cx="9144000" cy="586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53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E074F151-65DF-4897-9CAB-337644ADE4C8}"/>
              </a:ext>
            </a:extLst>
          </p:cNvPr>
          <p:cNvSpPr/>
          <p:nvPr/>
        </p:nvSpPr>
        <p:spPr>
          <a:xfrm>
            <a:off x="4870301" y="1276401"/>
            <a:ext cx="3930870" cy="3218008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marL="292219" indent="-292219">
              <a:buAutoNum type="arabicPeriod"/>
            </a:pPr>
            <a:r>
              <a:rPr lang="ru-RU" sz="1700" dirty="0">
                <a:latin typeface="+mj-lt"/>
                <a:ea typeface="Calibri" panose="020F0502020204030204" pitchFamily="34" charset="0"/>
              </a:rPr>
              <a:t>Возможно ли соединить экономическое развитие с высокими расходами на </a:t>
            </a:r>
            <a:r>
              <a:rPr lang="ru-RU" sz="1700" dirty="0" smtClean="0">
                <a:latin typeface="+mj-lt"/>
                <a:ea typeface="Calibri" panose="020F0502020204030204" pitchFamily="34" charset="0"/>
              </a:rPr>
              <a:t>ОПК?</a:t>
            </a:r>
            <a:endParaRPr lang="ru-RU" sz="1700" dirty="0">
              <a:latin typeface="+mj-lt"/>
              <a:ea typeface="Calibri" panose="020F0502020204030204" pitchFamily="34" charset="0"/>
            </a:endParaRPr>
          </a:p>
          <a:p>
            <a:pPr marL="292219" indent="-292219">
              <a:buAutoNum type="arabicPeriod"/>
            </a:pPr>
            <a:endParaRPr lang="ru-RU" sz="1700" dirty="0">
              <a:latin typeface="+mj-lt"/>
              <a:ea typeface="Calibri" panose="020F0502020204030204" pitchFamily="34" charset="0"/>
            </a:endParaRPr>
          </a:p>
          <a:p>
            <a:pPr marL="292219" indent="-292219">
              <a:buAutoNum type="arabicPeriod"/>
            </a:pPr>
            <a:r>
              <a:rPr lang="ru-RU" sz="1700" dirty="0">
                <a:latin typeface="+mj-lt"/>
                <a:ea typeface="Calibri" panose="020F0502020204030204" pitchFamily="34" charset="0"/>
              </a:rPr>
              <a:t>Возможно ли увеличить экономический рост до 3-4 % </a:t>
            </a:r>
            <a:r>
              <a:rPr lang="en-US" sz="1700" dirty="0" smtClean="0">
                <a:latin typeface="+mj-lt"/>
                <a:ea typeface="Calibri" panose="020F0502020204030204" pitchFamily="34" charset="0"/>
              </a:rPr>
              <a:t/>
            </a:r>
            <a:br>
              <a:rPr lang="en-US" sz="1700" dirty="0" smtClean="0">
                <a:latin typeface="+mj-lt"/>
                <a:ea typeface="Calibri" panose="020F0502020204030204" pitchFamily="34" charset="0"/>
              </a:rPr>
            </a:br>
            <a:r>
              <a:rPr lang="ru-RU" sz="1700" dirty="0" smtClean="0">
                <a:latin typeface="+mj-lt"/>
                <a:ea typeface="Calibri" panose="020F0502020204030204" pitchFamily="34" charset="0"/>
              </a:rPr>
              <a:t>и </a:t>
            </a:r>
            <a:r>
              <a:rPr lang="ru-RU" sz="1700" dirty="0" err="1">
                <a:latin typeface="+mj-lt"/>
                <a:ea typeface="Calibri" panose="020F0502020204030204" pitchFamily="34" charset="0"/>
              </a:rPr>
              <a:t>подушевой</a:t>
            </a:r>
            <a:r>
              <a:rPr lang="ru-RU" sz="1700" dirty="0">
                <a:latin typeface="+mj-lt"/>
                <a:ea typeface="Calibri" panose="020F0502020204030204" pitchFamily="34" charset="0"/>
              </a:rPr>
              <a:t> ВВП в 1,5 раза к </a:t>
            </a:r>
            <a:r>
              <a:rPr lang="ru-RU" sz="1700" dirty="0" smtClean="0">
                <a:latin typeface="+mj-lt"/>
                <a:ea typeface="Calibri" panose="020F0502020204030204" pitchFamily="34" charset="0"/>
              </a:rPr>
              <a:t>2024?</a:t>
            </a:r>
            <a:endParaRPr lang="ru-RU" sz="1700" dirty="0">
              <a:latin typeface="+mj-lt"/>
              <a:ea typeface="Calibri" panose="020F0502020204030204" pitchFamily="34" charset="0"/>
            </a:endParaRPr>
          </a:p>
          <a:p>
            <a:pPr marL="292219" indent="-292219">
              <a:buAutoNum type="arabicPeriod"/>
            </a:pPr>
            <a:endParaRPr lang="ru-RU" sz="1700" dirty="0">
              <a:latin typeface="+mj-lt"/>
              <a:ea typeface="Calibri" panose="020F0502020204030204" pitchFamily="34" charset="0"/>
            </a:endParaRPr>
          </a:p>
          <a:p>
            <a:pPr marL="292219" indent="-292219">
              <a:buAutoNum type="arabicPeriod"/>
            </a:pPr>
            <a:r>
              <a:rPr lang="ru-RU" sz="1700" dirty="0">
                <a:latin typeface="+mj-lt"/>
                <a:ea typeface="Calibri" panose="020F0502020204030204" pitchFamily="34" charset="0"/>
              </a:rPr>
              <a:t>Реально ли преодолеть технологическую отсталость страны </a:t>
            </a:r>
            <a:r>
              <a:rPr lang="en-US" sz="1700" dirty="0" smtClean="0">
                <a:latin typeface="+mj-lt"/>
                <a:ea typeface="Calibri" panose="020F0502020204030204" pitchFamily="34" charset="0"/>
              </a:rPr>
              <a:t/>
            </a:r>
            <a:br>
              <a:rPr lang="en-US" sz="1700" dirty="0" smtClean="0">
                <a:latin typeface="+mj-lt"/>
                <a:ea typeface="Calibri" panose="020F0502020204030204" pitchFamily="34" charset="0"/>
              </a:rPr>
            </a:br>
            <a:r>
              <a:rPr lang="ru-RU" sz="1700" dirty="0" smtClean="0">
                <a:latin typeface="+mj-lt"/>
                <a:ea typeface="Calibri" panose="020F0502020204030204" pitchFamily="34" charset="0"/>
              </a:rPr>
              <a:t>в </a:t>
            </a:r>
            <a:r>
              <a:rPr lang="ru-RU" sz="1700" dirty="0">
                <a:latin typeface="+mj-lt"/>
                <a:ea typeface="Calibri" panose="020F0502020204030204" pitchFamily="34" charset="0"/>
              </a:rPr>
              <a:t>среднесрочном периоде?</a:t>
            </a:r>
          </a:p>
          <a:p>
            <a:pPr marL="292219" indent="-292219">
              <a:buAutoNum type="arabicPeriod"/>
            </a:pPr>
            <a:endParaRPr lang="ru-RU" sz="170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9CAEE4-9BD9-4FEC-92F0-7060CB315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16" y="1139493"/>
            <a:ext cx="3824439" cy="18885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F604B-99F8-4E88-928C-4FA18E2A7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75" y="3365698"/>
            <a:ext cx="3894988" cy="1128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A47D02-6211-4600-9F8B-4890B7251422}"/>
              </a:ext>
            </a:extLst>
          </p:cNvPr>
          <p:cNvSpPr txBox="1"/>
          <p:nvPr/>
        </p:nvSpPr>
        <p:spPr>
          <a:xfrm>
            <a:off x="348465" y="771550"/>
            <a:ext cx="1740241" cy="4110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latin typeface="+mj-lt"/>
              </a:rPr>
              <a:t>Темпы роста </a:t>
            </a:r>
            <a:r>
              <a:rPr lang="ru-RU" sz="1200" dirty="0" smtClean="0">
                <a:latin typeface="+mj-lt"/>
              </a:rPr>
              <a:t>экономики</a:t>
            </a:r>
            <a:r>
              <a:rPr lang="en-US" sz="1200" dirty="0" smtClean="0">
                <a:latin typeface="+mj-lt"/>
              </a:rPr>
              <a:t/>
            </a:r>
            <a:br>
              <a:rPr lang="en-US" sz="1200" dirty="0" smtClean="0">
                <a:latin typeface="+mj-lt"/>
              </a:rPr>
            </a:br>
            <a:r>
              <a:rPr lang="ru-RU" sz="1200" dirty="0" smtClean="0">
                <a:latin typeface="+mj-lt"/>
              </a:rPr>
              <a:t>в </a:t>
            </a:r>
            <a:r>
              <a:rPr lang="ru-RU" sz="1200" dirty="0">
                <a:latin typeface="+mj-lt"/>
              </a:rPr>
              <a:t>России и мире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66FC58-6199-4C51-87B6-FC3450324A06}"/>
              </a:ext>
            </a:extLst>
          </p:cNvPr>
          <p:cNvSpPr txBox="1"/>
          <p:nvPr/>
        </p:nvSpPr>
        <p:spPr>
          <a:xfrm>
            <a:off x="399716" y="3081473"/>
            <a:ext cx="2090209" cy="4110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latin typeface="+mj-lt"/>
              </a:rPr>
              <a:t>Реальные доходы населения </a:t>
            </a:r>
            <a:r>
              <a:rPr lang="en-US" sz="1200" dirty="0" smtClean="0">
                <a:latin typeface="+mj-lt"/>
              </a:rPr>
              <a:t/>
            </a:r>
            <a:br>
              <a:rPr lang="en-US" sz="1200" dirty="0" smtClean="0">
                <a:latin typeface="+mj-lt"/>
              </a:rPr>
            </a:br>
            <a:r>
              <a:rPr lang="ru-RU" sz="1200" dirty="0" smtClean="0">
                <a:latin typeface="+mj-lt"/>
              </a:rPr>
              <a:t>и </a:t>
            </a:r>
            <a:r>
              <a:rPr lang="ru-RU" sz="1200" dirty="0">
                <a:latin typeface="+mj-lt"/>
              </a:rPr>
              <a:t>рейтинг доверия власти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621A8A-0276-41DD-9673-58A062626973}"/>
              </a:ext>
            </a:extLst>
          </p:cNvPr>
          <p:cNvSpPr txBox="1"/>
          <p:nvPr/>
        </p:nvSpPr>
        <p:spPr>
          <a:xfrm>
            <a:off x="348465" y="4563691"/>
            <a:ext cx="3696802" cy="2171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ru-RU" sz="900" i="1" dirty="0">
                <a:latin typeface="Arial Narrow" panose="020B0606020202030204" pitchFamily="34" charset="0"/>
              </a:rPr>
              <a:t>Источники: Левада, Росстат, Институт национальных проектов, Сбербанк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789B0130-5FFD-472C-B8F2-93BE5C40F35F}"/>
              </a:ext>
            </a:extLst>
          </p:cNvPr>
          <p:cNvSpPr txBox="1">
            <a:spLocks/>
          </p:cNvSpPr>
          <p:nvPr/>
        </p:nvSpPr>
        <p:spPr>
          <a:xfrm>
            <a:off x="249905" y="202456"/>
            <a:ext cx="5546231" cy="713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rgbClr val="0070C0"/>
                </a:solidFill>
              </a:rPr>
              <a:t>Национальные вызовы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9904" y="4783636"/>
            <a:ext cx="66983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Источники: презентации института территориального планирования «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Урбаника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32629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3DDC44F-9A6F-480C-A421-66B79717E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347614"/>
            <a:ext cx="5513861" cy="25439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EB3C84-4C1C-4758-940B-FE41724F10BC}"/>
              </a:ext>
            </a:extLst>
          </p:cNvPr>
          <p:cNvSpPr txBox="1"/>
          <p:nvPr/>
        </p:nvSpPr>
        <p:spPr>
          <a:xfrm>
            <a:off x="5796136" y="4455134"/>
            <a:ext cx="3070029" cy="3556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ru-RU" sz="900" i="1" dirty="0">
                <a:latin typeface="Arial Narrow" panose="020B0606020202030204" pitchFamily="34" charset="0"/>
              </a:rPr>
              <a:t>Источник: проект стратегии </a:t>
            </a:r>
            <a:r>
              <a:rPr lang="ru-RU" sz="900" i="1" dirty="0" smtClean="0">
                <a:latin typeface="Arial Narrow" panose="020B0606020202030204" pitchFamily="34" charset="0"/>
              </a:rPr>
              <a:t/>
            </a:r>
            <a:br>
              <a:rPr lang="ru-RU" sz="900" i="1" dirty="0" smtClean="0">
                <a:latin typeface="Arial Narrow" panose="020B0606020202030204" pitchFamily="34" charset="0"/>
              </a:rPr>
            </a:br>
            <a:r>
              <a:rPr lang="ru-RU" sz="900" i="1" dirty="0" smtClean="0">
                <a:latin typeface="Arial Narrow" panose="020B0606020202030204" pitchFamily="34" charset="0"/>
              </a:rPr>
              <a:t>пространственного </a:t>
            </a:r>
            <a:r>
              <a:rPr lang="ru-RU" sz="900" i="1" dirty="0">
                <a:latin typeface="Arial Narrow" panose="020B0606020202030204" pitchFamily="34" charset="0"/>
              </a:rPr>
              <a:t>развития России (Минэкономразвития РФ)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789B0130-5FFD-472C-B8F2-93BE5C40F35F}"/>
              </a:ext>
            </a:extLst>
          </p:cNvPr>
          <p:cNvSpPr txBox="1">
            <a:spLocks/>
          </p:cNvSpPr>
          <p:nvPr/>
        </p:nvSpPr>
        <p:spPr>
          <a:xfrm>
            <a:off x="249905" y="339502"/>
            <a:ext cx="5546231" cy="713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ru-RU" sz="3200" b="1" dirty="0" smtClean="0">
                <a:solidFill>
                  <a:srgbClr val="0070C0"/>
                </a:solidFill>
              </a:rPr>
              <a:t>Региональные вызовы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9904" y="4622384"/>
            <a:ext cx="66983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Источники: презентации института территориального планирования «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Урбаника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7864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3DDC44F-9A6F-480C-A421-66B79717E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68017"/>
            <a:ext cx="7565848" cy="283623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7B0DBBF-9152-4DDC-9D95-BE1C7D02ECDA}"/>
              </a:ext>
            </a:extLst>
          </p:cNvPr>
          <p:cNvSpPr/>
          <p:nvPr/>
        </p:nvSpPr>
        <p:spPr>
          <a:xfrm>
            <a:off x="4610957" y="1268018"/>
            <a:ext cx="4375047" cy="3701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C99D35E-D507-41E0-9540-A47987E62365}"/>
              </a:ext>
            </a:extLst>
          </p:cNvPr>
          <p:cNvSpPr/>
          <p:nvPr/>
        </p:nvSpPr>
        <p:spPr>
          <a:xfrm>
            <a:off x="5028047" y="1491630"/>
            <a:ext cx="3930870" cy="3125675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marL="292219" indent="-292219">
              <a:buAutoNum type="arabicPeriod"/>
            </a:pPr>
            <a:r>
              <a:rPr lang="ru-RU" dirty="0">
                <a:latin typeface="+mj-lt"/>
              </a:rPr>
              <a:t>Конкуренция регионов </a:t>
            </a: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>за сокращающийся </a:t>
            </a:r>
            <a:r>
              <a:rPr lang="ru-RU" dirty="0">
                <a:latin typeface="+mj-lt"/>
              </a:rPr>
              <a:t>ресурс ужесточается</a:t>
            </a:r>
          </a:p>
          <a:p>
            <a:pPr marL="292219" indent="-292219">
              <a:buAutoNum type="arabicPeriod"/>
            </a:pPr>
            <a:endParaRPr lang="ru-RU" dirty="0">
              <a:latin typeface="+mj-lt"/>
              <a:ea typeface="Calibri" panose="020F0502020204030204" pitchFamily="34" charset="0"/>
            </a:endParaRPr>
          </a:p>
          <a:p>
            <a:pPr marL="292219" indent="-292219">
              <a:buFontTx/>
              <a:buAutoNum type="arabicPeriod"/>
            </a:pPr>
            <a:r>
              <a:rPr lang="ru-RU" dirty="0">
                <a:latin typeface="+mj-lt"/>
                <a:ea typeface="Calibri" panose="020F0502020204030204" pitchFamily="34" charset="0"/>
              </a:rPr>
              <a:t>Томск не различим на карте полюсов роста </a:t>
            </a:r>
            <a:r>
              <a:rPr lang="ru-RU" dirty="0" smtClean="0">
                <a:latin typeface="+mj-lt"/>
                <a:ea typeface="Calibri" panose="020F0502020204030204" pitchFamily="34" charset="0"/>
              </a:rPr>
              <a:t>страны </a:t>
            </a:r>
            <a:endParaRPr lang="ru-RU" dirty="0">
              <a:latin typeface="+mj-lt"/>
              <a:ea typeface="Calibri" panose="020F0502020204030204" pitchFamily="34" charset="0"/>
            </a:endParaRPr>
          </a:p>
          <a:p>
            <a:pPr marL="292219" indent="-292219">
              <a:buAutoNum type="arabicPeriod"/>
            </a:pPr>
            <a:endParaRPr lang="ru-RU" dirty="0">
              <a:latin typeface="+mj-lt"/>
              <a:ea typeface="Calibri" panose="020F0502020204030204" pitchFamily="34" charset="0"/>
            </a:endParaRPr>
          </a:p>
          <a:p>
            <a:r>
              <a:rPr lang="ru-RU" dirty="0">
                <a:latin typeface="+mj-lt"/>
              </a:rPr>
              <a:t>3.  Всего лишь </a:t>
            </a:r>
            <a:r>
              <a:rPr lang="ru-RU" dirty="0" smtClean="0">
                <a:latin typeface="+mj-lt"/>
              </a:rPr>
              <a:t>12-я </a:t>
            </a:r>
            <a:r>
              <a:rPr lang="ru-RU" dirty="0">
                <a:latin typeface="+mj-lt"/>
              </a:rPr>
              <a:t>позиция </a:t>
            </a: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>     среди растущих </a:t>
            </a:r>
            <a:r>
              <a:rPr lang="ru-RU" dirty="0">
                <a:latin typeface="+mj-lt"/>
              </a:rPr>
              <a:t>научно-  </a:t>
            </a:r>
          </a:p>
          <a:p>
            <a:r>
              <a:rPr lang="ru-RU" dirty="0">
                <a:latin typeface="+mj-lt"/>
              </a:rPr>
              <a:t>     образовательных центров</a:t>
            </a:r>
          </a:p>
          <a:p>
            <a:pPr marL="292219" indent="-292219">
              <a:buAutoNum type="arabicPeriod"/>
            </a:pPr>
            <a:endParaRPr lang="ru-RU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789B0130-5FFD-472C-B8F2-93BE5C40F35F}"/>
              </a:ext>
            </a:extLst>
          </p:cNvPr>
          <p:cNvSpPr txBox="1">
            <a:spLocks/>
          </p:cNvSpPr>
          <p:nvPr/>
        </p:nvSpPr>
        <p:spPr>
          <a:xfrm>
            <a:off x="249905" y="339502"/>
            <a:ext cx="5546231" cy="713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ru-RU" sz="3200" b="1" dirty="0">
                <a:solidFill>
                  <a:srgbClr val="0070C0"/>
                </a:solidFill>
              </a:rPr>
              <a:t>Региональные вызовы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79A69FB2-219A-423D-988E-1C62327A7955}"/>
              </a:ext>
            </a:extLst>
          </p:cNvPr>
          <p:cNvCxnSpPr>
            <a:cxnSpLocks/>
          </p:cNvCxnSpPr>
          <p:nvPr/>
        </p:nvCxnSpPr>
        <p:spPr>
          <a:xfrm>
            <a:off x="4610957" y="1308301"/>
            <a:ext cx="0" cy="392774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49904" y="4622384"/>
            <a:ext cx="6698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Источники: презентации института территориального </a:t>
            </a:r>
            <a:endParaRPr lang="ru-RU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планирования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Урбаника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30478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1344</Words>
  <Application>Microsoft Office PowerPoint</Application>
  <PresentationFormat>Экран (16:9)</PresentationFormat>
  <Paragraphs>437</Paragraphs>
  <Slides>69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Национальные приоритеты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Сборка метрополии. Специализации</vt:lpstr>
      <vt:lpstr>Презентация PowerPoint</vt:lpstr>
      <vt:lpstr>Проекты регионов из «большой рамки»</vt:lpstr>
      <vt:lpstr>Проекты регионов  из «большой рамки»</vt:lpstr>
      <vt:lpstr>Проекты регионов из «большой рамки»</vt:lpstr>
      <vt:lpstr>Проекты регионов из «большой рамки»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Базовые процессы | RUN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80</cp:revision>
  <dcterms:created xsi:type="dcterms:W3CDTF">2018-12-24T08:29:09Z</dcterms:created>
  <dcterms:modified xsi:type="dcterms:W3CDTF">2018-12-26T07:18:56Z</dcterms:modified>
</cp:coreProperties>
</file>