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91" r:id="rId3"/>
    <p:sldId id="292" r:id="rId4"/>
    <p:sldId id="293" r:id="rId5"/>
    <p:sldId id="294" r:id="rId6"/>
    <p:sldId id="298" r:id="rId7"/>
    <p:sldId id="288" r:id="rId8"/>
    <p:sldId id="289" r:id="rId9"/>
    <p:sldId id="264" r:id="rId10"/>
    <p:sldId id="287" r:id="rId11"/>
    <p:sldId id="278" r:id="rId12"/>
    <p:sldId id="279" r:id="rId13"/>
    <p:sldId id="270" r:id="rId14"/>
    <p:sldId id="265" r:id="rId15"/>
    <p:sldId id="272" r:id="rId16"/>
    <p:sldId id="273" r:id="rId17"/>
    <p:sldId id="275" r:id="rId18"/>
    <p:sldId id="280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702" y="-12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B5F48-1DCC-4935-A9B1-79FAD10BE10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98C8B-E41F-4434-B90B-831D8C19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6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98C8B-E41F-4434-B90B-831D8C198D4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3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3EA949-3760-4179-95EA-EEF8F132C3B0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736E-00A7-4A6C-BB8A-AD6097CB64E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6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98C8B-E41F-4434-B90B-831D8C198D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8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7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8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95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960196" y="0"/>
            <a:ext cx="7778383" cy="1177499"/>
          </a:xfrm>
          <a:prstGeom prst="rect">
            <a:avLst/>
          </a:prstGeom>
        </p:spPr>
        <p:txBody>
          <a:bodyPr anchor="b"/>
          <a:lstStyle>
            <a:lvl1pPr>
              <a:defRPr sz="5300" b="1">
                <a:latin typeface="Calibri" panose="020F0502020204030204" pitchFamily="34" charset="0"/>
              </a:defRPr>
            </a:lvl1pPr>
          </a:lstStyle>
          <a:p>
            <a:pPr lvl="0">
              <a:defRPr sz="1800"/>
            </a:pPr>
            <a:r>
              <a:rPr sz="5300" dirty="0" err="1"/>
              <a:t>Образец</a:t>
            </a:r>
            <a:r>
              <a:rPr sz="5300" dirty="0"/>
              <a:t> </a:t>
            </a:r>
            <a:r>
              <a:rPr sz="5300" dirty="0" err="1"/>
              <a:t>заголовка</a:t>
            </a:r>
            <a:endParaRPr sz="5300" dirty="0"/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960196" y="1178602"/>
            <a:ext cx="6863280" cy="1672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100">
                <a:solidFill>
                  <a:srgbClr val="535353"/>
                </a:solidFill>
                <a:latin typeface="Calibri" panose="020F050202020403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 err="1">
                <a:solidFill>
                  <a:srgbClr val="535353"/>
                </a:solidFill>
              </a:rPr>
              <a:t>Образец</a:t>
            </a:r>
            <a:r>
              <a:rPr sz="2100" dirty="0">
                <a:solidFill>
                  <a:srgbClr val="535353"/>
                </a:solidFill>
              </a:rPr>
              <a:t> </a:t>
            </a:r>
            <a:r>
              <a:rPr sz="2100" dirty="0" err="1">
                <a:solidFill>
                  <a:srgbClr val="535353"/>
                </a:solidFill>
              </a:rPr>
              <a:t>подзаголовка</a:t>
            </a:r>
            <a:endParaRPr sz="2100" dirty="0">
              <a:solidFill>
                <a:srgbClr val="535353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6643098" y="4667608"/>
            <a:ext cx="2058985" cy="187498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7195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607300" y="4533901"/>
            <a:ext cx="179388" cy="1762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A0D9-FE64-4BC3-A3A7-47BE79706F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23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1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1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17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9D12-732A-4F90-8AFC-A88AC7A1300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08773"/>
            <a:ext cx="5760640" cy="101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316" r="989" b="28916"/>
          <a:stretch/>
        </p:blipFill>
        <p:spPr bwMode="auto">
          <a:xfrm>
            <a:off x="1" y="0"/>
            <a:ext cx="9190566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08773"/>
            <a:ext cx="2232248" cy="9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0364" y="3790554"/>
            <a:ext cx="9039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66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73619" y="4014140"/>
            <a:ext cx="2308138" cy="552069"/>
          </a:xfrm>
          <a:prstGeom prst="rect">
            <a:avLst/>
          </a:prstGeom>
        </p:spPr>
        <p:txBody>
          <a:bodyPr wrap="square" lIns="77336" tIns="38668" rIns="77336" bIns="38668">
            <a:spAutoFit/>
          </a:bodyPr>
          <a:lstStyle/>
          <a:p>
            <a:pPr>
              <a:lnSpc>
                <a:spcPts val="1184"/>
              </a:lnSpc>
            </a:pPr>
            <a:r>
              <a:rPr lang="ru-RU" sz="2100" b="1" baseline="1000" dirty="0"/>
              <a:t>лабораторий </a:t>
            </a:r>
            <a:br>
              <a:rPr lang="ru-RU" sz="2100" b="1" baseline="1000" dirty="0"/>
            </a:br>
            <a:r>
              <a:rPr lang="ru-RU" sz="2100" b="1" baseline="1000" dirty="0"/>
              <a:t>мирового </a:t>
            </a:r>
            <a:br>
              <a:rPr lang="ru-RU" sz="2100" b="1" baseline="1000" dirty="0"/>
            </a:br>
            <a:r>
              <a:rPr lang="ru-RU" sz="2100" b="1" baseline="1000" dirty="0"/>
              <a:t>уровня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04198" y="2927599"/>
            <a:ext cx="9039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12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07222" y="3179087"/>
            <a:ext cx="1314626" cy="548700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pPr>
              <a:lnSpc>
                <a:spcPts val="1184"/>
              </a:lnSpc>
            </a:pPr>
            <a:r>
              <a:rPr lang="ru-RU" sz="2100" b="1" baseline="1000" dirty="0"/>
              <a:t>центров </a:t>
            </a:r>
            <a:br>
              <a:rPr lang="ru-RU" sz="2100" b="1" baseline="1000" dirty="0"/>
            </a:br>
            <a:r>
              <a:rPr lang="ru-RU" sz="2100" b="1" baseline="1000" dirty="0"/>
              <a:t>коллективного</a:t>
            </a:r>
            <a:br>
              <a:rPr lang="ru-RU" sz="2100" b="1" baseline="1000" dirty="0"/>
            </a:br>
            <a:r>
              <a:rPr lang="ru-RU" sz="2100" b="1" baseline="1000" dirty="0"/>
              <a:t>пользования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01748" y="2927599"/>
            <a:ext cx="9039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49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4478" y="3179086"/>
            <a:ext cx="1571378" cy="539756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pPr>
              <a:lnSpc>
                <a:spcPts val="1184"/>
              </a:lnSpc>
            </a:pPr>
            <a:r>
              <a:rPr lang="ru-RU" sz="2100" b="1" baseline="1000" dirty="0"/>
              <a:t>научно-</a:t>
            </a:r>
            <a:br>
              <a:rPr lang="ru-RU" sz="2100" b="1" baseline="1000" dirty="0"/>
            </a:br>
            <a:r>
              <a:rPr lang="ru-RU" sz="2100" b="1" baseline="1000" dirty="0"/>
              <a:t>образовательных </a:t>
            </a:r>
            <a:br>
              <a:rPr lang="ru-RU" sz="2100" b="1" baseline="1000" dirty="0"/>
            </a:br>
            <a:r>
              <a:rPr lang="ru-RU" sz="2100" b="1" baseline="1000" dirty="0"/>
              <a:t>центров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64675" y="2927599"/>
            <a:ext cx="9039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53965" y="3179086"/>
            <a:ext cx="892779" cy="539756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pPr>
              <a:lnSpc>
                <a:spcPts val="1184"/>
              </a:lnSpc>
            </a:pPr>
            <a:r>
              <a:rPr lang="ru-RU" sz="2100" b="1" baseline="1000" dirty="0"/>
              <a:t>ведущие </a:t>
            </a:r>
            <a:br>
              <a:rPr lang="ru-RU" sz="2100" b="1" baseline="1000" dirty="0"/>
            </a:br>
            <a:r>
              <a:rPr lang="ru-RU" sz="2100" b="1" baseline="1000" dirty="0"/>
              <a:t>научные </a:t>
            </a:r>
            <a:br>
              <a:rPr lang="ru-RU" sz="2100" b="1" baseline="1000" dirty="0"/>
            </a:br>
            <a:r>
              <a:rPr lang="ru-RU" sz="2100" b="1" baseline="1000" dirty="0"/>
              <a:t>школы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73008" y="3790554"/>
            <a:ext cx="5300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43550" y="4014140"/>
            <a:ext cx="1895683" cy="548700"/>
          </a:xfrm>
          <a:prstGeom prst="rect">
            <a:avLst/>
          </a:prstGeom>
        </p:spPr>
        <p:txBody>
          <a:bodyPr wrap="square" lIns="77336" tIns="38668" rIns="77336" bIns="38668">
            <a:spAutoFit/>
          </a:bodyPr>
          <a:lstStyle/>
          <a:p>
            <a:pPr>
              <a:lnSpc>
                <a:spcPts val="1184"/>
              </a:lnSpc>
            </a:pPr>
            <a:r>
              <a:rPr lang="ru-RU" sz="2100" b="1" baseline="1000" dirty="0"/>
              <a:t>научно-исследовательских </a:t>
            </a:r>
            <a:r>
              <a:rPr lang="ru-RU" sz="2100" b="1" baseline="1000" dirty="0"/>
              <a:t>института</a:t>
            </a:r>
            <a:endParaRPr lang="ru-RU" sz="2100" baseline="1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69344" y="3790554"/>
            <a:ext cx="9039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33</a:t>
            </a:r>
            <a:endParaRPr lang="ru-RU" sz="8600" b="1" baseline="1000" dirty="0">
              <a:solidFill>
                <a:srgbClr val="0072B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84442" y="4014142"/>
            <a:ext cx="1467841" cy="530522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pPr>
              <a:lnSpc>
                <a:spcPct val="70000"/>
              </a:lnSpc>
            </a:pPr>
            <a:r>
              <a:rPr lang="ru-RU" sz="2100" b="1" baseline="1000" dirty="0"/>
              <a:t>малых </a:t>
            </a:r>
            <a:r>
              <a:rPr lang="ru-RU" sz="2100" b="1" baseline="1000" dirty="0"/>
              <a:t/>
            </a:r>
            <a:br>
              <a:rPr lang="ru-RU" sz="2100" b="1" baseline="1000" dirty="0"/>
            </a:br>
            <a:r>
              <a:rPr lang="ru-RU" sz="2100" b="1" baseline="1000" dirty="0"/>
              <a:t>инновационных </a:t>
            </a:r>
            <a:r>
              <a:rPr lang="ru-RU" sz="2100" b="1" baseline="1000" dirty="0"/>
              <a:t/>
            </a:r>
            <a:br>
              <a:rPr lang="ru-RU" sz="2100" b="1" baseline="1000" dirty="0"/>
            </a:br>
            <a:r>
              <a:rPr lang="ru-RU" sz="2100" b="1" baseline="1000" dirty="0"/>
              <a:t>предприятия </a:t>
            </a:r>
            <a:endParaRPr lang="ru-RU" sz="2100" b="1" baseline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0286" y="2927599"/>
            <a:ext cx="530084" cy="962948"/>
          </a:xfrm>
          <a:prstGeom prst="rect">
            <a:avLst/>
          </a:prstGeom>
        </p:spPr>
        <p:txBody>
          <a:bodyPr wrap="none" lIns="77336" tIns="38668" rIns="77336" bIns="38668">
            <a:spAutoFit/>
          </a:bodyPr>
          <a:lstStyle/>
          <a:p>
            <a:r>
              <a:rPr lang="ru-RU" sz="8600" b="1" baseline="1000" dirty="0">
                <a:solidFill>
                  <a:srgbClr val="0072BC"/>
                </a:solidFill>
              </a:rPr>
              <a:t>8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75739" y="3179086"/>
            <a:ext cx="1458509" cy="394812"/>
          </a:xfrm>
          <a:prstGeom prst="rect">
            <a:avLst/>
          </a:prstGeom>
        </p:spPr>
        <p:txBody>
          <a:bodyPr wrap="square" lIns="77336" tIns="38668" rIns="77336" bIns="38668">
            <a:spAutoFit/>
          </a:bodyPr>
          <a:lstStyle/>
          <a:p>
            <a:pPr>
              <a:lnSpc>
                <a:spcPts val="1184"/>
              </a:lnSpc>
            </a:pPr>
            <a:r>
              <a:rPr lang="ru-RU" sz="2100" b="1" baseline="1000" dirty="0"/>
              <a:t>центров </a:t>
            </a:r>
            <a:r>
              <a:rPr lang="ru-RU" sz="2100" b="1" baseline="1000" dirty="0"/>
              <a:t>превосходства</a:t>
            </a:r>
            <a:endParaRPr lang="ru-RU" sz="2100" baseline="1000" dirty="0"/>
          </a:p>
        </p:txBody>
      </p:sp>
      <p:pic>
        <p:nvPicPr>
          <p:cNvPr id="20" name="Picture 4" descr="W:\машина машина\ректор\Отчет 2017\annual-report-2017-print Folder\Links\IMG_0437_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7" t="3131" r="5787" b="6765"/>
          <a:stretch/>
        </p:blipFill>
        <p:spPr bwMode="auto">
          <a:xfrm>
            <a:off x="4663956" y="0"/>
            <a:ext cx="4035256" cy="27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ownloads\577A0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2" t="5150"/>
          <a:stretch/>
        </p:blipFill>
        <p:spPr bwMode="auto">
          <a:xfrm>
            <a:off x="413100" y="0"/>
            <a:ext cx="3944818" cy="27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78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машина машина\Internet\ЦКП\2015\IMG_99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/>
        </p:blipFill>
        <p:spPr bwMode="auto">
          <a:xfrm>
            <a:off x="-756592" y="1210196"/>
            <a:ext cx="4547320" cy="2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!!!Дни рождения ТГУ\140 лет\Преза ректора Студенчество\фото\лабы\577A3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0069"/>
            <a:ext cx="3096344" cy="20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машина машина\ректор\Отчет 2017\annual-report-2017-print Folder\Links\IMG_043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294" y="2460065"/>
            <a:ext cx="4810002" cy="32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0"/>
          <p:cNvSpPr txBox="1">
            <a:spLocks/>
          </p:cNvSpPr>
          <p:nvPr/>
        </p:nvSpPr>
        <p:spPr>
          <a:xfrm>
            <a:off x="539552" y="3922103"/>
            <a:ext cx="3960440" cy="1221397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 smtClean="0"/>
              <a:t>Лаборатории мирового класса</a:t>
            </a:r>
            <a:endParaRPr lang="en-US" sz="3200" dirty="0">
              <a:latin typeface="+mn-lt"/>
            </a:endParaRPr>
          </a:p>
        </p:txBody>
      </p:sp>
      <p:pic>
        <p:nvPicPr>
          <p:cNvPr id="11" name="Picture 4" descr="Z:\машина машина\Internet\Спец съемки НИУ\_ПНР 1\Князев_ЛАБ\2012.01.25 лаборатория\IMG_1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9364" y="385788"/>
            <a:ext cx="2314718" cy="15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машина машина\Internet\Фото ВИУ\01.29 Химики фото Захарова\Лаборатории\0M8A5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129" y="0"/>
            <a:ext cx="4998744" cy="33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!!!Дни рождения ТГУ\140 лет\Преза ректора Студенчество\фото\лабы\IMG_5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" y="2326374"/>
            <a:ext cx="3626108" cy="24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!!!Дни рождения ТГУ\140 лет\Преза ректора Студенчество\фото\лабы\Микроскоп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8" b="17535"/>
          <a:stretch/>
        </p:blipFill>
        <p:spPr bwMode="auto">
          <a:xfrm>
            <a:off x="4144129" y="3493885"/>
            <a:ext cx="1940040" cy="12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r="1762"/>
          <a:stretch/>
        </p:blipFill>
        <p:spPr bwMode="auto">
          <a:xfrm>
            <a:off x="-13816" y="417773"/>
            <a:ext cx="4014692" cy="175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6300192" y="3507854"/>
            <a:ext cx="2592288" cy="1011381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/>
              <a:t>Лаборатории мирового класса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43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7" y="1275606"/>
            <a:ext cx="3816425" cy="3312368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err="1"/>
              <a:t>Наньянский</a:t>
            </a:r>
            <a:r>
              <a:rPr lang="ru-RU" sz="1600" dirty="0"/>
              <a:t> технологический </a:t>
            </a:r>
            <a:r>
              <a:rPr lang="ru-RU" sz="1600" dirty="0" smtClean="0"/>
              <a:t>университет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Университет </a:t>
            </a:r>
            <a:r>
              <a:rPr lang="ru-RU" sz="1600" dirty="0" err="1" smtClean="0"/>
              <a:t>Маастрихта</a:t>
            </a:r>
            <a:endParaRPr lang="ru-RU" sz="1600" dirty="0"/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/>
              <a:t>Эколь</a:t>
            </a:r>
            <a:r>
              <a:rPr lang="ru-RU" sz="1600" dirty="0" smtClean="0"/>
              <a:t> </a:t>
            </a:r>
            <a:r>
              <a:rPr lang="ru-RU" sz="1600" dirty="0" err="1" smtClean="0"/>
              <a:t>Политекник</a:t>
            </a:r>
            <a:endParaRPr lang="en-US" sz="1600" dirty="0" smtClean="0"/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Университет Лондона</a:t>
            </a:r>
            <a:r>
              <a:rPr lang="en-US" sz="1600" dirty="0" smtClean="0"/>
              <a:t>	</a:t>
            </a:r>
            <a:endParaRPr lang="ru-RU" sz="1600" dirty="0"/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Римский университет Ла </a:t>
            </a:r>
            <a:r>
              <a:rPr lang="ru-RU" sz="1600" dirty="0" err="1" smtClean="0"/>
              <a:t>Сапиенца</a:t>
            </a:r>
            <a:r>
              <a:rPr lang="ru-RU" sz="1600" dirty="0" smtClean="0"/>
              <a:t>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Университет </a:t>
            </a:r>
            <a:r>
              <a:rPr lang="ru-RU" sz="1600" dirty="0" err="1" smtClean="0"/>
              <a:t>Дарема</a:t>
            </a:r>
            <a:r>
              <a:rPr lang="ru-RU" sz="1600" dirty="0" smtClean="0"/>
              <a:t> </a:t>
            </a:r>
            <a:r>
              <a:rPr lang="en-US" sz="1600" dirty="0" smtClean="0"/>
              <a:t>	</a:t>
            </a:r>
            <a:endParaRPr lang="ru-RU" sz="1600" dirty="0" smtClean="0"/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Университет </a:t>
            </a:r>
            <a:r>
              <a:rPr lang="ru-RU" sz="1600" dirty="0" err="1" smtClean="0"/>
              <a:t>Сассекса</a:t>
            </a:r>
            <a:endParaRPr lang="ru-RU" sz="1600" dirty="0" smtClean="0"/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Лейденский университет</a:t>
            </a:r>
            <a:r>
              <a:rPr lang="en-US" sz="1600" dirty="0" smtClean="0"/>
              <a:t>	</a:t>
            </a:r>
            <a:endParaRPr lang="ru-RU" sz="1600" dirty="0"/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Индийский технологический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институт Мадрас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Индийский технологический </a:t>
            </a:r>
            <a:br>
              <a:rPr lang="ru-RU" sz="1600" dirty="0" smtClean="0"/>
            </a:br>
            <a:r>
              <a:rPr lang="ru-RU" sz="1600" dirty="0" smtClean="0"/>
              <a:t>институт Бомбея</a:t>
            </a:r>
            <a:r>
              <a:rPr lang="en-US" sz="1600" dirty="0" smtClean="0"/>
              <a:t>	</a:t>
            </a:r>
            <a:endParaRPr lang="ru-RU" sz="1600" dirty="0"/>
          </a:p>
        </p:txBody>
      </p:sp>
      <p:sp>
        <p:nvSpPr>
          <p:cNvPr id="8" name="Shape 10"/>
          <p:cNvSpPr txBox="1">
            <a:spLocks/>
          </p:cNvSpPr>
          <p:nvPr/>
        </p:nvSpPr>
        <p:spPr>
          <a:xfrm>
            <a:off x="276426" y="-20538"/>
            <a:ext cx="3719510" cy="1224136"/>
          </a:xfrm>
          <a:prstGeom prst="rect">
            <a:avLst/>
          </a:prstGeom>
        </p:spPr>
        <p:txBody>
          <a:bodyPr vert="horz" lIns="91424" tIns="45711" rIns="91424" bIns="45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  <a:defRPr sz="1800"/>
            </a:pPr>
            <a:r>
              <a:rPr lang="ru-RU" sz="4000" dirty="0" smtClean="0"/>
              <a:t>Ключевые партнеры</a:t>
            </a:r>
            <a:endParaRPr lang="en-US" sz="4000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5543" y="2553751"/>
            <a:ext cx="26924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Парижский технологический институт</a:t>
            </a:r>
            <a:r>
              <a:rPr lang="ru-RU" sz="1600" dirty="0"/>
              <a:t> </a:t>
            </a:r>
            <a:r>
              <a:rPr lang="en-US" sz="1600" dirty="0" err="1" smtClean="0"/>
              <a:t>ParisTech</a:t>
            </a:r>
            <a:r>
              <a:rPr lang="en-US" sz="1600" dirty="0" smtClean="0"/>
              <a:t> </a:t>
            </a:r>
            <a:endParaRPr lang="ru-RU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Университет </a:t>
            </a:r>
            <a:r>
              <a:rPr lang="ru-RU" sz="1600" dirty="0" err="1" smtClean="0"/>
              <a:t>Паттимура</a:t>
            </a:r>
            <a:endParaRPr lang="ru-RU" sz="1600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Университет </a:t>
            </a:r>
            <a:r>
              <a:rPr lang="ru-RU" sz="1600" dirty="0" err="1" smtClean="0"/>
              <a:t>Маккуори</a:t>
            </a:r>
            <a:endParaRPr lang="ru-RU" sz="1600" dirty="0" smtClean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Миланский технический </a:t>
            </a:r>
            <a:r>
              <a:rPr lang="ru-RU" sz="1600" dirty="0" smtClean="0"/>
              <a:t>университет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Университет </a:t>
            </a:r>
            <a:r>
              <a:rPr lang="ru-RU" sz="1600" dirty="0" err="1"/>
              <a:t>Вагенингена</a:t>
            </a:r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r="2463"/>
          <a:stretch/>
        </p:blipFill>
        <p:spPr bwMode="auto">
          <a:xfrm>
            <a:off x="3686174" y="483516"/>
            <a:ext cx="2354977" cy="15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3"/>
          <a:stretch/>
        </p:blipFill>
        <p:spPr bwMode="auto">
          <a:xfrm>
            <a:off x="6516216" y="2283718"/>
            <a:ext cx="2627784" cy="209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8"/>
          <a:stretch/>
        </p:blipFill>
        <p:spPr bwMode="auto">
          <a:xfrm>
            <a:off x="6228185" y="483518"/>
            <a:ext cx="2952328" cy="15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266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360298"/>
            <a:ext cx="8391006" cy="351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Картинки по запросу ba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88" y="1851670"/>
            <a:ext cx="1485232" cy="7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swat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3"/>
          <a:stretch/>
        </p:blipFill>
        <p:spPr bwMode="auto">
          <a:xfrm>
            <a:off x="7350496" y="2859782"/>
            <a:ext cx="1469976" cy="12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0"/>
          <p:cNvSpPr txBox="1">
            <a:spLocks/>
          </p:cNvSpPr>
          <p:nvPr/>
        </p:nvSpPr>
        <p:spPr>
          <a:xfrm>
            <a:off x="276426" y="339501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/>
              <a:t>Промышленные </a:t>
            </a:r>
            <a:br>
              <a:rPr lang="ru-RU" sz="4000" dirty="0" smtClean="0"/>
            </a:br>
            <a:r>
              <a:rPr lang="ru-RU" sz="4000" dirty="0" smtClean="0"/>
              <a:t>партнеры ТГУ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5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4"/>
          <p:cNvSpPr txBox="1">
            <a:spLocks/>
          </p:cNvSpPr>
          <p:nvPr/>
        </p:nvSpPr>
        <p:spPr>
          <a:xfrm>
            <a:off x="309969" y="1851670"/>
            <a:ext cx="4406047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</a:rPr>
              <a:t>Институт 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Конфуция </a:t>
            </a:r>
            <a:r>
              <a:rPr lang="ru-RU" sz="2400" b="1" dirty="0">
                <a:solidFill>
                  <a:srgbClr val="0070C0"/>
                </a:solidFill>
              </a:rPr>
              <a:t>ТГУ </a:t>
            </a:r>
            <a:r>
              <a:rPr lang="ru-RU" sz="2000" dirty="0"/>
              <a:t>—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единственный из </a:t>
            </a:r>
            <a:r>
              <a:rPr lang="ru-RU" sz="2000" dirty="0"/>
              <a:t>всех центров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России </a:t>
            </a:r>
            <a:r>
              <a:rPr lang="ru-RU" sz="2000" dirty="0" smtClean="0"/>
              <a:t>— признан китайской </a:t>
            </a:r>
            <a:r>
              <a:rPr lang="ru-RU" sz="2000" dirty="0"/>
              <a:t>стороной одним </a:t>
            </a:r>
            <a:r>
              <a:rPr lang="ru-RU" sz="2000" dirty="0" smtClean="0"/>
              <a:t>из наиболее эффективных </a:t>
            </a:r>
            <a:r>
              <a:rPr lang="ru-RU" sz="2000" dirty="0"/>
              <a:t>и вошел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двадцатку лучших </a:t>
            </a:r>
            <a:r>
              <a:rPr lang="ru-RU" sz="2000" dirty="0"/>
              <a:t>среди 500 Институтов </a:t>
            </a:r>
            <a:r>
              <a:rPr lang="ru-RU" sz="2000" dirty="0" smtClean="0"/>
              <a:t>Конфуция, работающих </a:t>
            </a:r>
            <a:r>
              <a:rPr lang="ru-RU" sz="2000" dirty="0"/>
              <a:t>в разных странах </a:t>
            </a:r>
            <a:r>
              <a:rPr lang="ru-RU" sz="2000" dirty="0" smtClean="0"/>
              <a:t>мира</a:t>
            </a:r>
            <a:endParaRPr lang="ru-RU" sz="2000" dirty="0"/>
          </a:p>
        </p:txBody>
      </p:sp>
      <p:pic>
        <p:nvPicPr>
          <p:cNvPr id="5" name="IMG_697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/>
          <a:stretch/>
        </p:blipFill>
        <p:spPr>
          <a:xfrm>
            <a:off x="3424032" y="0"/>
            <a:ext cx="5719968" cy="245495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13098" y="339502"/>
            <a:ext cx="3034766" cy="1512168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4000" b="1" dirty="0" smtClean="0"/>
              <a:t>Институт Конфуция</a:t>
            </a:r>
            <a:endParaRPr lang="ru-RU" sz="4000" b="1" dirty="0"/>
          </a:p>
        </p:txBody>
      </p:sp>
      <p:pic>
        <p:nvPicPr>
          <p:cNvPr id="7" name="Picture 6" descr="C:\Users\пользователь\Desktop\tsu_logo_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70" y="6902320"/>
            <a:ext cx="124301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64088" y="3049672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2017 г. прошел </a:t>
            </a:r>
            <a:r>
              <a:rPr lang="ru-RU" dirty="0" smtClean="0"/>
              <a:t>первый съезд Ассоциации классических</a:t>
            </a:r>
            <a:r>
              <a:rPr lang="ru-RU" dirty="0"/>
              <a:t> </a:t>
            </a:r>
            <a:r>
              <a:rPr lang="ru-RU" dirty="0" smtClean="0"/>
              <a:t>университетов Российской Федерации </a:t>
            </a:r>
            <a:br>
              <a:rPr lang="ru-RU" dirty="0" smtClean="0"/>
            </a:br>
            <a:r>
              <a:rPr lang="ru-RU" dirty="0" smtClean="0"/>
              <a:t>и Китайской Народной </a:t>
            </a:r>
            <a:r>
              <a:rPr lang="ru-RU" dirty="0"/>
              <a:t>Республики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88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4" y="2715766"/>
            <a:ext cx="3783282" cy="2519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4" b="13094"/>
          <a:stretch/>
        </p:blipFill>
        <p:spPr>
          <a:xfrm>
            <a:off x="4352924" y="3063680"/>
            <a:ext cx="4791076" cy="2171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4352924" y="-164554"/>
            <a:ext cx="4369795" cy="30190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915566"/>
            <a:ext cx="3960440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Университетское творчество — городу</a:t>
            </a:r>
            <a:endParaRPr lang="ru-RU" sz="6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9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5"/>
          <a:stretch/>
        </p:blipFill>
        <p:spPr>
          <a:xfrm>
            <a:off x="-29840" y="0"/>
            <a:ext cx="4961880" cy="2856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r="21788"/>
          <a:stretch/>
        </p:blipFill>
        <p:spPr>
          <a:xfrm>
            <a:off x="4458940" y="3074797"/>
            <a:ext cx="2218392" cy="2092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09" y="161314"/>
            <a:ext cx="4047559" cy="2695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26096" r="682" b="855"/>
          <a:stretch/>
        </p:blipFill>
        <p:spPr>
          <a:xfrm>
            <a:off x="-36512" y="3073507"/>
            <a:ext cx="4248472" cy="2069993"/>
          </a:xfrm>
          <a:prstGeom prst="rect">
            <a:avLst/>
          </a:prstGeom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7020272" y="3075806"/>
            <a:ext cx="2592288" cy="1011381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 smtClean="0"/>
              <a:t>Спорт </a:t>
            </a:r>
            <a:br>
              <a:rPr lang="ru-RU" sz="3200" dirty="0" smtClean="0"/>
            </a:br>
            <a:r>
              <a:rPr lang="ru-RU" sz="3200" dirty="0" smtClean="0"/>
              <a:t>в ТГУ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23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hape 200"/>
          <p:cNvSpPr/>
          <p:nvPr/>
        </p:nvSpPr>
        <p:spPr>
          <a:xfrm>
            <a:off x="673215" y="836007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6000" b="1" dirty="0" smtClean="0">
                <a:solidFill>
                  <a:schemeClr val="bg1"/>
                </a:solidFill>
              </a:rPr>
              <a:t>Спасибо за внимание</a:t>
            </a:r>
            <a:r>
              <a:rPr sz="6000" b="1" dirty="0" smtClean="0">
                <a:solidFill>
                  <a:schemeClr val="bg1"/>
                </a:solidFill>
              </a:rPr>
              <a:t>!</a:t>
            </a:r>
            <a:endParaRPr sz="6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286064"/>
            <a:ext cx="1609120" cy="1841446"/>
          </a:xfrm>
          <a:prstGeom prst="rect">
            <a:avLst/>
          </a:prstGeom>
        </p:spPr>
      </p:pic>
      <p:sp>
        <p:nvSpPr>
          <p:cNvPr id="6" name="Shape 200"/>
          <p:cNvSpPr/>
          <p:nvPr/>
        </p:nvSpPr>
        <p:spPr>
          <a:xfrm>
            <a:off x="5076056" y="2499742"/>
            <a:ext cx="314047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b="1" dirty="0">
                <a:solidFill>
                  <a:schemeClr val="bg1"/>
                </a:solidFill>
              </a:rPr>
              <a:t>Национальный исследовательский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Томский государственный университет</a:t>
            </a:r>
          </a:p>
          <a:p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Shape 200"/>
          <p:cNvSpPr/>
          <p:nvPr/>
        </p:nvSpPr>
        <p:spPr>
          <a:xfrm>
            <a:off x="5076056" y="3137103"/>
            <a:ext cx="299530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634050, г. Томск, пр. Ленина, 36</a:t>
            </a:r>
          </a:p>
          <a:p>
            <a:r>
              <a:rPr lang="ru-RU" sz="1200" dirty="0">
                <a:solidFill>
                  <a:schemeClr val="bg1"/>
                </a:solidFill>
              </a:rPr>
              <a:t>+7 (3822) 52-98-52, +7 (3822) 52-95-85 (факс)</a:t>
            </a:r>
          </a:p>
          <a:p>
            <a:r>
              <a:rPr lang="ru-RU" sz="1200" dirty="0">
                <a:solidFill>
                  <a:schemeClr val="bg1"/>
                </a:solidFill>
              </a:rPr>
              <a:t>rector@tsu.ru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800" b="1" dirty="0">
                <a:solidFill>
                  <a:schemeClr val="bg1"/>
                </a:solidFill>
              </a:rPr>
              <a:t>www.tsu.ru</a:t>
            </a:r>
          </a:p>
        </p:txBody>
      </p:sp>
    </p:spTree>
    <p:extLst>
      <p:ext uri="{BB962C8B-B14F-4D97-AF65-F5344CB8AC3E}">
        <p14:creationId xmlns:p14="http://schemas.microsoft.com/office/powerpoint/2010/main" val="31126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машина машина\ректор\Отчет 2017\otchet_gorod Folder\otchet_gorod Folder\Links\0_a205a_b96df470_X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1" b="34860"/>
          <a:stretch/>
        </p:blipFill>
        <p:spPr bwMode="auto">
          <a:xfrm>
            <a:off x="-35868" y="0"/>
            <a:ext cx="9179868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312" y="2499742"/>
            <a:ext cx="3410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Умный регион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3427133"/>
            <a:ext cx="310668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800" b="1" dirty="0" smtClean="0">
                <a:solidFill>
                  <a:srgbClr val="0070C0"/>
                </a:solidFill>
              </a:rPr>
              <a:t>Томск –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студенческая и научная столица Сибири </a:t>
            </a:r>
          </a:p>
          <a:p>
            <a:pPr lvl="0">
              <a:lnSpc>
                <a:spcPct val="90000"/>
              </a:lnSpc>
            </a:pPr>
            <a:r>
              <a:rPr lang="ru-RU" sz="2000" b="1" dirty="0" smtClean="0"/>
              <a:t>население </a:t>
            </a:r>
            <a:br>
              <a:rPr lang="ru-RU" sz="2000" b="1" dirty="0" smtClean="0"/>
            </a:br>
            <a:r>
              <a:rPr lang="en-US" sz="2000" b="1" dirty="0" smtClean="0"/>
              <a:t>&gt;</a:t>
            </a:r>
            <a:r>
              <a:rPr lang="ru-RU" sz="2000" b="1" dirty="0" smtClean="0"/>
              <a:t> </a:t>
            </a:r>
            <a:r>
              <a:rPr lang="en-US" sz="2000" b="1" dirty="0" smtClean="0"/>
              <a:t>5</a:t>
            </a:r>
            <a:r>
              <a:rPr lang="ru-RU" sz="2000" b="1" dirty="0" smtClean="0"/>
              <a:t>00 000</a:t>
            </a:r>
            <a:r>
              <a:rPr lang="en-US" sz="2000" b="1" dirty="0" smtClean="0"/>
              <a:t> </a:t>
            </a:r>
            <a:r>
              <a:rPr lang="ru-RU" sz="1600" dirty="0" smtClean="0"/>
              <a:t>тыс. чел.</a:t>
            </a:r>
            <a:endParaRPr lang="en-US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3651870"/>
            <a:ext cx="259228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4 </a:t>
            </a:r>
            <a:r>
              <a:rPr lang="ru-RU" sz="2400" b="1" dirty="0" smtClean="0">
                <a:solidFill>
                  <a:srgbClr val="0070C0"/>
                </a:solidFill>
              </a:rPr>
              <a:t>филиала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1600" dirty="0" smtClean="0"/>
              <a:t>иногородних образовательных организаций высшего образования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48941" y="3735820"/>
            <a:ext cx="3183299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</a:rPr>
              <a:t>6 </a:t>
            </a:r>
            <a:r>
              <a:rPr lang="ru-RU" sz="2400" b="1" dirty="0" smtClean="0">
                <a:solidFill>
                  <a:srgbClr val="0070C0"/>
                </a:solidFill>
              </a:rPr>
              <a:t>университетов</a:t>
            </a:r>
          </a:p>
          <a:p>
            <a:pPr lvl="0">
              <a:lnSpc>
                <a:spcPct val="70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0070C0"/>
                </a:solidFill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</a:rPr>
              <a:t> негосударственных института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350785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4000" dirty="0">
                <a:solidFill>
                  <a:srgbClr val="0070C0"/>
                </a:solidFill>
              </a:rPr>
              <a:t>+ </a:t>
            </a:r>
          </a:p>
        </p:txBody>
      </p:sp>
      <p:pic>
        <p:nvPicPr>
          <p:cNvPr id="8" name="Picture 2" descr="https://im0-tub-ru.yandex.net/i?id=3f30326a0a53a7429ebb0356e29da29f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358" y="240971"/>
            <a:ext cx="701942" cy="4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86310" y="248669"/>
            <a:ext cx="649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a typeface="Verdana" panose="020B0604030504040204" pitchFamily="34" charset="0"/>
              </a:rPr>
              <a:t>#85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1801" y="578967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a typeface="Verdana" panose="020B0604030504040204" pitchFamily="34" charset="0"/>
              </a:rPr>
              <a:t>#3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97747" y="679854"/>
            <a:ext cx="1032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5467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1-205-reclama\F\МЕРОПРИЯТИЯ\2014.09.11 презентация газпром\картиночки\Alexander_II_of_Russia_(Nikolay_Lavrov_0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-8384"/>
            <a:ext cx="1890826" cy="30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67544" y="3438572"/>
            <a:ext cx="6982191" cy="1433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03117" tIns="51558" rIns="103117" bIns="5155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Императорский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Томский </a:t>
            </a:r>
            <a:b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университет</a:t>
            </a: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основанный </a:t>
            </a: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в 1878 г.,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стал </a:t>
            </a: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первым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и </a:t>
            </a: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долгое время был единственным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вузом на </a:t>
            </a: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территории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cs typeface="+mn-cs"/>
              </a:rPr>
              <a:t>Сибири </a:t>
            </a: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и Дальнего Востока</a:t>
            </a:r>
            <a:endParaRPr lang="ru-RU" sz="24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6" name="Picture 3" descr="\\1-205-reclama\D\Издания\фотоальбом 2016\фото для альбома\для альбома\Университет.t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6" b="10466"/>
          <a:stretch/>
        </p:blipFill>
        <p:spPr bwMode="auto">
          <a:xfrm>
            <a:off x="0" y="-19050"/>
            <a:ext cx="6604000" cy="32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wdiro\Public\машина машина\dist iro\Internet\старина и история\1. Открытие. 22 июля 1888г. Юб.изд.с.14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139702"/>
            <a:ext cx="3125397" cy="16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0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Documents\Мероприятия\2015\ДР ТГУ 137 лет\презентация ректора совет\Ivan-Pavlov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3"/>
          <a:stretch/>
        </p:blipFill>
        <p:spPr bwMode="auto">
          <a:xfrm>
            <a:off x="-36512" y="1131590"/>
            <a:ext cx="4645826" cy="29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Documents\Мероприятия\2015\ДР ТГУ 137 лет\презентация ректора совет\sem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r="2598"/>
          <a:stretch/>
        </p:blipFill>
        <p:spPr bwMode="auto">
          <a:xfrm>
            <a:off x="4975838" y="1151408"/>
            <a:ext cx="3350915" cy="24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Documents\Мероприятия\2015\ДР ТГУ 137 лет\презентация ректора совет\1381719285_0761.1000x80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0" y="2928315"/>
            <a:ext cx="2483768" cy="19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870370" y="3843617"/>
            <a:ext cx="4585431" cy="1104397"/>
          </a:xfrm>
          <a:prstGeom prst="rect">
            <a:avLst/>
          </a:prstGeom>
        </p:spPr>
        <p:txBody>
          <a:bodyPr wrap="square" lIns="103117" tIns="51558" rIns="103117" bIns="51558">
            <a:spAutoFit/>
          </a:bodyPr>
          <a:lstStyle/>
          <a:p>
            <a:r>
              <a:rPr lang="ru-RU" sz="2000" b="1" baseline="30000" dirty="0"/>
              <a:t>И.П. Павлов, Нобелевский лауреат,</a:t>
            </a:r>
          </a:p>
          <a:p>
            <a:pPr>
              <a:spcAft>
                <a:spcPts val="1353"/>
              </a:spcAft>
            </a:pPr>
            <a:r>
              <a:rPr lang="ru-RU" sz="2000" b="1" baseline="30000" dirty="0"/>
              <a:t>избран профессором Томского университета в 1888 г.</a:t>
            </a:r>
          </a:p>
          <a:p>
            <a:r>
              <a:rPr lang="ru-RU" sz="2000" b="1" baseline="30000" dirty="0"/>
              <a:t>Н.Н. Семенов, Нобелевский лауреат,</a:t>
            </a:r>
          </a:p>
          <a:p>
            <a:r>
              <a:rPr lang="ru-RU" sz="2000" b="1" baseline="30000" dirty="0"/>
              <a:t>работал в Томском </a:t>
            </a:r>
            <a:r>
              <a:rPr lang="ru-RU" sz="2000" b="1" baseline="30000" dirty="0" smtClean="0"/>
              <a:t>университете в </a:t>
            </a:r>
            <a:r>
              <a:rPr lang="ru-RU" sz="2000" b="1" baseline="30000" dirty="0"/>
              <a:t>1919–20 гг.</a:t>
            </a:r>
          </a:p>
        </p:txBody>
      </p:sp>
      <p:sp>
        <p:nvSpPr>
          <p:cNvPr id="17" name="Shape 184"/>
          <p:cNvSpPr>
            <a:spLocks noGrp="1"/>
          </p:cNvSpPr>
          <p:nvPr>
            <p:ph type="sldNum" sz="quarter" idx="4294967295"/>
          </p:nvPr>
        </p:nvSpPr>
        <p:spPr>
          <a:xfrm>
            <a:off x="7491938" y="7018699"/>
            <a:ext cx="2322077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888888"/>
                </a:solidFill>
              </a:rPr>
              <a:t>4</a:t>
            </a:fld>
            <a:endParaRPr sz="1300">
              <a:solidFill>
                <a:srgbClr val="888888"/>
              </a:solidFill>
            </a:endParaRPr>
          </a:p>
        </p:txBody>
      </p:sp>
      <p:sp>
        <p:nvSpPr>
          <p:cNvPr id="20" name="Shape 10"/>
          <p:cNvSpPr txBox="1">
            <a:spLocks/>
          </p:cNvSpPr>
          <p:nvPr/>
        </p:nvSpPr>
        <p:spPr>
          <a:xfrm>
            <a:off x="276426" y="123478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4000" dirty="0"/>
              <a:t>Нобелевские лауреаты в ТГУ</a:t>
            </a:r>
          </a:p>
        </p:txBody>
      </p:sp>
    </p:spTree>
    <p:extLst>
      <p:ext uri="{BB962C8B-B14F-4D97-AF65-F5344CB8AC3E}">
        <p14:creationId xmlns:p14="http://schemas.microsoft.com/office/powerpoint/2010/main" val="41775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44005"/>
            <a:ext cx="33820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41" y="1535405"/>
            <a:ext cx="2753837" cy="248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60165"/>
            <a:ext cx="2592289" cy="261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58600" y="4029717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Харальд </a:t>
            </a:r>
            <a:r>
              <a:rPr lang="ru-RU" sz="2000" b="1" dirty="0" err="1" smtClean="0"/>
              <a:t>цур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Хаузен</a:t>
            </a:r>
            <a:r>
              <a:rPr lang="ru-RU" sz="2000" b="1" dirty="0" smtClean="0"/>
              <a:t>, </a:t>
            </a:r>
            <a:r>
              <a:rPr lang="ru-RU" sz="1600" dirty="0" smtClean="0"/>
              <a:t>нобелевский </a:t>
            </a:r>
            <a:r>
              <a:rPr lang="ru-RU" sz="1600" dirty="0"/>
              <a:t>лауреат</a:t>
            </a:r>
          </a:p>
        </p:txBody>
      </p:sp>
      <p:sp>
        <p:nvSpPr>
          <p:cNvPr id="4" name="Shape 10"/>
          <p:cNvSpPr txBox="1">
            <a:spLocks/>
          </p:cNvSpPr>
          <p:nvPr/>
        </p:nvSpPr>
        <p:spPr>
          <a:xfrm>
            <a:off x="276426" y="123478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/>
              <a:t>Известные имена в истории ТГУ</a:t>
            </a:r>
            <a:endParaRPr lang="en-US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8032" y="843558"/>
            <a:ext cx="63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Ведущие зарубежные и российские ученые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в Томском государственном университете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6201" y="4029717"/>
            <a:ext cx="2064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Жорес Алфёров,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нобелевский лауреат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87477" y="4029717"/>
            <a:ext cx="28060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Терренс</a:t>
            </a:r>
            <a:r>
              <a:rPr lang="ru-RU" sz="2000" b="1" dirty="0" smtClean="0"/>
              <a:t> В. </a:t>
            </a:r>
            <a:r>
              <a:rPr lang="ru-RU" sz="2000" b="1" dirty="0" err="1" smtClean="0"/>
              <a:t>Каллаган</a:t>
            </a:r>
            <a:r>
              <a:rPr lang="en-US" sz="2000" b="1" dirty="0" smtClean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член Шведской </a:t>
            </a:r>
            <a:br>
              <a:rPr lang="ru-RU" sz="1600" dirty="0" smtClean="0"/>
            </a:br>
            <a:r>
              <a:rPr lang="ru-RU" sz="1600" dirty="0" smtClean="0"/>
              <a:t>королевской академии наук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00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571405" y="14331"/>
            <a:ext cx="4572595" cy="5129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/>
          <a:p>
            <a:pPr algn="ctr">
              <a:lnSpc>
                <a:spcPct val="90000"/>
              </a:lnSpc>
            </a:pPr>
            <a:endParaRPr lang="ru-RU" dirty="0"/>
          </a:p>
        </p:txBody>
      </p:sp>
      <p:pic>
        <p:nvPicPr>
          <p:cNvPr id="5" name="Picture 2" descr="\\wdiro\Public\машина машина\dist iro\Internet\ХОРОШИЕ ФОТКИ\DSC_9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078"/>
          <a:stretch/>
        </p:blipFill>
        <p:spPr bwMode="auto">
          <a:xfrm>
            <a:off x="4571405" y="-5106"/>
            <a:ext cx="4576826" cy="23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48265" y="3363838"/>
            <a:ext cx="3024335" cy="1817404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ТГУ – лидер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среди вузов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России </a:t>
            </a:r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>
                <a:solidFill>
                  <a:srgbClr val="0070C0"/>
                </a:solidFill>
              </a:rPr>
              <a:t>области </a:t>
            </a:r>
            <a:r>
              <a:rPr lang="ru-RU" b="1" dirty="0" smtClean="0">
                <a:solidFill>
                  <a:srgbClr val="0070C0"/>
                </a:solidFill>
              </a:rPr>
              <a:t>машиностроения</a:t>
            </a:r>
          </a:p>
          <a:p>
            <a:pPr>
              <a:lnSpc>
                <a:spcPct val="90000"/>
              </a:lnSpc>
            </a:pPr>
            <a:r>
              <a:rPr lang="ru-RU" sz="1400" b="1" dirty="0" smtClean="0"/>
              <a:t>ТОП-100</a:t>
            </a:r>
            <a:r>
              <a:rPr lang="en-US" sz="1400" b="1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Mechanical Engineering</a:t>
            </a:r>
            <a:endParaRPr lang="en-US" sz="1400" dirty="0"/>
          </a:p>
          <a:p>
            <a:pPr>
              <a:lnSpc>
                <a:spcPct val="90000"/>
              </a:lnSpc>
            </a:pPr>
            <a:endParaRPr lang="ru-RU" sz="1900" b="1" dirty="0">
              <a:solidFill>
                <a:srgbClr val="0070C0"/>
              </a:solidFill>
            </a:endParaRPr>
          </a:p>
        </p:txBody>
      </p:sp>
      <p:pic>
        <p:nvPicPr>
          <p:cNvPr id="9" name="Picture 2" descr="D:\МЕРОПРИЯТИЯ\11.01 Преза для Роскосмоса\шанхайски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645" y="2427734"/>
            <a:ext cx="1737459" cy="4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948265" y="2933453"/>
            <a:ext cx="1926220" cy="327766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ct val="90000"/>
              </a:lnSpc>
            </a:pPr>
            <a:r>
              <a:rPr lang="ru-RU" sz="1700" b="1" spc="150" dirty="0">
                <a:solidFill>
                  <a:schemeClr val="bg1"/>
                </a:solidFill>
              </a:rPr>
              <a:t>GRAS 2022 г</a:t>
            </a:r>
            <a:r>
              <a:rPr lang="en-US" sz="1700" b="1" spc="150" dirty="0">
                <a:solidFill>
                  <a:schemeClr val="bg1"/>
                </a:solidFill>
              </a:rPr>
              <a:t>.</a:t>
            </a:r>
            <a:endParaRPr lang="ru-RU" sz="1700" b="1" spc="15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571750"/>
            <a:ext cx="4680520" cy="47088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 smtClean="0">
                <a:solidFill>
                  <a:srgbClr val="0070C0"/>
                </a:solidFill>
              </a:rPr>
              <a:t>ТОП-3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dirty="0"/>
              <a:t>лучших вузов России </a:t>
            </a:r>
            <a:r>
              <a:rPr lang="ru-RU" sz="1400" dirty="0" smtClean="0"/>
              <a:t>в </a:t>
            </a:r>
            <a:r>
              <a:rPr lang="ru-RU" sz="1400" dirty="0"/>
              <a:t>рейтинге</a:t>
            </a:r>
            <a:r>
              <a:rPr lang="ru-RU" sz="1400" b="1" dirty="0"/>
              <a:t>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RUR-2022 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1400" dirty="0"/>
              <a:t>по </a:t>
            </a:r>
            <a:r>
              <a:rPr lang="ru-RU" sz="1400" dirty="0"/>
              <a:t>пяти предметным </a:t>
            </a:r>
            <a:r>
              <a:rPr lang="ru-RU" sz="1400" dirty="0"/>
              <a:t>областям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60232"/>
              </p:ext>
            </p:extLst>
          </p:nvPr>
        </p:nvGraphicFramePr>
        <p:xfrm>
          <a:off x="323528" y="3128545"/>
          <a:ext cx="3982179" cy="1731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5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77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2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5569">
                <a:tc>
                  <a:txBody>
                    <a:bodyPr/>
                    <a:lstStyle/>
                    <a:p>
                      <a:r>
                        <a:rPr lang="en-US" sz="13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Technical Sciences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Diamond League</a:t>
                      </a: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100">
                <a:tc>
                  <a:txBody>
                    <a:bodyPr/>
                    <a:lstStyle/>
                    <a:p>
                      <a:r>
                        <a:rPr lang="en-US" sz="13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Natural Sciences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Diamond League</a:t>
                      </a: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100">
                <a:tc>
                  <a:txBody>
                    <a:bodyPr/>
                    <a:lstStyle/>
                    <a:p>
                      <a:r>
                        <a:rPr lang="en-US" sz="13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Humanities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Diamond League</a:t>
                      </a: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569"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Life Sciences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0070C0"/>
                          </a:solidFill>
                          <a:latin typeface="+mn-lt"/>
                          <a:ea typeface="Verdana" panose="020B0604030504040204" pitchFamily="34" charset="0"/>
                        </a:rPr>
                        <a:t>Golden League</a:t>
                      </a: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100">
                <a:tc>
                  <a:txBody>
                    <a:bodyPr/>
                    <a:lstStyle/>
                    <a:p>
                      <a:r>
                        <a:rPr lang="en-US" sz="13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Social Sciences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Golden League</a:t>
                      </a:r>
                    </a:p>
                  </a:txBody>
                  <a:tcPr marL="68589" marR="68589" marT="34282" marB="3428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3" descr="Z:\машина машина\САЙТ\!!! САЙТ 2020\rur+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8927"/>
            <a:ext cx="2703614" cy="6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51520" y="1275606"/>
            <a:ext cx="2834750" cy="103105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7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T</a:t>
            </a:r>
            <a:r>
              <a:rPr lang="ru-RU" sz="3600" b="1" dirty="0">
                <a:solidFill>
                  <a:srgbClr val="0070C0"/>
                </a:solidFill>
              </a:rPr>
              <a:t>ОП-</a:t>
            </a:r>
            <a:r>
              <a:rPr lang="en-US" sz="3600" b="1" dirty="0">
                <a:solidFill>
                  <a:srgbClr val="0070C0"/>
                </a:solidFill>
              </a:rPr>
              <a:t>100</a:t>
            </a:r>
          </a:p>
          <a:p>
            <a:pPr lvl="0">
              <a:lnSpc>
                <a:spcPct val="70000"/>
              </a:lnSpc>
            </a:pPr>
            <a:r>
              <a:rPr lang="ru-RU" sz="2000" b="1" dirty="0">
                <a:solidFill>
                  <a:srgbClr val="0070C0"/>
                </a:solidFill>
              </a:rPr>
              <a:t>лучших вузов мира</a:t>
            </a:r>
            <a:endParaRPr lang="en-US" sz="4400" b="1" dirty="0">
              <a:solidFill>
                <a:srgbClr val="0070C0"/>
              </a:solidFill>
            </a:endParaRPr>
          </a:p>
          <a:p>
            <a:pPr lvl="0">
              <a:lnSpc>
                <a:spcPct val="70000"/>
              </a:lnSpc>
              <a:spcBef>
                <a:spcPts val="600"/>
              </a:spcBef>
            </a:pPr>
            <a:r>
              <a:rPr lang="ru-RU" sz="2400" dirty="0"/>
              <a:t>Бриллиантовая лига</a:t>
            </a:r>
            <a:endParaRPr lang="ru-RU" sz="20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3528" y="2427734"/>
            <a:ext cx="3744416" cy="0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10"/>
          <p:cNvSpPr txBox="1">
            <a:spLocks/>
          </p:cNvSpPr>
          <p:nvPr/>
        </p:nvSpPr>
        <p:spPr>
          <a:xfrm>
            <a:off x="251520" y="123478"/>
            <a:ext cx="8867574" cy="480113"/>
          </a:xfrm>
          <a:prstGeom prst="rect">
            <a:avLst/>
          </a:prstGeom>
        </p:spPr>
        <p:txBody>
          <a:bodyPr vert="horz" lIns="91424" tIns="45711" rIns="91424" bIns="45711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800" dirty="0">
                <a:latin typeface="+mn-lt"/>
              </a:rPr>
              <a:t>Рейтинги</a:t>
            </a:r>
            <a:endParaRPr lang="en-US" sz="2800" dirty="0">
              <a:latin typeface="+mn-lt"/>
            </a:endParaRPr>
          </a:p>
        </p:txBody>
      </p:sp>
      <p:pic>
        <p:nvPicPr>
          <p:cNvPr id="23" name="Picture 4" descr="Картинки по запросу qs ranki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5" b="20099"/>
          <a:stretch/>
        </p:blipFill>
        <p:spPr bwMode="auto">
          <a:xfrm>
            <a:off x="4860032" y="2427734"/>
            <a:ext cx="1368152" cy="489460"/>
          </a:xfrm>
          <a:prstGeom prst="roundRect">
            <a:avLst>
              <a:gd name="adj" fmla="val 1226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88024" y="3903051"/>
            <a:ext cx="297757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dirty="0">
                <a:solidFill>
                  <a:srgbClr val="0070C0"/>
                </a:solidFill>
              </a:rPr>
              <a:t>4 </a:t>
            </a:r>
            <a:r>
              <a:rPr lang="ru-RU" sz="3000" dirty="0" smtClean="0">
                <a:solidFill>
                  <a:srgbClr val="0070C0"/>
                </a:solidFill>
              </a:rPr>
              <a:t>место</a:t>
            </a:r>
            <a:r>
              <a:rPr lang="ru-RU" sz="4800" baseline="30000" dirty="0" smtClean="0">
                <a:solidFill>
                  <a:srgbClr val="0070C0"/>
                </a:solidFill>
              </a:rPr>
              <a:t/>
            </a:r>
            <a:br>
              <a:rPr lang="ru-RU" sz="4800" baseline="30000" dirty="0" smtClean="0">
                <a:solidFill>
                  <a:srgbClr val="0070C0"/>
                </a:solidFill>
              </a:rPr>
            </a:br>
            <a:r>
              <a:rPr lang="ru-RU" dirty="0" smtClean="0"/>
              <a:t>среди </a:t>
            </a:r>
            <a:r>
              <a:rPr lang="ru-RU" dirty="0"/>
              <a:t>российских университетов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88024" y="3108987"/>
            <a:ext cx="2285701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60000"/>
              </a:lnSpc>
            </a:pPr>
            <a:r>
              <a:rPr lang="en-US" sz="5200" b="1" dirty="0" smtClean="0">
                <a:solidFill>
                  <a:srgbClr val="0070C0"/>
                </a:solidFill>
              </a:rPr>
              <a:t>264</a:t>
            </a:r>
            <a:r>
              <a:rPr lang="en-US" sz="5400" b="1" dirty="0">
                <a:solidFill>
                  <a:srgbClr val="0070C0"/>
                </a:solidFill>
              </a:rPr>
              <a:t/>
            </a:r>
            <a:br>
              <a:rPr lang="en-US" sz="5400" b="1" dirty="0">
                <a:solidFill>
                  <a:srgbClr val="0070C0"/>
                </a:solidFill>
              </a:rPr>
            </a:br>
            <a:r>
              <a:rPr lang="ru-RU" sz="2400" dirty="0" smtClean="0"/>
              <a:t>место в мире</a:t>
            </a:r>
            <a:r>
              <a:rPr lang="en-US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73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13.jpeg" descr="\\wdiro\Public\машина машина\dist iro\ректор\отчет 2016\Папка komiks_pechat\Links\0M8A08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1" b="28410"/>
          <a:stretch/>
        </p:blipFill>
        <p:spPr bwMode="auto">
          <a:xfrm>
            <a:off x="0" y="659958"/>
            <a:ext cx="9144000" cy="209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147" name="Shape 410"/>
          <p:cNvSpPr>
            <a:spLocks noChangeArrowheads="1"/>
          </p:cNvSpPr>
          <p:nvPr/>
        </p:nvSpPr>
        <p:spPr bwMode="auto">
          <a:xfrm>
            <a:off x="5938194" y="3511492"/>
            <a:ext cx="1423069" cy="8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000" b="1" dirty="0">
                <a:solidFill>
                  <a:srgbClr val="0072BC"/>
                </a:solidFill>
                <a:latin typeface="+mn-lt"/>
              </a:rPr>
              <a:t>21</a:t>
            </a:r>
            <a:endParaRPr lang="ru-RU" altLang="ru-RU" sz="5000" b="1" dirty="0">
              <a:solidFill>
                <a:srgbClr val="0072BC"/>
              </a:solidFill>
              <a:latin typeface="+mn-lt"/>
            </a:endParaRPr>
          </a:p>
        </p:txBody>
      </p:sp>
      <p:sp>
        <p:nvSpPr>
          <p:cNvPr id="6148" name="Shape 412"/>
          <p:cNvSpPr>
            <a:spLocks noChangeArrowheads="1"/>
          </p:cNvSpPr>
          <p:nvPr/>
        </p:nvSpPr>
        <p:spPr bwMode="auto">
          <a:xfrm>
            <a:off x="1316037" y="2780300"/>
            <a:ext cx="1819275" cy="8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000" b="1" dirty="0">
                <a:solidFill>
                  <a:srgbClr val="0072BC"/>
                </a:solidFill>
                <a:latin typeface="+mn-lt"/>
              </a:rPr>
              <a:t>&gt;500</a:t>
            </a:r>
            <a:endParaRPr lang="ru-RU" altLang="ru-RU" sz="5000" b="1" dirty="0">
              <a:solidFill>
                <a:srgbClr val="0072BC"/>
              </a:solidFill>
              <a:latin typeface="+mn-lt"/>
            </a:endParaRPr>
          </a:p>
        </p:txBody>
      </p:sp>
      <p:sp>
        <p:nvSpPr>
          <p:cNvPr id="6149" name="Shape 413"/>
          <p:cNvSpPr>
            <a:spLocks noChangeArrowheads="1"/>
          </p:cNvSpPr>
          <p:nvPr/>
        </p:nvSpPr>
        <p:spPr bwMode="auto">
          <a:xfrm>
            <a:off x="2768080" y="2922261"/>
            <a:ext cx="1322387" cy="5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+mn-lt"/>
              </a:rPr>
              <a:t>докторов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+mn-lt"/>
              </a:rPr>
              <a:t>наук</a:t>
            </a:r>
          </a:p>
        </p:txBody>
      </p:sp>
      <p:sp>
        <p:nvSpPr>
          <p:cNvPr id="6150" name="Shape 414"/>
          <p:cNvSpPr>
            <a:spLocks noChangeArrowheads="1"/>
          </p:cNvSpPr>
          <p:nvPr/>
        </p:nvSpPr>
        <p:spPr bwMode="auto">
          <a:xfrm>
            <a:off x="4497524" y="2780300"/>
            <a:ext cx="2333178" cy="8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000" b="1" dirty="0">
                <a:solidFill>
                  <a:srgbClr val="0072BC"/>
                </a:solidFill>
                <a:latin typeface="+mn-lt"/>
              </a:rPr>
              <a:t>&gt;1 300</a:t>
            </a:r>
          </a:p>
        </p:txBody>
      </p:sp>
      <p:sp>
        <p:nvSpPr>
          <p:cNvPr id="6151" name="Shape 416"/>
          <p:cNvSpPr>
            <a:spLocks noChangeArrowheads="1"/>
          </p:cNvSpPr>
          <p:nvPr/>
        </p:nvSpPr>
        <p:spPr bwMode="auto">
          <a:xfrm>
            <a:off x="304477" y="3511492"/>
            <a:ext cx="726824" cy="8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000" b="1" dirty="0">
                <a:solidFill>
                  <a:srgbClr val="0072BC"/>
                </a:solidFill>
                <a:latin typeface="+mn-lt"/>
              </a:rPr>
              <a:t>27</a:t>
            </a:r>
            <a:endParaRPr lang="ru-RU" altLang="ru-RU" sz="5000" b="1" dirty="0">
              <a:solidFill>
                <a:srgbClr val="0072BC"/>
              </a:solidFill>
              <a:latin typeface="+mn-lt"/>
            </a:endParaRPr>
          </a:p>
        </p:txBody>
      </p:sp>
      <p:sp>
        <p:nvSpPr>
          <p:cNvPr id="6152" name="Shape 418"/>
          <p:cNvSpPr>
            <a:spLocks noChangeArrowheads="1"/>
          </p:cNvSpPr>
          <p:nvPr/>
        </p:nvSpPr>
        <p:spPr bwMode="auto">
          <a:xfrm>
            <a:off x="3457142" y="3511492"/>
            <a:ext cx="1116583" cy="8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000" b="1" dirty="0">
                <a:solidFill>
                  <a:srgbClr val="0072BC"/>
                </a:solidFill>
                <a:latin typeface="+mn-lt"/>
              </a:rPr>
              <a:t>62</a:t>
            </a:r>
            <a:endParaRPr lang="ru-RU" altLang="ru-RU" sz="5000" b="1" dirty="0">
              <a:solidFill>
                <a:srgbClr val="0072BC"/>
              </a:solidFill>
              <a:latin typeface="+mn-lt"/>
            </a:endParaRPr>
          </a:p>
        </p:txBody>
      </p:sp>
      <p:sp>
        <p:nvSpPr>
          <p:cNvPr id="6153" name="Shape 419"/>
          <p:cNvSpPr>
            <a:spLocks noChangeArrowheads="1"/>
          </p:cNvSpPr>
          <p:nvPr/>
        </p:nvSpPr>
        <p:spPr bwMode="auto">
          <a:xfrm>
            <a:off x="4146551" y="3686524"/>
            <a:ext cx="1577975" cy="7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лауреата </a:t>
            </a:r>
            <a:r>
              <a:rPr lang="ru-RU" altLang="ru-RU" sz="1500" dirty="0">
                <a:latin typeface="+mn-lt"/>
              </a:rPr>
              <a:t>Государственных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премий РФ</a:t>
            </a:r>
          </a:p>
        </p:txBody>
      </p:sp>
      <p:sp>
        <p:nvSpPr>
          <p:cNvPr id="6154" name="Shape 413"/>
          <p:cNvSpPr>
            <a:spLocks noChangeArrowheads="1"/>
          </p:cNvSpPr>
          <p:nvPr/>
        </p:nvSpPr>
        <p:spPr bwMode="auto">
          <a:xfrm>
            <a:off x="6345958" y="2922261"/>
            <a:ext cx="1322387" cy="5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0" tIns="40810" rIns="40810" bIns="4081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700">
                <a:latin typeface="+mn-lt"/>
              </a:rPr>
              <a:t>кандидатов наук</a:t>
            </a:r>
          </a:p>
        </p:txBody>
      </p:sp>
      <p:sp>
        <p:nvSpPr>
          <p:cNvPr id="6155" name="Прямоугольник 2"/>
          <p:cNvSpPr>
            <a:spLocks noChangeArrowheads="1"/>
          </p:cNvSpPr>
          <p:nvPr/>
        </p:nvSpPr>
        <p:spPr bwMode="auto">
          <a:xfrm>
            <a:off x="6653214" y="3686524"/>
            <a:ext cx="2490787" cy="12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4" tIns="17143" rIns="34284" bIns="171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диссертационный </a:t>
            </a:r>
            <a:r>
              <a:rPr lang="en-US" altLang="ru-RU" sz="1500" dirty="0">
                <a:latin typeface="+mn-lt"/>
              </a:rPr>
              <a:t/>
            </a:r>
            <a:br>
              <a:rPr lang="en-US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совет </a:t>
            </a:r>
            <a:r>
              <a:rPr lang="ru-RU" altLang="ru-RU" sz="1500" dirty="0">
                <a:latin typeface="+mn-lt"/>
              </a:rPr>
              <a:t>(ежегодно в ТГУ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защищается около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20 докторских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и 100 кандидатских диссертаций)</a:t>
            </a:r>
          </a:p>
        </p:txBody>
      </p:sp>
      <p:sp>
        <p:nvSpPr>
          <p:cNvPr id="6156" name="Прямоугольник 3"/>
          <p:cNvSpPr>
            <a:spLocks noChangeArrowheads="1"/>
          </p:cNvSpPr>
          <p:nvPr/>
        </p:nvSpPr>
        <p:spPr bwMode="auto">
          <a:xfrm>
            <a:off x="1031875" y="3686524"/>
            <a:ext cx="2387600" cy="107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4" tIns="17143" rIns="34284" bIns="171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академиков </a:t>
            </a:r>
            <a:r>
              <a:rPr lang="ru-RU" altLang="ru-RU" sz="1500" dirty="0">
                <a:latin typeface="+mn-lt"/>
              </a:rPr>
              <a:t/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и </a:t>
            </a:r>
            <a:r>
              <a:rPr lang="ru-RU" altLang="ru-RU" sz="1500" dirty="0">
                <a:latin typeface="+mn-lt"/>
              </a:rPr>
              <a:t>членов-корреспондентов </a:t>
            </a:r>
            <a:r>
              <a:rPr lang="ru-RU" altLang="ru-RU" sz="1500" dirty="0">
                <a:latin typeface="+mn-lt"/>
              </a:rPr>
              <a:t>РАН, РАО и других государственных </a:t>
            </a:r>
            <a:r>
              <a:rPr lang="en-US" altLang="ru-RU" sz="1500" dirty="0">
                <a:latin typeface="+mn-lt"/>
              </a:rPr>
              <a:t/>
            </a:r>
            <a:br>
              <a:rPr lang="en-US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академий</a:t>
            </a:r>
          </a:p>
        </p:txBody>
      </p:sp>
      <p:sp>
        <p:nvSpPr>
          <p:cNvPr id="16" name="Shape 408"/>
          <p:cNvSpPr>
            <a:spLocks noGrp="1"/>
          </p:cNvSpPr>
          <p:nvPr>
            <p:ph type="title"/>
          </p:nvPr>
        </p:nvSpPr>
        <p:spPr>
          <a:xfrm>
            <a:off x="294918" y="89571"/>
            <a:ext cx="7778383" cy="5900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pPr algn="l"/>
            <a:r>
              <a:rPr lang="ru-RU" dirty="0">
                <a:solidFill>
                  <a:schemeClr val="tx1"/>
                </a:solidFill>
                <a:latin typeface="+mn-lt"/>
                <a:ea typeface="Tahoma"/>
                <a:cs typeface="Tahoma"/>
                <a:sym typeface="Calibri"/>
              </a:rPr>
              <a:t>ТГУ сегодня</a:t>
            </a:r>
            <a:endParaRPr dirty="0">
              <a:solidFill>
                <a:schemeClr val="tx1"/>
              </a:solidFill>
              <a:latin typeface="+mn-lt"/>
              <a:ea typeface="Tahoma"/>
              <a:cs typeface="Tahom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895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382588" y="3482395"/>
            <a:ext cx="5009430" cy="7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4" rIns="68570" bIns="3428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4400" b="1" dirty="0">
                <a:solidFill>
                  <a:srgbClr val="0070C0"/>
                </a:solidFill>
                <a:latin typeface="+mn-lt"/>
              </a:rPr>
              <a:t>15 197 </a:t>
            </a:r>
            <a:r>
              <a:rPr lang="ru-RU" altLang="ru-RU" sz="2600" b="1" dirty="0">
                <a:latin typeface="+mn-lt"/>
                <a:cs typeface="Times New Roman" pitchFamily="18" charset="0"/>
              </a:rPr>
              <a:t>студентов из </a:t>
            </a:r>
            <a:r>
              <a:rPr lang="ru-RU" altLang="ru-RU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67</a:t>
            </a:r>
            <a:r>
              <a:rPr lang="ru-RU" altLang="ru-RU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600" b="1" dirty="0">
                <a:latin typeface="+mn-lt"/>
                <a:cs typeface="Times New Roman" pitchFamily="18" charset="0"/>
              </a:rPr>
              <a:t>стран</a:t>
            </a:r>
          </a:p>
        </p:txBody>
      </p:sp>
      <p:sp>
        <p:nvSpPr>
          <p:cNvPr id="16" name="Shape 424"/>
          <p:cNvSpPr/>
          <p:nvPr/>
        </p:nvSpPr>
        <p:spPr>
          <a:xfrm>
            <a:off x="6333652" y="393705"/>
            <a:ext cx="664583" cy="76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09" tIns="45709" rIns="45709" bIns="45709">
            <a:spAutoFit/>
          </a:bodyPr>
          <a:lstStyle>
            <a:lvl1pPr>
              <a:defRPr sz="8100" b="1" baseline="30000">
                <a:solidFill>
                  <a:srgbClr val="0072BC"/>
                </a:solidFill>
              </a:defRPr>
            </a:lvl1pPr>
          </a:lstStyle>
          <a:p>
            <a:pPr algn="r"/>
            <a:r>
              <a:rPr sz="6600" baseline="1000" dirty="0">
                <a:solidFill>
                  <a:srgbClr val="0070C0"/>
                </a:solidFill>
              </a:rPr>
              <a:t>2</a:t>
            </a:r>
            <a:r>
              <a:rPr lang="ru-RU" sz="6600" baseline="1000" dirty="0">
                <a:solidFill>
                  <a:srgbClr val="0070C0"/>
                </a:solidFill>
              </a:rPr>
              <a:t>1</a:t>
            </a:r>
            <a:endParaRPr sz="6600" baseline="1000" dirty="0">
              <a:solidFill>
                <a:srgbClr val="0070C0"/>
              </a:solidFill>
            </a:endParaRPr>
          </a:p>
        </p:txBody>
      </p:sp>
      <p:sp>
        <p:nvSpPr>
          <p:cNvPr id="17" name="Shape 425"/>
          <p:cNvSpPr/>
          <p:nvPr/>
        </p:nvSpPr>
        <p:spPr>
          <a:xfrm>
            <a:off x="7070777" y="555527"/>
            <a:ext cx="1788224" cy="68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9" tIns="45709" rIns="45709" bIns="45709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sz="2400" b="1" baseline="1000" dirty="0" err="1">
                <a:cs typeface="Times New Roman" pitchFamily="18" charset="0"/>
              </a:rPr>
              <a:t>факультет</a:t>
            </a:r>
            <a:r>
              <a:rPr sz="2400" b="1" baseline="1000" dirty="0">
                <a:cs typeface="Times New Roman" pitchFamily="18" charset="0"/>
              </a:rPr>
              <a:t/>
            </a:r>
            <a:br>
              <a:rPr sz="2400" b="1" baseline="1000" dirty="0">
                <a:cs typeface="Times New Roman" pitchFamily="18" charset="0"/>
              </a:rPr>
            </a:br>
            <a:r>
              <a:rPr sz="2400" b="1" baseline="1000" dirty="0">
                <a:cs typeface="Times New Roman" pitchFamily="18" charset="0"/>
              </a:rPr>
              <a:t>и</a:t>
            </a:r>
            <a:r>
              <a:rPr lang="ru-RU" sz="2400" b="1" baseline="1000" dirty="0">
                <a:cs typeface="Times New Roman" pitchFamily="18" charset="0"/>
              </a:rPr>
              <a:t> </a:t>
            </a:r>
            <a:r>
              <a:rPr lang="ru-RU" sz="2400" b="1" baseline="1000" dirty="0">
                <a:cs typeface="Times New Roman" pitchFamily="18" charset="0"/>
              </a:rPr>
              <a:t>учебный </a:t>
            </a:r>
            <a:r>
              <a:rPr sz="2400" b="1" baseline="1000" dirty="0" err="1">
                <a:cs typeface="Times New Roman" pitchFamily="18" charset="0"/>
              </a:rPr>
              <a:t>институт</a:t>
            </a:r>
            <a:endParaRPr sz="2400" b="1" baseline="1000" dirty="0">
              <a:cs typeface="Times New Roman" pitchFamily="18" charset="0"/>
            </a:endParaRPr>
          </a:p>
        </p:txBody>
      </p:sp>
      <p:sp>
        <p:nvSpPr>
          <p:cNvPr id="21" name="Shape 428"/>
          <p:cNvSpPr/>
          <p:nvPr/>
        </p:nvSpPr>
        <p:spPr>
          <a:xfrm>
            <a:off x="5766190" y="1401362"/>
            <a:ext cx="1232045" cy="76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09" tIns="45709" rIns="45709" bIns="45709">
            <a:spAutoFit/>
          </a:bodyPr>
          <a:lstStyle>
            <a:lvl1pPr>
              <a:defRPr sz="8100" b="1" baseline="30000">
                <a:solidFill>
                  <a:srgbClr val="0072BC"/>
                </a:solidFill>
              </a:defRPr>
            </a:lvl1pPr>
          </a:lstStyle>
          <a:p>
            <a:pPr algn="r"/>
            <a:r>
              <a:rPr lang="en-US" sz="6600" baseline="1000" dirty="0"/>
              <a:t>&gt;</a:t>
            </a:r>
            <a:r>
              <a:rPr lang="ru-RU" sz="6600" baseline="1000" dirty="0"/>
              <a:t>250</a:t>
            </a:r>
            <a:endParaRPr sz="6600" baseline="1000" dirty="0"/>
          </a:p>
        </p:txBody>
      </p:sp>
      <p:sp>
        <p:nvSpPr>
          <p:cNvPr id="22" name="Shape 429"/>
          <p:cNvSpPr/>
          <p:nvPr/>
        </p:nvSpPr>
        <p:spPr>
          <a:xfrm>
            <a:off x="7070776" y="1493085"/>
            <a:ext cx="1844633" cy="68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9" tIns="45709" rIns="45709" bIns="45709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lang="ru-RU" sz="2400" baseline="1000" dirty="0"/>
              <a:t>основных </a:t>
            </a:r>
            <a:br>
              <a:rPr lang="ru-RU" sz="2400" baseline="1000" dirty="0"/>
            </a:br>
            <a:r>
              <a:rPr lang="ru-RU" sz="2400" baseline="1000" dirty="0"/>
              <a:t>образовательных </a:t>
            </a:r>
            <a:br>
              <a:rPr lang="ru-RU" sz="2400" baseline="1000" dirty="0"/>
            </a:br>
            <a:r>
              <a:rPr lang="ru-RU" sz="2400" baseline="1000" dirty="0"/>
              <a:t>программ</a:t>
            </a:r>
            <a:endParaRPr sz="2400" baseline="1000" dirty="0"/>
          </a:p>
        </p:txBody>
      </p:sp>
      <p:sp>
        <p:nvSpPr>
          <p:cNvPr id="23" name="Shape 434"/>
          <p:cNvSpPr/>
          <p:nvPr/>
        </p:nvSpPr>
        <p:spPr>
          <a:xfrm>
            <a:off x="6052326" y="3459323"/>
            <a:ext cx="945909" cy="76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09" tIns="45709" rIns="45709" bIns="45709">
            <a:spAutoFit/>
          </a:bodyPr>
          <a:lstStyle/>
          <a:p>
            <a:pPr algn="r">
              <a:defRPr sz="8100" b="1" baseline="30000">
                <a:solidFill>
                  <a:srgbClr val="0072BC"/>
                </a:solidFill>
              </a:defRPr>
            </a:pPr>
            <a:r>
              <a:rPr lang="en-US" sz="6600" baseline="1000" dirty="0"/>
              <a:t>&gt;</a:t>
            </a:r>
            <a:r>
              <a:rPr lang="ru-RU" sz="6600" baseline="1000" dirty="0"/>
              <a:t>30</a:t>
            </a:r>
            <a:endParaRPr sz="6600" baseline="1000" dirty="0"/>
          </a:p>
        </p:txBody>
      </p:sp>
      <p:sp>
        <p:nvSpPr>
          <p:cNvPr id="24" name="Shape 435"/>
          <p:cNvSpPr/>
          <p:nvPr/>
        </p:nvSpPr>
        <p:spPr>
          <a:xfrm>
            <a:off x="7070777" y="3627454"/>
            <a:ext cx="1788224" cy="68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9" tIns="45709" rIns="45709" bIns="45709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lang="ru-RU" sz="2400" baseline="1000" dirty="0"/>
              <a:t>программ </a:t>
            </a:r>
            <a:br>
              <a:rPr lang="ru-RU" sz="2400" baseline="1000" dirty="0"/>
            </a:br>
            <a:r>
              <a:rPr lang="ru-RU" sz="2400" baseline="1000" dirty="0"/>
              <a:t>на английском языке</a:t>
            </a:r>
            <a:endParaRPr sz="2400" baseline="1000" dirty="0"/>
          </a:p>
        </p:txBody>
      </p:sp>
      <p:sp>
        <p:nvSpPr>
          <p:cNvPr id="25" name="Shape 430"/>
          <p:cNvSpPr/>
          <p:nvPr/>
        </p:nvSpPr>
        <p:spPr>
          <a:xfrm>
            <a:off x="5766190" y="2474434"/>
            <a:ext cx="1232045" cy="76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09" tIns="45709" rIns="45709" bIns="45709">
            <a:spAutoFit/>
          </a:bodyPr>
          <a:lstStyle/>
          <a:p>
            <a:pPr algn="r">
              <a:defRPr sz="8100" b="1" baseline="30000">
                <a:solidFill>
                  <a:srgbClr val="0072BC"/>
                </a:solidFill>
              </a:defRPr>
            </a:pPr>
            <a:r>
              <a:rPr lang="en-US" sz="6600" baseline="1000" dirty="0"/>
              <a:t>&gt;</a:t>
            </a:r>
            <a:r>
              <a:rPr lang="ru-RU" sz="6600" baseline="1000" dirty="0"/>
              <a:t>100</a:t>
            </a:r>
            <a:endParaRPr sz="6600" baseline="1000" dirty="0"/>
          </a:p>
        </p:txBody>
      </p:sp>
      <p:sp>
        <p:nvSpPr>
          <p:cNvPr id="26" name="Shape 431"/>
          <p:cNvSpPr/>
          <p:nvPr/>
        </p:nvSpPr>
        <p:spPr>
          <a:xfrm>
            <a:off x="7070777" y="2577946"/>
            <a:ext cx="1711214" cy="68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9" tIns="45709" rIns="45709" bIns="45709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lang="ru-RU" sz="2400" baseline="1000" dirty="0"/>
              <a:t>совместных образовательных </a:t>
            </a:r>
            <a:br>
              <a:rPr lang="ru-RU" sz="2400" baseline="1000" dirty="0"/>
            </a:br>
            <a:r>
              <a:rPr lang="ru-RU" sz="2400" baseline="1000" dirty="0"/>
              <a:t>программ</a:t>
            </a:r>
            <a:endParaRPr sz="2400" baseline="1000" dirty="0"/>
          </a:p>
        </p:txBody>
      </p:sp>
      <p:pic>
        <p:nvPicPr>
          <p:cNvPr id="1026" name="Picture 2" descr="\\1-137-3\d\Documents\хорошие фотки\dsc_7660_novyy-razm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882" r="4099" b="1882"/>
          <a:stretch/>
        </p:blipFill>
        <p:spPr bwMode="auto">
          <a:xfrm>
            <a:off x="527958" y="-7402"/>
            <a:ext cx="4604657" cy="34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1"/>
          <p:cNvSpPr>
            <a:spLocks noChangeArrowheads="1"/>
          </p:cNvSpPr>
          <p:nvPr/>
        </p:nvSpPr>
        <p:spPr bwMode="auto">
          <a:xfrm>
            <a:off x="764749" y="4119772"/>
            <a:ext cx="5649603" cy="70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4" rIns="68570" bIns="3428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4100" b="1" dirty="0">
                <a:solidFill>
                  <a:srgbClr val="0070C0"/>
                </a:solidFill>
                <a:latin typeface="+mn-lt"/>
              </a:rPr>
              <a:t>3 525 </a:t>
            </a:r>
            <a:r>
              <a:rPr lang="ru-RU" altLang="ru-RU" b="1" dirty="0">
                <a:latin typeface="+mn-lt"/>
                <a:cs typeface="Times New Roman" pitchFamily="18" charset="0"/>
              </a:rPr>
              <a:t>иностранных студентов</a:t>
            </a:r>
            <a:endParaRPr lang="ru-RU" altLang="ru-RU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"/>
          <p:cNvSpPr txBox="1">
            <a:spLocks/>
          </p:cNvSpPr>
          <p:nvPr/>
        </p:nvSpPr>
        <p:spPr>
          <a:xfrm>
            <a:off x="276426" y="123478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 smtClean="0"/>
              <a:t>Образовательные программы </a:t>
            </a:r>
            <a:br>
              <a:rPr lang="ru-RU" sz="4000" dirty="0" smtClean="0"/>
            </a:br>
            <a:r>
              <a:rPr lang="ru-RU" sz="4000" dirty="0" smtClean="0"/>
              <a:t>на английском языке</a:t>
            </a:r>
            <a:endParaRPr lang="en-US" sz="40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694" y="1407364"/>
            <a:ext cx="28169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Программы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err="1" smtClean="0">
                <a:solidFill>
                  <a:srgbClr val="0070C0"/>
                </a:solidFill>
              </a:rPr>
              <a:t>бакалавриата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Linguistics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Software Engineering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66728" y="1407364"/>
            <a:ext cx="2664296" cy="313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Программы магистратуры</a:t>
            </a:r>
            <a:endParaRPr lang="ru-RU" sz="24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Biophotonics</a:t>
            </a:r>
            <a:endParaRPr lang="ru-RU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Biodiversity</a:t>
            </a:r>
            <a:endParaRPr lang="ru-RU" dirty="0" smtClean="0"/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Mathematical analysis and modeling </a:t>
            </a:r>
            <a:endParaRPr lang="ru-RU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Verification and testing of hardware and software modules of </a:t>
            </a:r>
            <a:r>
              <a:rPr lang="en-US" dirty="0" smtClean="0"/>
              <a:t>telecommunication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1407364"/>
            <a:ext cx="2736304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Information technologies in science and instrument engineering </a:t>
            </a:r>
            <a:endParaRPr lang="ru-RU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Management</a:t>
            </a:r>
            <a:endParaRPr lang="ru-RU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Human development: genetics, neuroscience and psychology</a:t>
            </a:r>
            <a:endParaRPr lang="ru-RU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Professionally oriented translation </a:t>
            </a:r>
            <a:endParaRPr lang="ru-RU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Eurasian Integration </a:t>
            </a:r>
            <a:endParaRPr lang="ru-RU" dirty="0"/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1" name="Picture 4" descr="D:\Documents\ИЗДАНИЯ\Раздатка общеуниверситетская 2015\Папка Буклет общий а3\Links\IMG_55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4152"/>
            <a:ext cx="3299022" cy="21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327</Words>
  <Application>Microsoft Office PowerPoint</Application>
  <PresentationFormat>Экран (16:9)</PresentationFormat>
  <Paragraphs>135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ТГУ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Институт Конфуция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Administrator</cp:lastModifiedBy>
  <cp:revision>71</cp:revision>
  <dcterms:created xsi:type="dcterms:W3CDTF">2018-06-14T10:19:52Z</dcterms:created>
  <dcterms:modified xsi:type="dcterms:W3CDTF">2023-03-16T08:41:44Z</dcterms:modified>
</cp:coreProperties>
</file>