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48.jpg" ContentType="image/jpg"/>
  <Override PartName="/ppt/media/image14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7" r:id="rId2"/>
    <p:sldId id="402" r:id="rId3"/>
    <p:sldId id="363" r:id="rId4"/>
    <p:sldId id="364" r:id="rId5"/>
    <p:sldId id="405" r:id="rId6"/>
    <p:sldId id="271" r:id="rId7"/>
    <p:sldId id="408" r:id="rId8"/>
    <p:sldId id="274" r:id="rId9"/>
    <p:sldId id="367" r:id="rId10"/>
    <p:sldId id="278" r:id="rId11"/>
    <p:sldId id="269" r:id="rId12"/>
    <p:sldId id="407" r:id="rId13"/>
    <p:sldId id="279" r:id="rId14"/>
    <p:sldId id="368" r:id="rId15"/>
    <p:sldId id="283" r:id="rId16"/>
    <p:sldId id="371" r:id="rId17"/>
    <p:sldId id="285" r:id="rId18"/>
    <p:sldId id="286" r:id="rId19"/>
    <p:sldId id="288" r:id="rId20"/>
    <p:sldId id="289" r:id="rId21"/>
    <p:sldId id="372" r:id="rId22"/>
    <p:sldId id="294" r:id="rId23"/>
    <p:sldId id="292" r:id="rId24"/>
    <p:sldId id="362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424" r:id="rId36"/>
    <p:sldId id="423" r:id="rId37"/>
    <p:sldId id="295" r:id="rId38"/>
    <p:sldId id="374" r:id="rId39"/>
    <p:sldId id="376" r:id="rId40"/>
    <p:sldId id="378" r:id="rId41"/>
    <p:sldId id="380" r:id="rId42"/>
    <p:sldId id="319" r:id="rId43"/>
    <p:sldId id="425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264" r:id="rId53"/>
    <p:sldId id="410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60000"/>
    <a:srgbClr val="FF0000"/>
    <a:srgbClr val="222A35"/>
    <a:srgbClr val="E030A5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89303" autoAdjust="0"/>
  </p:normalViewPr>
  <p:slideViewPr>
    <p:cSldViewPr snapToGrid="0">
      <p:cViewPr varScale="1">
        <p:scale>
          <a:sx n="77" d="100"/>
          <a:sy n="77" d="100"/>
        </p:scale>
        <p:origin x="-108" y="-1146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AppData\Local\Temp\bat\&#1088;&#1077;&#1082;&#1090;&#1086;&#1088;&#1091;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67715786895776E-2"/>
          <c:y val="8.2339017495715067E-2"/>
          <c:w val="0.93526456842620842"/>
          <c:h val="0.70233119027916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12</c:v>
                </c:pt>
                <c:pt idx="3">
                  <c:v>27</c:v>
                </c:pt>
                <c:pt idx="4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79-435E-B7C2-7258165076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79-435E-B7C2-7258165076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79-435E-B7C2-7258165076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0939520"/>
        <c:axId val="154730496"/>
      </c:barChart>
      <c:catAx>
        <c:axId val="20093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anchor="ctr" anchorCtr="0"/>
          <a:lstStyle/>
          <a:p>
            <a:pPr>
              <a:defRPr sz="1100">
                <a:solidFill>
                  <a:schemeClr val="bg1"/>
                </a:solidFill>
              </a:defRPr>
            </a:pPr>
            <a:endParaRPr lang="ru-RU"/>
          </a:p>
        </c:txPr>
        <c:crossAx val="154730496"/>
        <c:crosses val="autoZero"/>
        <c:auto val="0"/>
        <c:lblAlgn val="ctr"/>
        <c:lblOffset val="100"/>
        <c:noMultiLvlLbl val="0"/>
      </c:catAx>
      <c:valAx>
        <c:axId val="154730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939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9E-43F1-A4FB-150A44778E22}"/>
              </c:ext>
            </c:extLst>
          </c:dPt>
          <c:dLbls>
            <c:dLbl>
              <c:idx val="0"/>
              <c:layout>
                <c:manualLayout>
                  <c:x val="-1.1106401332414805E-17"/>
                  <c:y val="-0.437255972630276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19E-43F1-A4FB-150A44778E22}"/>
                </c:ext>
              </c:extLst>
            </c:dLbl>
            <c:dLbl>
              <c:idx val="1"/>
              <c:layout>
                <c:manualLayout>
                  <c:x val="2.4232428293477761E-3"/>
                  <c:y val="-0.36821555589918048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00B0F0"/>
                        </a:solidFill>
                      </a:defRPr>
                    </a:pPr>
                    <a:r>
                      <a:rPr lang="en-US" sz="2800" b="1" dirty="0">
                        <a:solidFill>
                          <a:srgbClr val="00B0F0"/>
                        </a:solidFill>
                      </a:rPr>
                      <a:t>31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19E-43F1-A4FB-150A44778E22}"/>
                </c:ext>
              </c:extLst>
            </c:dLbl>
            <c:dLbl>
              <c:idx val="2"/>
              <c:layout>
                <c:manualLayout>
                  <c:x val="-2.4232428293478429E-3"/>
                  <c:y val="-0.249312615973403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19E-43F1-A4FB-150A44778E22}"/>
                </c:ext>
              </c:extLst>
            </c:dLbl>
            <c:dLbl>
              <c:idx val="3"/>
              <c:layout>
                <c:manualLayout>
                  <c:x val="-4.8464856586956416E-3"/>
                  <c:y val="-0.21862798631513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19E-43F1-A4FB-150A44778E22}"/>
                </c:ext>
              </c:extLst>
            </c:dLbl>
            <c:dLbl>
              <c:idx val="4"/>
              <c:layout>
                <c:manualLayout>
                  <c:x val="-2.4232428293477987E-3"/>
                  <c:y val="-0.19561451407143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19E-43F1-A4FB-150A44778E22}"/>
                </c:ext>
              </c:extLst>
            </c:dLbl>
            <c:dLbl>
              <c:idx val="5"/>
              <c:layout>
                <c:manualLayout>
                  <c:x val="-2.4232428293477987E-3"/>
                  <c:y val="-0.19561451407143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19E-43F1-A4FB-150A44778E22}"/>
                </c:ext>
              </c:extLst>
            </c:dLbl>
            <c:dLbl>
              <c:idx val="6"/>
              <c:layout>
                <c:manualLayout>
                  <c:x val="0"/>
                  <c:y val="-0.16109430570589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19E-43F1-A4FB-150A44778E22}"/>
                </c:ext>
              </c:extLst>
            </c:dLbl>
            <c:dLbl>
              <c:idx val="7"/>
              <c:layout>
                <c:manualLayout>
                  <c:x val="-1.7770242131863688E-16"/>
                  <c:y val="-9.5889467682078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19E-43F1-A4FB-150A44778E22}"/>
                </c:ext>
              </c:extLst>
            </c:dLbl>
            <c:dLbl>
              <c:idx val="8"/>
              <c:layout>
                <c:manualLayout>
                  <c:x val="-2.4232428293477987E-3"/>
                  <c:y val="-9.20538889747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19E-43F1-A4FB-150A44778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РАН!$A$2:$A$10</c:f>
              <c:strCache>
                <c:ptCount val="9"/>
                <c:pt idx="0">
                  <c:v>МГУ</c:v>
                </c:pt>
                <c:pt idx="1">
                  <c:v>ТГУ</c:v>
                </c:pt>
                <c:pt idx="2">
                  <c:v>ТПУ</c:v>
                </c:pt>
                <c:pt idx="3">
                  <c:v>НГУ</c:v>
                </c:pt>
                <c:pt idx="4">
                  <c:v>СПбГУ</c:v>
                </c:pt>
                <c:pt idx="5">
                  <c:v>МФТИ</c:v>
                </c:pt>
                <c:pt idx="6">
                  <c:v>СПбПУ</c:v>
                </c:pt>
                <c:pt idx="7">
                  <c:v>ВШЭ</c:v>
                </c:pt>
                <c:pt idx="8">
                  <c:v>ИТМО</c:v>
                </c:pt>
              </c:strCache>
            </c:strRef>
          </c:cat>
          <c:val>
            <c:numRef>
              <c:f>РАН!$J$2:$J$10</c:f>
              <c:numCache>
                <c:formatCode>General</c:formatCode>
                <c:ptCount val="9"/>
                <c:pt idx="0">
                  <c:v>41</c:v>
                </c:pt>
                <c:pt idx="1">
                  <c:v>31</c:v>
                </c:pt>
                <c:pt idx="2">
                  <c:v>21</c:v>
                </c:pt>
                <c:pt idx="3">
                  <c:v>17</c:v>
                </c:pt>
                <c:pt idx="4">
                  <c:v>14</c:v>
                </c:pt>
                <c:pt idx="5">
                  <c:v>14</c:v>
                </c:pt>
                <c:pt idx="6">
                  <c:v>11</c:v>
                </c:pt>
                <c:pt idx="7">
                  <c:v>4</c:v>
                </c:pt>
                <c:pt idx="8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19E-43F1-A4FB-150A44778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610432"/>
        <c:axId val="140826240"/>
      </c:barChart>
      <c:catAx>
        <c:axId val="150610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ru-RU"/>
          </a:p>
        </c:txPr>
        <c:crossAx val="140826240"/>
        <c:crosses val="autoZero"/>
        <c:auto val="1"/>
        <c:lblAlgn val="ctr"/>
        <c:lblOffset val="100"/>
        <c:noMultiLvlLbl val="0"/>
      </c:catAx>
      <c:valAx>
        <c:axId val="14082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  <c:crossAx val="150610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70.260000000000005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2F-48C4-9CC3-E6ACC6D0BF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2F-48C4-9CC3-E6ACC6D0BF57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2F-48C4-9CC3-E6ACC6D0B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overlap val="-94"/>
        <c:axId val="202488320"/>
        <c:axId val="149420800"/>
      </c:barChart>
      <c:catAx>
        <c:axId val="2024883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49420800"/>
        <c:crosses val="autoZero"/>
        <c:auto val="1"/>
        <c:lblAlgn val="ctr"/>
        <c:lblOffset val="100"/>
        <c:noMultiLvlLbl val="0"/>
      </c:catAx>
      <c:valAx>
        <c:axId val="14942080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488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32619086645389E-2"/>
          <c:y val="4.9830790404839904E-2"/>
          <c:w val="0.90583485439512423"/>
          <c:h val="0.907120506011161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Лист1!$A$2:$A$9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2215</c:v>
                </c:pt>
                <c:pt idx="1">
                  <c:v>2254</c:v>
                </c:pt>
                <c:pt idx="2">
                  <c:v>2431</c:v>
                </c:pt>
                <c:pt idx="3">
                  <c:v>2766</c:v>
                </c:pt>
                <c:pt idx="4">
                  <c:v>2856</c:v>
                </c:pt>
                <c:pt idx="5">
                  <c:v>2904</c:v>
                </c:pt>
                <c:pt idx="6">
                  <c:v>2920</c:v>
                </c:pt>
                <c:pt idx="7">
                  <c:v>2895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B8B-4C98-9D3E-328589507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488832"/>
        <c:axId val="154781376"/>
      </c:lineChart>
      <c:catAx>
        <c:axId val="2024888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4781376"/>
        <c:crosses val="autoZero"/>
        <c:auto val="1"/>
        <c:lblAlgn val="ctr"/>
        <c:lblOffset val="100"/>
        <c:noMultiLvlLbl val="0"/>
      </c:catAx>
      <c:valAx>
        <c:axId val="154781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2488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Бакалавриат</c:v>
                </c:pt>
                <c:pt idx="1">
                  <c:v>Магистратура / Аспирантура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1356</c:v>
                </c:pt>
                <c:pt idx="1">
                  <c:v>708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A-480C-8B86-B79491983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Бакалавриат</c:v>
                </c:pt>
                <c:pt idx="1">
                  <c:v>Магистратура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1509</c:v>
                </c:pt>
                <c:pt idx="1">
                  <c:v>1193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09-4336-B990-B126B56DA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9B-4B29-9FA2-7CC33A506D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89B-4B29-9FA2-7CC33A506DB6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89B-4B29-9FA2-7CC33A506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89"/>
        <c:axId val="202257920"/>
        <c:axId val="201884800"/>
      </c:barChart>
      <c:catAx>
        <c:axId val="2022579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01884800"/>
        <c:crosses val="autoZero"/>
        <c:auto val="1"/>
        <c:lblAlgn val="ctr"/>
        <c:lblOffset val="100"/>
        <c:noMultiLvlLbl val="0"/>
      </c:catAx>
      <c:valAx>
        <c:axId val="20188480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257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6B-4A4A-BCB3-ECD00017ED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26B-4A4A-BCB3-ECD00017ED33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26B-4A4A-BCB3-ECD00017ED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89"/>
        <c:axId val="202798592"/>
        <c:axId val="154785408"/>
      </c:barChart>
      <c:catAx>
        <c:axId val="2027985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4785408"/>
        <c:crosses val="autoZero"/>
        <c:auto val="1"/>
        <c:lblAlgn val="ctr"/>
        <c:lblOffset val="100"/>
        <c:noMultiLvlLbl val="0"/>
      </c:catAx>
      <c:valAx>
        <c:axId val="154785408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798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A58A-D487-4C8B-8AB7-DD3BB4E27805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07496-D497-4B2D-864E-1752345ED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1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18846d351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18846d351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514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55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15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56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66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670D8-F689-4F91-BB74-53B26ECF94C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22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2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811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127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9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9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89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4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E38EB9-5D8C-49A2-B35B-C5850289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667" y="6309000"/>
            <a:ext cx="468333" cy="365125"/>
          </a:xfrm>
          <a:prstGeom prst="rect">
            <a:avLst/>
          </a:prstGeom>
        </p:spPr>
        <p:txBody>
          <a:bodyPr/>
          <a:lstStyle/>
          <a:p>
            <a:fld id="{57311AA1-C947-480E-BFC3-AAD00B13134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5DDC17A3-FBF1-429D-A12D-D89D780B71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1" y="6308725"/>
            <a:ext cx="8639175" cy="360363"/>
          </a:xfrm>
        </p:spPr>
        <p:txBody>
          <a:bodyPr vert="horz" lIns="91438" tIns="45719" rIns="91438" bIns="45719" rtlCol="0" anchor="ctr">
            <a:normAutofit/>
          </a:bodyPr>
          <a:lstStyle>
            <a:lvl1pPr marL="0" indent="0">
              <a:buFontTx/>
              <a:buNone/>
              <a:defRPr lang="ru-RU" sz="1200" smtClean="0">
                <a:solidFill>
                  <a:schemeClr val="tx1">
                    <a:tint val="75000"/>
                  </a:schemeClr>
                </a:solidFill>
              </a:defRPr>
            </a:lvl1pPr>
            <a:lvl2pPr>
              <a:defRPr lang="ru-RU" sz="1900" smtClean="0"/>
            </a:lvl2pPr>
            <a:lvl3pPr>
              <a:defRPr lang="ru-RU" sz="19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/>
            <a:r>
              <a:rPr lang="ru-RU"/>
              <a:t>Источник:</a:t>
            </a:r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986570B8-8E34-4580-B4DD-B629A924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292" y="384419"/>
            <a:ext cx="10440000" cy="704607"/>
          </a:xfrm>
        </p:spPr>
        <p:txBody>
          <a:bodyPr/>
          <a:lstStyle>
            <a:lvl1pPr>
              <a:defRPr sz="23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xmlns="" id="{9A25BE0B-2194-468F-81B4-A809EA217F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6000" y="111741"/>
            <a:ext cx="899139" cy="901123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ru-RU"/>
              <a:t>Логотип вуза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xmlns="" id="{2D7E71B2-6D5E-4A95-8C46-FAF1D1C7B1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93292" y="37575"/>
            <a:ext cx="10439451" cy="34532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5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3612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74612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489" y="6377942"/>
            <a:ext cx="390352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26" y="6377942"/>
            <a:ext cx="2805655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558064" y="6264017"/>
            <a:ext cx="179536" cy="18466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03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7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9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3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2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5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0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6" r:id="rId13"/>
    <p:sldLayoutId id="214748366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image" Target="../media/image66.png"/><Relationship Id="rId5" Type="http://schemas.openxmlformats.org/officeDocument/2006/relationships/chart" Target="../charts/chart7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1.jpe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microsoft.com/office/2007/relationships/hdphoto" Target="../media/hdphoto3.wdp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машина машина\Internet\КОРПУСА\ГЛАВНЫЙ КОРПУС\2017.12.01\DSC_7869_кор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27489" r="6811"/>
          <a:stretch/>
        </p:blipFill>
        <p:spPr bwMode="auto">
          <a:xfrm>
            <a:off x="0" y="0"/>
            <a:ext cx="12192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94870"/>
            <a:ext cx="12192000" cy="1487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0" y="5506464"/>
            <a:ext cx="2665723" cy="1184877"/>
          </a:xfrm>
          <a:prstGeom prst="rect">
            <a:avLst/>
          </a:prstGeom>
        </p:spPr>
      </p:pic>
      <p:sp>
        <p:nvSpPr>
          <p:cNvPr id="11" name="Shape 179"/>
          <p:cNvSpPr txBox="1">
            <a:spLocks/>
          </p:cNvSpPr>
          <p:nvPr/>
        </p:nvSpPr>
        <p:spPr>
          <a:xfrm>
            <a:off x="4101735" y="5502208"/>
            <a:ext cx="7868194" cy="1287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7833">
              <a:lnSpc>
                <a:spcPct val="80000"/>
              </a:lnSpc>
              <a:spcAft>
                <a:spcPts val="600"/>
              </a:spcAft>
              <a:defRPr sz="1800">
                <a:solidFill>
                  <a:srgbClr val="000000"/>
                </a:solidFill>
              </a:defRPr>
            </a:pPr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Итоги Проекта 5–100</a:t>
            </a:r>
          </a:p>
          <a:p>
            <a:pPr defTabSz="897833">
              <a:lnSpc>
                <a:spcPct val="80000"/>
              </a:lnSpc>
              <a:spcAft>
                <a:spcPts val="600"/>
              </a:spcAft>
              <a:defRPr sz="1800">
                <a:solidFill>
                  <a:srgbClr val="000000"/>
                </a:solidFill>
              </a:defRPr>
            </a:pP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2013–2020 гг.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42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62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620" y="1165860"/>
            <a:ext cx="12192000" cy="569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fld id="{FCF762AA-6FF4-4CA2-8039-65A321A80026}" type="slidenum">
              <a:rPr lang="ru-RU" smtClean="0"/>
              <a:pPr>
                <a:lnSpc>
                  <a:spcPct val="90000"/>
                </a:lnSpc>
              </a:pPr>
              <a:t>10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-1"/>
            <a:ext cx="10616820" cy="947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>
                <a:solidFill>
                  <a:schemeClr val="bg1"/>
                </a:solidFill>
              </a:rPr>
              <a:t>Целевая модель </a:t>
            </a:r>
            <a:r>
              <a:rPr lang="ru-RU" sz="4800" dirty="0" smtClean="0">
                <a:solidFill>
                  <a:schemeClr val="bg1"/>
                </a:solidFill>
              </a:rPr>
              <a:t>– геном ТГУ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1" name="Picture 2" descr="D:\Documents\Мероприятия\2016\10.11 ректор сколково\картинки\геном полны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72" b="5815"/>
          <a:stretch/>
        </p:blipFill>
        <p:spPr bwMode="auto">
          <a:xfrm>
            <a:off x="861060" y="1163691"/>
            <a:ext cx="11323320" cy="57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8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02874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-289560"/>
            <a:ext cx="8772288" cy="1770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Текст 85">
            <a:extLst>
              <a:ext uri="{FF2B5EF4-FFF2-40B4-BE49-F238E27FC236}">
                <a16:creationId xmlns:a16="http://schemas.microsoft.com/office/drawing/2014/main" xmlns="" id="{F264A78E-807C-447E-B6B4-7A319DB5A842}"/>
              </a:ext>
            </a:extLst>
          </p:cNvPr>
          <p:cNvSpPr txBox="1">
            <a:spLocks/>
          </p:cNvSpPr>
          <p:nvPr/>
        </p:nvSpPr>
        <p:spPr>
          <a:xfrm>
            <a:off x="3526468" y="989334"/>
            <a:ext cx="1700921" cy="49036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2018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Текст 85">
            <a:extLst>
              <a:ext uri="{FF2B5EF4-FFF2-40B4-BE49-F238E27FC236}">
                <a16:creationId xmlns:a16="http://schemas.microsoft.com/office/drawing/2014/main" xmlns="" id="{F264A78E-807C-447E-B6B4-7A319DB5A842}"/>
              </a:ext>
            </a:extLst>
          </p:cNvPr>
          <p:cNvSpPr txBox="1">
            <a:spLocks/>
          </p:cNvSpPr>
          <p:nvPr/>
        </p:nvSpPr>
        <p:spPr>
          <a:xfrm>
            <a:off x="1087501" y="3062813"/>
            <a:ext cx="1700921" cy="49036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201</a:t>
            </a:r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64941" y="1099863"/>
            <a:ext cx="2540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chemeClr val="bg1"/>
                </a:solidFill>
              </a:rPr>
              <a:t>Rank QS Word – </a:t>
            </a:r>
            <a:r>
              <a:rPr lang="en-US" sz="28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277</a:t>
            </a:r>
          </a:p>
          <a:p>
            <a:r>
              <a:rPr lang="en-US" sz="2800" baseline="30000" dirty="0">
                <a:solidFill>
                  <a:schemeClr val="bg1"/>
                </a:solidFill>
              </a:rPr>
              <a:t>Subject QS – </a:t>
            </a:r>
            <a:r>
              <a:rPr lang="ru-RU" sz="28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32</a:t>
            </a:r>
          </a:p>
          <a:p>
            <a:r>
              <a:rPr lang="en-US" sz="2800" baseline="30000" dirty="0" smtClean="0">
                <a:solidFill>
                  <a:schemeClr val="bg1"/>
                </a:solidFill>
              </a:rPr>
              <a:t>Subject </a:t>
            </a:r>
            <a:r>
              <a:rPr lang="en-US" sz="2800" baseline="30000" dirty="0">
                <a:solidFill>
                  <a:schemeClr val="bg1"/>
                </a:solidFill>
              </a:rPr>
              <a:t>Rank QS – </a:t>
            </a:r>
            <a:r>
              <a:rPr lang="ru-RU" sz="28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9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 </a:t>
            </a:r>
            <a:endParaRPr lang="ru-RU" sz="2800" b="1" baseline="30000" dirty="0" smtClean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42691" y="4871368"/>
            <a:ext cx="2367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Rank QS Word – </a:t>
            </a:r>
            <a:r>
              <a:rPr lang="en-US" sz="24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551+</a:t>
            </a:r>
            <a:endParaRPr lang="en-US" sz="2400" b="1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400" baseline="30000" dirty="0">
                <a:solidFill>
                  <a:schemeClr val="bg1"/>
                </a:solidFill>
              </a:rPr>
              <a:t>Subject QS – </a:t>
            </a:r>
            <a:r>
              <a:rPr lang="en-US" sz="24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</a:t>
            </a:r>
            <a:endParaRPr lang="ru-RU" sz="2400" b="1" baseline="30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400" baseline="30000" dirty="0" smtClean="0">
                <a:solidFill>
                  <a:schemeClr val="bg1"/>
                </a:solidFill>
              </a:rPr>
              <a:t>Subject </a:t>
            </a:r>
            <a:r>
              <a:rPr lang="en-US" sz="2400" baseline="30000" dirty="0">
                <a:solidFill>
                  <a:schemeClr val="bg1"/>
                </a:solidFill>
              </a:rPr>
              <a:t>Rank QS – </a:t>
            </a:r>
            <a:r>
              <a:rPr lang="en-US" sz="24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 </a:t>
            </a:r>
            <a:endParaRPr lang="ru-RU" sz="2400" b="1" baseline="30000" dirty="0" smtClean="0">
              <a:solidFill>
                <a:schemeClr val="bg1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1657010" y="457201"/>
            <a:ext cx="10258765" cy="4550228"/>
          </a:xfrm>
          <a:prstGeom prst="straightConnector1">
            <a:avLst/>
          </a:prstGeom>
          <a:ln w="28575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\\1-137-3\d\Documents\МЕРОПРИЯТИЯ\2018\10.26 защита ДК Калининград\TSU DK Final\TSU 2018 DK preza FINAL RUS Folder\Links\graph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525" y="2022524"/>
            <a:ext cx="2649391" cy="269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\\1-137-3\d\Documents\МЕРОПРИЯТИЯ\2018\10.26 защита ДК Калининград\TSU DK Final\TSU 2018 DK preza FINAL RUS Folder\Links\graph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64" y="3554306"/>
            <a:ext cx="1828484" cy="19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Текст 85">
            <a:extLst>
              <a:ext uri="{FF2B5EF4-FFF2-40B4-BE49-F238E27FC236}">
                <a16:creationId xmlns:a16="http://schemas.microsoft.com/office/drawing/2014/main" xmlns="" id="{F264A78E-807C-447E-B6B4-7A319DB5A842}"/>
              </a:ext>
            </a:extLst>
          </p:cNvPr>
          <p:cNvSpPr txBox="1">
            <a:spLocks/>
          </p:cNvSpPr>
          <p:nvPr/>
        </p:nvSpPr>
        <p:spPr>
          <a:xfrm>
            <a:off x="7557488" y="3993285"/>
            <a:ext cx="1567462" cy="49036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2020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57488" y="4625148"/>
            <a:ext cx="28731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>
                <a:solidFill>
                  <a:schemeClr val="bg1"/>
                </a:solidFill>
              </a:rPr>
              <a:t>Rank QS Word – </a:t>
            </a:r>
            <a:r>
              <a:rPr lang="en-US" sz="40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ru-RU" sz="40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50</a:t>
            </a:r>
            <a:endParaRPr lang="en-US" sz="4000" b="1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200" baseline="30000" dirty="0">
                <a:solidFill>
                  <a:schemeClr val="bg1"/>
                </a:solidFill>
              </a:rPr>
              <a:t>Subject QS – </a:t>
            </a:r>
            <a:r>
              <a:rPr lang="ru-RU" sz="40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34</a:t>
            </a:r>
          </a:p>
          <a:p>
            <a:r>
              <a:rPr lang="en-US" sz="3200" baseline="30000" dirty="0" smtClean="0">
                <a:solidFill>
                  <a:schemeClr val="bg1"/>
                </a:solidFill>
              </a:rPr>
              <a:t>Subject </a:t>
            </a:r>
            <a:r>
              <a:rPr lang="en-US" sz="3200" baseline="30000" dirty="0">
                <a:solidFill>
                  <a:schemeClr val="bg1"/>
                </a:solidFill>
              </a:rPr>
              <a:t>Rank QS – </a:t>
            </a:r>
            <a:r>
              <a:rPr lang="ru-RU" sz="40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10</a:t>
            </a:r>
            <a:r>
              <a:rPr lang="en-US" sz="3200" b="1" baseline="30000" dirty="0" smtClean="0">
                <a:solidFill>
                  <a:schemeClr val="bg1"/>
                </a:solidFill>
              </a:rPr>
              <a:t> </a:t>
            </a:r>
            <a:endParaRPr lang="ru-RU" sz="3200" b="1" baseline="30000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 descr="Z:\Фотохроника 2020\03.04 QS предметный\616-Tomsk State Universit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47" y="-340889"/>
            <a:ext cx="4995928" cy="499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\\1-137-3\d\Documents\МЕРОПРИЯТИЯ\2018\10.26 защита ДК Калининград\TSU DK Final\TSU 2018 DK preza FINAL RUS Folder\Links\world-university-ranking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62298"/>
            <a:ext cx="2433638" cy="7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\\1-137-3\d\Documents\МЕРОПРИЯТИЯ\2018\10.26 защита ДК Калининград\TSU DK Final\TSU 2018 DK preza FINAL RUS Folder\Links\world-university-rankin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6" y="621914"/>
            <a:ext cx="2433638" cy="7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238170" y="1"/>
            <a:ext cx="7080329" cy="6858000"/>
            <a:chOff x="7409543" y="1074057"/>
            <a:chExt cx="6008914" cy="5820229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1" t="16746" r="48125" b="77035"/>
            <a:stretch/>
          </p:blipFill>
          <p:spPr bwMode="auto">
            <a:xfrm>
              <a:off x="7409543" y="1074057"/>
              <a:ext cx="6008914" cy="57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1" t="30210" r="48125" b="13389"/>
            <a:stretch/>
          </p:blipFill>
          <p:spPr bwMode="auto">
            <a:xfrm>
              <a:off x="7409543" y="1640114"/>
              <a:ext cx="6008914" cy="525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879686" y="1910978"/>
            <a:ext cx="2873133" cy="239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 место</a:t>
            </a:r>
          </a:p>
          <a:p>
            <a:r>
              <a:rPr lang="ru-RU" sz="4800" b="1" baseline="30000" dirty="0">
                <a:solidFill>
                  <a:schemeClr val="bg1"/>
                </a:solidFill>
              </a:rPr>
              <a:t>с</a:t>
            </a:r>
            <a:r>
              <a:rPr lang="ru-RU" sz="4800" b="1" baseline="30000" dirty="0" smtClean="0">
                <a:solidFill>
                  <a:schemeClr val="bg1"/>
                </a:solidFill>
              </a:rPr>
              <a:t>реди российских университетов</a:t>
            </a:r>
          </a:p>
        </p:txBody>
      </p:sp>
      <p:sp>
        <p:nvSpPr>
          <p:cNvPr id="13" name="Овал 12"/>
          <p:cNvSpPr/>
          <p:nvPr/>
        </p:nvSpPr>
        <p:spPr>
          <a:xfrm rot="16200000">
            <a:off x="7339320" y="1127203"/>
            <a:ext cx="880677" cy="74893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620" y="0"/>
            <a:ext cx="364326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fld id="{FCF762AA-6FF4-4CA2-8039-65A321A80026}" type="slidenum">
              <a:rPr lang="ru-RU" smtClean="0"/>
              <a:pPr>
                <a:lnSpc>
                  <a:spcPct val="90000"/>
                </a:lnSpc>
              </a:pPr>
              <a:t>13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16"/>
          <a:stretch/>
        </p:blipFill>
        <p:spPr bwMode="auto">
          <a:xfrm>
            <a:off x="4548168" y="-1"/>
            <a:ext cx="7643832" cy="65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-137-3\d\Documents\МЕРОПРИЯТИЯ\2015\мирабл\геном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413"/>
          <a:stretch/>
        </p:blipFill>
        <p:spPr bwMode="auto">
          <a:xfrm rot="19940241">
            <a:off x="-2522732" y="-1724601"/>
            <a:ext cx="8971412" cy="79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10"/>
          <p:cNvSpPr txBox="1">
            <a:spLocks/>
          </p:cNvSpPr>
          <p:nvPr/>
        </p:nvSpPr>
        <p:spPr>
          <a:xfrm>
            <a:off x="312420" y="485774"/>
            <a:ext cx="3398520" cy="189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Экосистема</a:t>
            </a:r>
          </a:p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ТГУ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8" t="13967" b="7435"/>
          <a:stretch/>
        </p:blipFill>
        <p:spPr bwMode="auto">
          <a:xfrm>
            <a:off x="0" y="-19599"/>
            <a:ext cx="12192000" cy="68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14</a:t>
            </a:fld>
            <a:endParaRPr lang="ru-RU"/>
          </a:p>
        </p:txBody>
      </p:sp>
      <p:sp>
        <p:nvSpPr>
          <p:cNvPr id="6" name="Shape 188"/>
          <p:cNvSpPr/>
          <p:nvPr/>
        </p:nvSpPr>
        <p:spPr>
          <a:xfrm>
            <a:off x="415973" y="4642880"/>
            <a:ext cx="10528252" cy="1693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 lvl="0">
              <a:lnSpc>
                <a:spcPct val="70000"/>
              </a:lnSpc>
              <a:defRPr sz="1800" b="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chemeClr val="bg1"/>
                </a:solidFill>
              </a:rPr>
              <a:t>Исследования и инновации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7" name="Shape 189"/>
          <p:cNvSpPr/>
          <p:nvPr/>
        </p:nvSpPr>
        <p:spPr>
          <a:xfrm>
            <a:off x="512225" y="7634551"/>
            <a:ext cx="7450675" cy="837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>
              <a:lnSpc>
                <a:spcPct val="85000"/>
              </a:lnSpc>
              <a:defRPr sz="1800">
                <a:solidFill>
                  <a:srgbClr val="000000"/>
                </a:solidFill>
              </a:defRPr>
            </a:pP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Университетская 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наука 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 инновационный 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контур 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экосистемы университета</a:t>
            </a:r>
            <a:endParaRPr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8772288" cy="158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err="1">
                <a:solidFill>
                  <a:schemeClr val="bg1"/>
                </a:solidFill>
              </a:rPr>
              <a:t>Пересборка</a:t>
            </a:r>
            <a:r>
              <a:rPr lang="ru-RU" sz="4800" dirty="0">
                <a:solidFill>
                  <a:schemeClr val="bg1"/>
                </a:solidFill>
              </a:rPr>
              <a:t> научно-исследовательской повестки</a:t>
            </a: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МЕРОПРИЯТИЯ\12.30 Итоговый совет\хирш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29" y="1809692"/>
            <a:ext cx="3925331" cy="273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61870" y="1674436"/>
            <a:ext cx="3022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Индекс </a:t>
            </a:r>
            <a:r>
              <a:rPr lang="ru-RU" altLang="ru-RU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Хирша</a:t>
            </a:r>
            <a:endParaRPr lang="ru-RU" alt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69440" y="4706035"/>
            <a:ext cx="253708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</a:rPr>
              <a:t>Форсайт-исследования </a:t>
            </a:r>
            <a:r>
              <a:rPr lang="ru-RU" dirty="0">
                <a:solidFill>
                  <a:schemeClr val="bg1"/>
                </a:solidFill>
              </a:rPr>
              <a:t>(совместно с фондом «ЦСР Северо-Запад»)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80280" y="4706035"/>
            <a:ext cx="3185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</a:rPr>
              <a:t>Определение журналов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для публикаций </a:t>
            </a:r>
            <a:r>
              <a:rPr lang="ru-RU" dirty="0">
                <a:solidFill>
                  <a:schemeClr val="bg1"/>
                </a:solidFill>
              </a:rPr>
              <a:t>как один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из </a:t>
            </a:r>
            <a:r>
              <a:rPr lang="ru-RU" dirty="0">
                <a:solidFill>
                  <a:schemeClr val="bg1"/>
                </a:solidFill>
              </a:rPr>
              <a:t>инструментов нелинейного роста качества публикаций </a:t>
            </a:r>
            <a:r>
              <a:rPr lang="ru-RU" dirty="0" smtClean="0">
                <a:solidFill>
                  <a:schemeClr val="bg1"/>
                </a:solidFill>
              </a:rPr>
              <a:t>и цитирования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Shape 11"/>
          <p:cNvSpPr txBox="1">
            <a:spLocks/>
          </p:cNvSpPr>
          <p:nvPr/>
        </p:nvSpPr>
        <p:spPr>
          <a:xfrm>
            <a:off x="8089900" y="4632772"/>
            <a:ext cx="861060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4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4" name="Shape 11"/>
          <p:cNvSpPr txBox="1">
            <a:spLocks/>
          </p:cNvSpPr>
          <p:nvPr/>
        </p:nvSpPr>
        <p:spPr>
          <a:xfrm>
            <a:off x="8697341" y="4747072"/>
            <a:ext cx="2173367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Стратегические </a:t>
            </a:r>
            <a:r>
              <a:rPr lang="ru-RU" sz="1800" dirty="0">
                <a:solidFill>
                  <a:schemeClr val="bg1"/>
                </a:solidFill>
              </a:rPr>
              <a:t>академические единицы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69440" y="167443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Динамика научных</a:t>
            </a:r>
            <a:b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компетенций  ТГУ 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SciVal</a:t>
            </a:r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13" y="1857374"/>
            <a:ext cx="2799462" cy="263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60779" y="177689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</a:t>
            </a:r>
            <a:endParaRPr lang="ru-RU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2" r="59235"/>
          <a:stretch/>
        </p:blipFill>
        <p:spPr bwMode="auto">
          <a:xfrm>
            <a:off x="2637982" y="2769979"/>
            <a:ext cx="1823707" cy="17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05" t="71400" r="59235"/>
          <a:stretch/>
        </p:blipFill>
        <p:spPr bwMode="auto">
          <a:xfrm>
            <a:off x="4064871" y="3755051"/>
            <a:ext cx="390609" cy="49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95" t="71400" r="59235"/>
          <a:stretch/>
        </p:blipFill>
        <p:spPr bwMode="auto">
          <a:xfrm>
            <a:off x="2637982" y="2769979"/>
            <a:ext cx="498224" cy="37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76526" y="267899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2013</a:t>
            </a:r>
            <a:endParaRPr lang="ru-RU" dirty="0"/>
          </a:p>
        </p:txBody>
      </p:sp>
      <p:sp>
        <p:nvSpPr>
          <p:cNvPr id="3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2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881058" y="1799997"/>
            <a:ext cx="2310942" cy="505800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-57150"/>
            <a:ext cx="8772288" cy="158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Конкурсное </a:t>
            </a:r>
            <a:r>
              <a:rPr lang="ru-RU" sz="4800" dirty="0">
                <a:solidFill>
                  <a:schemeClr val="bg1"/>
                </a:solidFill>
              </a:rPr>
              <a:t>распределение ресурсов на исследования</a:t>
            </a: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7301" y="1799997"/>
            <a:ext cx="5166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Фонд Менделеева,</a:t>
            </a:r>
            <a:r>
              <a:rPr lang="ru-RU" alt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создан в ТГУ в 2014 г. 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23" name="Shape 11"/>
          <p:cNvSpPr txBox="1">
            <a:spLocks/>
          </p:cNvSpPr>
          <p:nvPr/>
        </p:nvSpPr>
        <p:spPr>
          <a:xfrm>
            <a:off x="4837241" y="2326900"/>
            <a:ext cx="1485900" cy="1359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>
                <a:solidFill>
                  <a:srgbClr val="00B0F0"/>
                </a:solidFill>
                <a:latin typeface="+mj-lt"/>
              </a:rPr>
              <a:t>524</a:t>
            </a:r>
          </a:p>
        </p:txBody>
      </p:sp>
      <p:sp>
        <p:nvSpPr>
          <p:cNvPr id="24" name="Shape 11"/>
          <p:cNvSpPr txBox="1">
            <a:spLocks/>
          </p:cNvSpPr>
          <p:nvPr/>
        </p:nvSpPr>
        <p:spPr>
          <a:xfrm>
            <a:off x="6422201" y="2324995"/>
            <a:ext cx="3581400" cy="787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проекта поддержано в соответствии с выделенными научными направлениями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64739" y="3941407"/>
            <a:ext cx="16262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Количество публикаций</a:t>
            </a:r>
          </a:p>
          <a:p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Web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of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Science 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 Scopus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(с исключением дублирования)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всего</a:t>
            </a:r>
            <a:r>
              <a:rPr lang="ru-RU" sz="1600" b="1" dirty="0" smtClean="0">
                <a:solidFill>
                  <a:schemeClr val="bg1"/>
                </a:solidFill>
              </a:rPr>
              <a:t> /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% Q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 </a:t>
            </a: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Q2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67268" y="5507479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2013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06505" y="5507479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2020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74400" y="5122360"/>
            <a:ext cx="329575" cy="3778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7" name="Прямоугольник 26"/>
          <p:cNvSpPr/>
          <p:nvPr/>
        </p:nvSpPr>
        <p:spPr>
          <a:xfrm>
            <a:off x="4213639" y="3610788"/>
            <a:ext cx="329573" cy="18894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8" name="Прямоугольник 27"/>
          <p:cNvSpPr/>
          <p:nvPr/>
        </p:nvSpPr>
        <p:spPr>
          <a:xfrm>
            <a:off x="3414767" y="3505201"/>
            <a:ext cx="1166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2500</a:t>
            </a:r>
            <a:r>
              <a:rPr lang="en-US" sz="2000" b="1" dirty="0" smtClean="0">
                <a:solidFill>
                  <a:schemeClr val="bg1"/>
                </a:solidFill>
              </a:rPr>
              <a:t>/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50</a:t>
            </a: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%</a:t>
            </a:r>
            <a:r>
              <a:rPr lang="en-U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</a:t>
            </a:r>
            <a:r>
              <a:rPr lang="ru-RU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 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Q2</a:t>
            </a:r>
            <a:endParaRPr lang="ru-RU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90967" y="4701531"/>
            <a:ext cx="535550" cy="444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504</a:t>
            </a:r>
            <a:r>
              <a:rPr lang="en-US" sz="1200" b="1" dirty="0" smtClean="0">
                <a:solidFill>
                  <a:schemeClr val="bg1"/>
                </a:solidFill>
              </a:rPr>
              <a:t> / </a:t>
            </a:r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36 %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24088" y="3941407"/>
            <a:ext cx="1454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Количество статей</a:t>
            </a:r>
          </a:p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 1 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НПР </a:t>
            </a:r>
            <a:b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за 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 лет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40667" y="5537484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2013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427928" y="5537484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2020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047799" y="3610788"/>
            <a:ext cx="816836" cy="1926697"/>
            <a:chOff x="6004738" y="3538995"/>
            <a:chExt cx="778159" cy="19360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004738" y="5217670"/>
              <a:ext cx="313970" cy="2573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468929" y="3538995"/>
              <a:ext cx="313968" cy="19360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5964366" y="3535206"/>
            <a:ext cx="1166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8,5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64366" y="4999630"/>
            <a:ext cx="535550" cy="27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1,13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204041" y="3941407"/>
            <a:ext cx="1454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Цитируемость</a:t>
            </a:r>
          </a:p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 1 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НПР </a:t>
            </a:r>
            <a:b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за 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 лет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69917" y="5507479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2013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857179" y="5507479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2020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477050" y="5276966"/>
            <a:ext cx="329575" cy="2305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2" name="Прямоугольник 41"/>
          <p:cNvSpPr/>
          <p:nvPr/>
        </p:nvSpPr>
        <p:spPr>
          <a:xfrm>
            <a:off x="8964312" y="3580784"/>
            <a:ext cx="329573" cy="19266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3" name="Прямоугольник 42"/>
          <p:cNvSpPr/>
          <p:nvPr/>
        </p:nvSpPr>
        <p:spPr>
          <a:xfrm>
            <a:off x="8393616" y="3505201"/>
            <a:ext cx="1166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60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393616" y="5004654"/>
            <a:ext cx="535550" cy="27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7,11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Shape 11"/>
          <p:cNvSpPr txBox="1">
            <a:spLocks/>
          </p:cNvSpPr>
          <p:nvPr/>
        </p:nvSpPr>
        <p:spPr>
          <a:xfrm>
            <a:off x="1369440" y="1695251"/>
            <a:ext cx="1440494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10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5" name="Shape 11"/>
          <p:cNvSpPr txBox="1">
            <a:spLocks/>
          </p:cNvSpPr>
          <p:nvPr/>
        </p:nvSpPr>
        <p:spPr>
          <a:xfrm>
            <a:off x="1425203" y="2561615"/>
            <a:ext cx="1727740" cy="787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err="1">
                <a:solidFill>
                  <a:schemeClr val="bg1"/>
                </a:solidFill>
              </a:rPr>
              <a:t>м</a:t>
            </a:r>
            <a:r>
              <a:rPr lang="ru-RU" sz="1800" dirty="0" err="1" smtClean="0">
                <a:solidFill>
                  <a:schemeClr val="bg1"/>
                </a:solidFill>
              </a:rPr>
              <a:t>егагрантов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ПП РФ № 220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6" name="Shape 11"/>
          <p:cNvSpPr txBox="1">
            <a:spLocks/>
          </p:cNvSpPr>
          <p:nvPr/>
        </p:nvSpPr>
        <p:spPr>
          <a:xfrm>
            <a:off x="3145967" y="1695251"/>
            <a:ext cx="1485900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6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7" name="Shape 11"/>
          <p:cNvSpPr txBox="1">
            <a:spLocks/>
          </p:cNvSpPr>
          <p:nvPr/>
        </p:nvSpPr>
        <p:spPr>
          <a:xfrm>
            <a:off x="3188298" y="2561615"/>
            <a:ext cx="1567394" cy="787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п</a:t>
            </a:r>
            <a:r>
              <a:rPr lang="ru-RU" sz="1800" dirty="0" smtClean="0">
                <a:solidFill>
                  <a:schemeClr val="bg1"/>
                </a:solidFill>
              </a:rPr>
              <a:t>роектов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ПП </a:t>
            </a:r>
            <a:r>
              <a:rPr lang="ru-RU" sz="1800" dirty="0">
                <a:solidFill>
                  <a:schemeClr val="bg1"/>
                </a:solidFill>
              </a:rPr>
              <a:t>РФ № 218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1493520" y="3263854"/>
            <a:ext cx="8108139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3" descr="D:\Documents\МЕРОПРИЯТИЯ\2019\10.25 защита ДК\презентация\вовлеченность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117"/>
          <a:stretch/>
        </p:blipFill>
        <p:spPr bwMode="auto">
          <a:xfrm>
            <a:off x="9691406" y="2432661"/>
            <a:ext cx="2663461" cy="140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D:\Documents\МЕРОПРИЯТИЯ\2019\10.25 защита ДК\презентация\вовлеченность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04"/>
          <a:stretch/>
        </p:blipFill>
        <p:spPr bwMode="auto">
          <a:xfrm>
            <a:off x="9691406" y="4444148"/>
            <a:ext cx="2576794" cy="137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 rot="16200000">
            <a:off x="9740605" y="3151111"/>
            <a:ext cx="8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2013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9740605" y="5136090"/>
            <a:ext cx="8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10432334" y="3834050"/>
            <a:ext cx="154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504 публикации</a:t>
            </a:r>
            <a:endParaRPr lang="ru-RU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10439407" y="5860146"/>
            <a:ext cx="154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2500 публикаций</a:t>
            </a:r>
            <a:endParaRPr lang="ru-RU" sz="1400" dirty="0"/>
          </a:p>
        </p:txBody>
      </p:sp>
      <p:pic>
        <p:nvPicPr>
          <p:cNvPr id="9219" name="Picture 3" descr="D:\МЕРОПРИЯТИЯ\12.30 Итоговый совет\Исходники\d41586-019-03306-9_17335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55" y="2323903"/>
            <a:ext cx="1133475" cy="152310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МЕРОПРИЯТИЯ\12.30 Итоговый совет\Исходники\D2vmdFiXcAEU6I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6" y="3251917"/>
            <a:ext cx="1083691" cy="14401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МЕРОПРИЯТИЯ\12.30 Итоговый совет\Исходники\Science 10 January 2020 Cov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4224339"/>
            <a:ext cx="1083691" cy="137882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МЕРОПРИЯТИЯ\12.30 Итоговый совет\Исходники\a4e1eb391a6a715676e4549979ef4c16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206" y="4096072"/>
            <a:ext cx="1133475" cy="14414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124" name="Picture 4" descr="Z:\машина машина\ректор\ОТЧЕТ 2020 web\links\Журналы\в отчет\Vestnik_oblozka_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249" y="4460911"/>
            <a:ext cx="1421569" cy="188631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10159620" cy="158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Повышение </a:t>
            </a:r>
            <a:r>
              <a:rPr lang="ru-RU" sz="4800" dirty="0">
                <a:solidFill>
                  <a:schemeClr val="bg1"/>
                </a:solidFill>
              </a:rPr>
              <a:t>уровня </a:t>
            </a:r>
            <a:r>
              <a:rPr lang="ru-RU" sz="4800" dirty="0" smtClean="0">
                <a:solidFill>
                  <a:schemeClr val="bg1"/>
                </a:solidFill>
              </a:rPr>
              <a:t/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научных журналов ТГУ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 rot="16200000">
            <a:off x="2068127" y="2282659"/>
            <a:ext cx="180001" cy="36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5" name="Прямоугольник 44"/>
          <p:cNvSpPr/>
          <p:nvPr/>
        </p:nvSpPr>
        <p:spPr>
          <a:xfrm>
            <a:off x="1369440" y="1694995"/>
            <a:ext cx="4076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Количество журналов ТГУ</a:t>
            </a:r>
            <a:b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Scopus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и </a:t>
            </a:r>
            <a:r>
              <a:rPr lang="ru-RU" sz="1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Web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of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Science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369441" y="2313997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2013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369441" y="2603263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2020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>
            <a:off x="3148127" y="1528873"/>
            <a:ext cx="180001" cy="252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9" name="Прямоугольник 48"/>
          <p:cNvSpPr/>
          <p:nvPr/>
        </p:nvSpPr>
        <p:spPr>
          <a:xfrm>
            <a:off x="2400766" y="228321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498128" y="2561470"/>
            <a:ext cx="562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6416" y="1677829"/>
            <a:ext cx="5793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Университет – один из лидеров в России </a:t>
            </a:r>
          </a:p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по количеству журналов в </a:t>
            </a:r>
            <a:r>
              <a:rPr lang="ru-R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Web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Science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 и </a:t>
            </a:r>
            <a:r>
              <a:rPr lang="ru-R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Scopus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Shape 11"/>
          <p:cNvSpPr txBox="1">
            <a:spLocks/>
          </p:cNvSpPr>
          <p:nvPr/>
        </p:nvSpPr>
        <p:spPr>
          <a:xfrm>
            <a:off x="1369441" y="3072455"/>
            <a:ext cx="861060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2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2" name="Shape 11"/>
          <p:cNvSpPr txBox="1">
            <a:spLocks/>
          </p:cNvSpPr>
          <p:nvPr/>
        </p:nvSpPr>
        <p:spPr>
          <a:xfrm>
            <a:off x="1976882" y="3186755"/>
            <a:ext cx="2173367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журнала входят </a:t>
            </a:r>
            <a:r>
              <a:rPr lang="ru-RU" sz="1800" dirty="0" smtClean="0">
                <a:solidFill>
                  <a:schemeClr val="bg1"/>
                </a:solidFill>
              </a:rPr>
              <a:t>в первый </a:t>
            </a:r>
            <a:r>
              <a:rPr lang="ru-RU" sz="1800" dirty="0">
                <a:solidFill>
                  <a:schemeClr val="bg1"/>
                </a:solidFill>
              </a:rPr>
              <a:t>(Q1) квартиль </a:t>
            </a:r>
            <a:r>
              <a:rPr lang="ru-RU" sz="1800" dirty="0" err="1">
                <a:solidFill>
                  <a:schemeClr val="bg1"/>
                </a:solidFill>
              </a:rPr>
              <a:t>Scopus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по </a:t>
            </a:r>
            <a:r>
              <a:rPr lang="ru-RU" sz="1800" dirty="0" err="1" smtClean="0">
                <a:solidFill>
                  <a:schemeClr val="bg1"/>
                </a:solidFill>
              </a:rPr>
              <a:t>Scimago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3" name="Shape 11"/>
          <p:cNvSpPr txBox="1">
            <a:spLocks/>
          </p:cNvSpPr>
          <p:nvPr/>
        </p:nvSpPr>
        <p:spPr>
          <a:xfrm>
            <a:off x="4808220" y="3072455"/>
            <a:ext cx="861060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2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4" name="Shape 11"/>
          <p:cNvSpPr txBox="1">
            <a:spLocks/>
          </p:cNvSpPr>
          <p:nvPr/>
        </p:nvSpPr>
        <p:spPr>
          <a:xfrm>
            <a:off x="5415661" y="3186755"/>
            <a:ext cx="2173367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журнала входят </a:t>
            </a:r>
            <a:r>
              <a:rPr lang="ru-RU" sz="1800" dirty="0" smtClean="0">
                <a:solidFill>
                  <a:schemeClr val="bg1"/>
                </a:solidFill>
              </a:rPr>
              <a:t>во второй </a:t>
            </a:r>
            <a:r>
              <a:rPr lang="ru-RU" sz="1800" dirty="0">
                <a:solidFill>
                  <a:schemeClr val="bg1"/>
                </a:solidFill>
              </a:rPr>
              <a:t>(Q2) квартиль </a:t>
            </a:r>
            <a:r>
              <a:rPr lang="ru-RU" sz="1800" dirty="0" err="1">
                <a:solidFill>
                  <a:schemeClr val="bg1"/>
                </a:solidFill>
              </a:rPr>
              <a:t>Scopus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5" name="Shape 11"/>
          <p:cNvSpPr txBox="1">
            <a:spLocks/>
          </p:cNvSpPr>
          <p:nvPr/>
        </p:nvSpPr>
        <p:spPr>
          <a:xfrm>
            <a:off x="8023860" y="3072455"/>
            <a:ext cx="861060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8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6" name="Shape 11"/>
          <p:cNvSpPr txBox="1">
            <a:spLocks/>
          </p:cNvSpPr>
          <p:nvPr/>
        </p:nvSpPr>
        <p:spPr>
          <a:xfrm>
            <a:off x="8631301" y="3186755"/>
            <a:ext cx="2173367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журналов </a:t>
            </a:r>
            <a:r>
              <a:rPr lang="ru-RU" sz="1800" dirty="0">
                <a:solidFill>
                  <a:schemeClr val="bg1"/>
                </a:solidFill>
              </a:rPr>
              <a:t>входят </a:t>
            </a:r>
            <a:r>
              <a:rPr lang="ru-RU" sz="1800" dirty="0" smtClean="0">
                <a:solidFill>
                  <a:schemeClr val="bg1"/>
                </a:solidFill>
              </a:rPr>
              <a:t>    в </a:t>
            </a:r>
            <a:r>
              <a:rPr lang="ru-RU" sz="1800" dirty="0">
                <a:solidFill>
                  <a:schemeClr val="bg1"/>
                </a:solidFill>
              </a:rPr>
              <a:t>третий (Q3) и четвертый (Q4) квартили</a:t>
            </a:r>
          </a:p>
        </p:txBody>
      </p:sp>
      <p:pic>
        <p:nvPicPr>
          <p:cNvPr id="5122" name="Picture 2" descr="Z:\машина машина\ректор\ОТЧЕТ 2020 web\links\Журналы\в отчет\Обложка_филология_67(20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32" y="4460911"/>
            <a:ext cx="1418206" cy="188631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машина машина\ректор\ОТЧЕТ 2020 web\links\Журналы\в отчет\Oblozka_Biologiya_2020_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069" y="4460911"/>
            <a:ext cx="1259152" cy="188631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Z:\машина машина\ректор\ОТЧЕТ 2020 web\links\Журналы\в отчет\Вестник_химия_№17_2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49" y="4447529"/>
            <a:ext cx="1327609" cy="189969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машина машина\ректор\ОТЧЕТ 2020 web\links\Журналы\в отчет\Обложка_ПДМ_2020_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75" y="4447529"/>
            <a:ext cx="1395263" cy="189969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Z:\машина машина\ректор\ОТЧЕТ 2020 web\links\Журналы\в отчет\СПЖ_77(2020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23" y="4475224"/>
            <a:ext cx="1302141" cy="1872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Z:\машина машина\ректор\ОТЧЕТ 2020 web\links\Журналы\в отчет\Vest-МiM_2020_67_ob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95" y="4475224"/>
            <a:ext cx="1357817" cy="1872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:\машина машина\ректор\ОТЧЕТ 2020 web\links\Журналы\в отчет\Обложка_текст_книга_№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"/>
          <a:stretch/>
        </p:blipFill>
        <p:spPr bwMode="auto">
          <a:xfrm>
            <a:off x="2844802" y="4475223"/>
            <a:ext cx="1473382" cy="1944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6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27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18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10159620" cy="158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Университетская </a:t>
            </a:r>
            <a:r>
              <a:rPr lang="ru-RU" sz="4800" dirty="0">
                <a:solidFill>
                  <a:schemeClr val="bg1"/>
                </a:solidFill>
              </a:rPr>
              <a:t>экосистема </a:t>
            </a:r>
            <a:r>
              <a:rPr lang="ru-RU" sz="4800" dirty="0" smtClean="0">
                <a:solidFill>
                  <a:schemeClr val="bg1"/>
                </a:solidFill>
              </a:rPr>
              <a:t>и развитая </a:t>
            </a:r>
            <a:r>
              <a:rPr lang="ru-RU" sz="4800" dirty="0">
                <a:solidFill>
                  <a:schemeClr val="bg1"/>
                </a:solidFill>
              </a:rPr>
              <a:t>партнерская сеть</a:t>
            </a: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11"/>
          <p:cNvSpPr txBox="1">
            <a:spLocks/>
          </p:cNvSpPr>
          <p:nvPr/>
        </p:nvSpPr>
        <p:spPr>
          <a:xfrm>
            <a:off x="1369441" y="1838765"/>
            <a:ext cx="1925302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213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8" name="Shape 11"/>
          <p:cNvSpPr txBox="1">
            <a:spLocks/>
          </p:cNvSpPr>
          <p:nvPr/>
        </p:nvSpPr>
        <p:spPr>
          <a:xfrm>
            <a:off x="1369440" y="2843244"/>
            <a:ext cx="2173367" cy="710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международных соглашений </a:t>
            </a:r>
          </a:p>
        </p:txBody>
      </p:sp>
      <p:sp>
        <p:nvSpPr>
          <p:cNvPr id="29" name="Shape 11"/>
          <p:cNvSpPr txBox="1">
            <a:spLocks/>
          </p:cNvSpPr>
          <p:nvPr/>
        </p:nvSpPr>
        <p:spPr>
          <a:xfrm>
            <a:off x="3533773" y="1838765"/>
            <a:ext cx="1494971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20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0" name="Shape 11"/>
          <p:cNvSpPr txBox="1">
            <a:spLocks/>
          </p:cNvSpPr>
          <p:nvPr/>
        </p:nvSpPr>
        <p:spPr>
          <a:xfrm>
            <a:off x="3533773" y="2864199"/>
            <a:ext cx="1819324" cy="710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партнерств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217541" y="1902623"/>
            <a:ext cx="4076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Количество </a:t>
            </a:r>
            <a:b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научных </a:t>
            </a:r>
            <a:b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грантов 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217542" y="280737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2013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17542" y="309664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2019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826229" y="2866036"/>
            <a:ext cx="2222396" cy="506215"/>
            <a:chOff x="6273903" y="2866036"/>
            <a:chExt cx="1882801" cy="506215"/>
          </a:xfrm>
        </p:grpSpPr>
        <p:sp>
          <p:nvSpPr>
            <p:cNvPr id="31" name="Прямоугольник 30"/>
            <p:cNvSpPr/>
            <p:nvPr/>
          </p:nvSpPr>
          <p:spPr>
            <a:xfrm rot="16200000">
              <a:off x="6837321" y="2302618"/>
              <a:ext cx="180001" cy="13068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5" name="Прямоугольник 34"/>
            <p:cNvSpPr/>
            <p:nvPr/>
          </p:nvSpPr>
          <p:spPr>
            <a:xfrm rot="16200000">
              <a:off x="7125303" y="2340851"/>
              <a:ext cx="180001" cy="1882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7391867" y="2776596"/>
            <a:ext cx="647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1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784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031904" y="3054848"/>
            <a:ext cx="948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564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9" name="Shape 11"/>
          <p:cNvSpPr txBox="1">
            <a:spLocks/>
          </p:cNvSpPr>
          <p:nvPr/>
        </p:nvSpPr>
        <p:spPr>
          <a:xfrm>
            <a:off x="8694440" y="1838765"/>
            <a:ext cx="1494971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37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1" name="Shape 11"/>
          <p:cNvSpPr txBox="1">
            <a:spLocks/>
          </p:cNvSpPr>
          <p:nvPr/>
        </p:nvSpPr>
        <p:spPr>
          <a:xfrm>
            <a:off x="9806795" y="1953065"/>
            <a:ext cx="1566055" cy="162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крупных научных проектов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dirty="0">
                <a:solidFill>
                  <a:schemeClr val="bg1"/>
                </a:solidFill>
              </a:rPr>
              <a:t>от 10 </a:t>
            </a:r>
            <a:r>
              <a:rPr lang="ru-RU" sz="1600" dirty="0" smtClean="0">
                <a:solidFill>
                  <a:schemeClr val="bg1"/>
                </a:solidFill>
              </a:rPr>
              <a:t>млн руб.) </a:t>
            </a:r>
            <a:r>
              <a:rPr lang="ru-RU" sz="1600" dirty="0">
                <a:solidFill>
                  <a:schemeClr val="bg1"/>
                </a:solidFill>
              </a:rPr>
              <a:t>за период </a:t>
            </a:r>
            <a:r>
              <a:rPr lang="ru-RU" sz="1600" dirty="0" smtClean="0">
                <a:solidFill>
                  <a:schemeClr val="bg1"/>
                </a:solidFill>
              </a:rPr>
              <a:t>2014–2019 гг.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2" name="Текст 41">
            <a:extLst>
              <a:ext uri="{FF2B5EF4-FFF2-40B4-BE49-F238E27FC236}">
                <a16:creationId xmlns:a16="http://schemas.microsoft.com/office/drawing/2014/main" xmlns="" id="{7239054F-5E69-4891-A166-A10E4BB88458}"/>
              </a:ext>
            </a:extLst>
          </p:cNvPr>
          <p:cNvSpPr txBox="1">
            <a:spLocks/>
          </p:cNvSpPr>
          <p:nvPr/>
        </p:nvSpPr>
        <p:spPr>
          <a:xfrm>
            <a:off x="6122870" y="4473366"/>
            <a:ext cx="1333500" cy="342888"/>
          </a:xfrm>
          <a:prstGeom prst="rect">
            <a:avLst/>
          </a:prstGeom>
        </p:spPr>
        <p:txBody>
          <a:bodyPr numCol="1" spcCol="36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1200"/>
              </a:spcBef>
              <a:buNone/>
            </a:pPr>
            <a:r>
              <a:rPr lang="en-US" sz="2000" b="1" spc="3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XFEL</a:t>
            </a:r>
            <a:endParaRPr lang="en-US" sz="2000" b="1" spc="3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137837523"/>
              </p:ext>
            </p:extLst>
          </p:nvPr>
        </p:nvGraphicFramePr>
        <p:xfrm>
          <a:off x="1337318" y="4078805"/>
          <a:ext cx="4116004" cy="169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369440" y="3740104"/>
            <a:ext cx="38481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Крупные научные </a:t>
            </a:r>
            <a:r>
              <a:rPr lang="ru-RU" sz="1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коллаборации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 участием представителей университета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463055" y="4022022"/>
            <a:ext cx="179645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ATLAS (CERN)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946375" y="4706824"/>
            <a:ext cx="19624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TOTEM (CERN)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101326" y="4212074"/>
            <a:ext cx="1672253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NICA (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Дубна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495185" y="4906179"/>
            <a:ext cx="915635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DESY</a:t>
            </a:r>
            <a:endParaRPr lang="ru-RU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1330" y="5497110"/>
            <a:ext cx="943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UArctic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50869" y="5375339"/>
            <a:ext cx="1491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3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INTERACT</a:t>
            </a:r>
            <a:endParaRPr lang="ru-RU" sz="2000" b="1" spc="3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10820" y="5060767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НАНОК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79596" y="4275558"/>
            <a:ext cx="32956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ТГУ –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лидер крупнейшей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 мире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сети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SecNet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 изучению уникальной «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мегаустановки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» –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Сибири, </a:t>
            </a:r>
            <a:b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 также консорциума CRENAME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93520" y="3625804"/>
            <a:ext cx="10698480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27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-357611" y="2068269"/>
            <a:ext cx="2840747" cy="28407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19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10159620" cy="158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Ресурсы 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для развития сотрудников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Текст 27">
            <a:extLst>
              <a:ext uri="{FF2B5EF4-FFF2-40B4-BE49-F238E27FC236}">
                <a16:creationId xmlns:a16="http://schemas.microsoft.com/office/drawing/2014/main" xmlns="" id="{2E18B17E-0369-4EFC-9E6C-BC92CD05E679}"/>
              </a:ext>
            </a:extLst>
          </p:cNvPr>
          <p:cNvSpPr txBox="1">
            <a:spLocks/>
          </p:cNvSpPr>
          <p:nvPr/>
        </p:nvSpPr>
        <p:spPr>
          <a:xfrm>
            <a:off x="2590801" y="4747091"/>
            <a:ext cx="2657476" cy="1220592"/>
          </a:xfrm>
          <a:prstGeom prst="rect">
            <a:avLst/>
          </a:prstGeom>
        </p:spPr>
        <p:txBody>
          <a:bodyPr numCol="2" spcCol="252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150 + </a:t>
            </a:r>
            <a:r>
              <a:rPr lang="ru-RU" sz="1600" dirty="0" smtClean="0">
                <a:solidFill>
                  <a:schemeClr val="bg1"/>
                </a:solidFill>
              </a:rPr>
              <a:t>участников</a:t>
            </a:r>
            <a:br>
              <a:rPr lang="ru-RU" sz="1600" dirty="0" smtClean="0">
                <a:solidFill>
                  <a:schemeClr val="bg1"/>
                </a:solidFill>
              </a:rPr>
            </a:br>
            <a:endParaRPr lang="ru-RU" sz="16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140"/>
              </a:spcBef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20 +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экспертов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с мировым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именем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5" name="Текст 32">
            <a:extLst>
              <a:ext uri="{FF2B5EF4-FFF2-40B4-BE49-F238E27FC236}">
                <a16:creationId xmlns:a16="http://schemas.microsoft.com/office/drawing/2014/main" xmlns="" id="{B6BFBFF7-1C31-49DC-9101-9C195A3A75F9}"/>
              </a:ext>
            </a:extLst>
          </p:cNvPr>
          <p:cNvSpPr txBox="1">
            <a:spLocks/>
          </p:cNvSpPr>
          <p:nvPr/>
        </p:nvSpPr>
        <p:spPr>
          <a:xfrm>
            <a:off x="2590801" y="1858720"/>
            <a:ext cx="2657476" cy="1619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Школа ключевых исследователей (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Shape 11"/>
          <p:cNvSpPr txBox="1">
            <a:spLocks/>
          </p:cNvSpPr>
          <p:nvPr/>
        </p:nvSpPr>
        <p:spPr>
          <a:xfrm>
            <a:off x="5602062" y="1763470"/>
            <a:ext cx="2656113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5 655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7" name="Shape 11"/>
          <p:cNvSpPr txBox="1">
            <a:spLocks/>
          </p:cNvSpPr>
          <p:nvPr/>
        </p:nvSpPr>
        <p:spPr>
          <a:xfrm>
            <a:off x="5602063" y="2767949"/>
            <a:ext cx="2173367" cy="710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НПР в программах академической мобильности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9" name="Заголовок 2"/>
          <p:cNvSpPr txBox="1">
            <a:spLocks/>
          </p:cNvSpPr>
          <p:nvPr/>
        </p:nvSpPr>
        <p:spPr>
          <a:xfrm>
            <a:off x="8603781" y="1858720"/>
            <a:ext cx="3427127" cy="8806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Центр академического письма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593089" y="3971054"/>
            <a:ext cx="317409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Семинары от экспертов </a:t>
            </a:r>
            <a:br>
              <a:rPr lang="ru-RU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Nature Publishing Group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и британского Королевского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химического общества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601075" y="3174602"/>
            <a:ext cx="336306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Курсы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Academic Writing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и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Academic English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предлагаются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английском языке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01075" y="2558399"/>
            <a:ext cx="3363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Автор и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разработчик Дж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Коллантай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(Университет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Беркли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, США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03781" y="5200651"/>
            <a:ext cx="3360362" cy="7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Сервисы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Научной 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библиотеки ТГУ</a:t>
            </a:r>
          </a:p>
        </p:txBody>
      </p:sp>
      <p:pic>
        <p:nvPicPr>
          <p:cNvPr id="7170" name="Picture 2" descr="Z:\машина машина\ректор\Отчет 2019\верстка\отчет 2019 draft\Links\59547532_314177316169985_2864030431202450441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1110" r="25326" b="1110"/>
          <a:stretch/>
        </p:blipFill>
        <p:spPr bwMode="auto">
          <a:xfrm>
            <a:off x="-348086" y="1858719"/>
            <a:ext cx="2840747" cy="28407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90801" y="3499137"/>
            <a:ext cx="2649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Экспериментальный образовательный проект по подготовке лидеров изменений</a:t>
            </a:r>
          </a:p>
        </p:txBody>
      </p:sp>
      <p:sp>
        <p:nvSpPr>
          <p:cNvPr id="19" name="Shape 11"/>
          <p:cNvSpPr txBox="1">
            <a:spLocks/>
          </p:cNvSpPr>
          <p:nvPr/>
        </p:nvSpPr>
        <p:spPr>
          <a:xfrm>
            <a:off x="5602062" y="3777016"/>
            <a:ext cx="3570513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6000" dirty="0" smtClean="0">
                <a:solidFill>
                  <a:srgbClr val="00B0F0"/>
                </a:solidFill>
                <a:latin typeface="+mj-lt"/>
              </a:rPr>
              <a:t>&gt; </a:t>
            </a:r>
            <a:r>
              <a:rPr lang="ru-RU" sz="6000" dirty="0" smtClean="0">
                <a:solidFill>
                  <a:srgbClr val="00B0F0"/>
                </a:solidFill>
                <a:latin typeface="+mj-lt"/>
              </a:rPr>
              <a:t>3</a:t>
            </a:r>
            <a:r>
              <a:rPr lang="en-US" sz="6000" dirty="0" smtClean="0">
                <a:solidFill>
                  <a:srgbClr val="00B0F0"/>
                </a:solidFill>
                <a:latin typeface="+mj-lt"/>
              </a:rPr>
              <a:t>00</a:t>
            </a:r>
            <a:endParaRPr lang="ru-RU" sz="4400" spc="-1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0" name="Shape 11"/>
          <p:cNvSpPr txBox="1">
            <a:spLocks/>
          </p:cNvSpPr>
          <p:nvPr/>
        </p:nvSpPr>
        <p:spPr>
          <a:xfrm>
            <a:off x="5589788" y="4656564"/>
            <a:ext cx="2811261" cy="1528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Общий бюджет программ академической мобильности за период программы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410200" y="1836790"/>
            <a:ext cx="0" cy="413089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401050" y="1836790"/>
            <a:ext cx="0" cy="413089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473042" y="3862741"/>
            <a:ext cx="870857" cy="71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lang="ru-RU" sz="2800" spc="-100" dirty="0">
                <a:solidFill>
                  <a:srgbClr val="00B0F0"/>
                </a:solidFill>
              </a:rPr>
              <a:t>млн руб. </a:t>
            </a:r>
          </a:p>
        </p:txBody>
      </p:sp>
    </p:spTree>
    <p:extLst>
      <p:ext uri="{BB962C8B-B14F-4D97-AF65-F5344CB8AC3E}">
        <p14:creationId xmlns:p14="http://schemas.microsoft.com/office/powerpoint/2010/main" val="213392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9664" y="260649"/>
            <a:ext cx="11044955" cy="12721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700" b="1" dirty="0">
                <a:solidFill>
                  <a:schemeClr val="bg1"/>
                </a:solidFill>
              </a:rPr>
              <a:t>Университет как уникальный проект </a:t>
            </a:r>
            <a:br>
              <a:rPr lang="ru-RU" sz="3700" b="1" dirty="0">
                <a:solidFill>
                  <a:schemeClr val="bg1"/>
                </a:solidFill>
              </a:rPr>
            </a:br>
            <a:r>
              <a:rPr lang="ru-RU" sz="3700" b="1" dirty="0">
                <a:solidFill>
                  <a:schemeClr val="bg1"/>
                </a:solidFill>
              </a:rPr>
              <a:t>Российской империи </a:t>
            </a:r>
            <a:endParaRPr lang="ru-RU" sz="37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9664" y="1737783"/>
            <a:ext cx="5628736" cy="258532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Университет </a:t>
            </a:r>
            <a:r>
              <a:rPr lang="ru-RU" sz="3200" b="1" dirty="0" smtClean="0">
                <a:solidFill>
                  <a:srgbClr val="00B0F0"/>
                </a:solidFill>
              </a:rPr>
              <a:t/>
            </a:r>
            <a:br>
              <a:rPr lang="ru-RU" sz="3200" b="1" dirty="0" smtClean="0">
                <a:solidFill>
                  <a:srgbClr val="00B0F0"/>
                </a:solidFill>
              </a:rPr>
            </a:br>
            <a:r>
              <a:rPr lang="ru-RU" sz="3200" b="1" dirty="0" smtClean="0">
                <a:solidFill>
                  <a:srgbClr val="00B0F0"/>
                </a:solidFill>
              </a:rPr>
              <a:t>в </a:t>
            </a:r>
            <a:r>
              <a:rPr lang="ru-RU" sz="3200" b="1" dirty="0">
                <a:solidFill>
                  <a:srgbClr val="00B0F0"/>
                </a:solidFill>
              </a:rPr>
              <a:t>Томске необходим </a:t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для экономического </a:t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и культурного освоения Сибири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13908" r="22139" b="14365"/>
          <a:stretch/>
        </p:blipFill>
        <p:spPr bwMode="auto">
          <a:xfrm>
            <a:off x="8825209" y="819068"/>
            <a:ext cx="3509324" cy="347361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48000" y="4622614"/>
            <a:ext cx="6096000" cy="954103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население Сибири</a:t>
            </a:r>
          </a:p>
          <a:p>
            <a:r>
              <a:rPr lang="ru-RU" sz="2700" dirty="0">
                <a:solidFill>
                  <a:schemeClr val="bg1"/>
                </a:solidFill>
              </a:rPr>
              <a:t>в начале </a:t>
            </a:r>
            <a:r>
              <a:rPr lang="en-US" sz="2700" dirty="0">
                <a:solidFill>
                  <a:schemeClr val="bg1"/>
                </a:solidFill>
              </a:rPr>
              <a:t>XIX</a:t>
            </a:r>
            <a:r>
              <a:rPr lang="ru-RU" sz="2700" dirty="0">
                <a:solidFill>
                  <a:schemeClr val="bg1"/>
                </a:solidFill>
              </a:rPr>
              <a:t> в.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53775" y="4101075"/>
            <a:ext cx="3072341" cy="22570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</a:rPr>
              <a:t>Реформа </a:t>
            </a:r>
            <a:br>
              <a:rPr lang="ru-RU" sz="2100" b="1" dirty="0">
                <a:solidFill>
                  <a:schemeClr val="bg1"/>
                </a:solidFill>
              </a:rPr>
            </a:br>
            <a:r>
              <a:rPr lang="ru-RU" sz="2100" b="1" dirty="0">
                <a:solidFill>
                  <a:schemeClr val="bg1"/>
                </a:solidFill>
              </a:rPr>
              <a:t>Александра </a:t>
            </a:r>
            <a:r>
              <a:rPr lang="en-US" sz="2100" b="1" dirty="0" smtClean="0">
                <a:solidFill>
                  <a:schemeClr val="bg1"/>
                </a:solidFill>
              </a:rPr>
              <a:t>I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выстраивание </a:t>
            </a:r>
            <a:br>
              <a:rPr lang="ru-RU" sz="1900" dirty="0">
                <a:solidFill>
                  <a:schemeClr val="bg1"/>
                </a:solidFill>
              </a:rPr>
            </a:br>
            <a:r>
              <a:rPr lang="ru-RU" sz="1900" dirty="0">
                <a:solidFill>
                  <a:schemeClr val="bg1"/>
                </a:solidFill>
              </a:rPr>
              <a:t>всех звеньев </a:t>
            </a:r>
            <a:br>
              <a:rPr lang="ru-RU" sz="1900" dirty="0">
                <a:solidFill>
                  <a:schemeClr val="bg1"/>
                </a:solidFill>
              </a:rPr>
            </a:br>
            <a:r>
              <a:rPr lang="ru-RU" sz="1900" dirty="0">
                <a:solidFill>
                  <a:schemeClr val="bg1"/>
                </a:solidFill>
              </a:rPr>
              <a:t>народного </a:t>
            </a:r>
            <a:br>
              <a:rPr lang="ru-RU" sz="1900" dirty="0">
                <a:solidFill>
                  <a:schemeClr val="bg1"/>
                </a:solidFill>
              </a:rPr>
            </a:br>
            <a:r>
              <a:rPr lang="ru-RU" sz="1900" dirty="0">
                <a:solidFill>
                  <a:schemeClr val="bg1"/>
                </a:solidFill>
              </a:rPr>
              <a:t>образования </a:t>
            </a:r>
            <a:r>
              <a:rPr lang="en-US" sz="1900" dirty="0">
                <a:solidFill>
                  <a:schemeClr val="bg1"/>
                </a:solidFill>
              </a:rPr>
              <a:t/>
            </a:r>
            <a:br>
              <a:rPr lang="en-US" sz="1900" dirty="0">
                <a:solidFill>
                  <a:schemeClr val="bg1"/>
                </a:solidFill>
              </a:rPr>
            </a:br>
            <a:r>
              <a:rPr lang="ru-RU" sz="1900" dirty="0">
                <a:solidFill>
                  <a:schemeClr val="bg1"/>
                </a:solidFill>
              </a:rPr>
              <a:t>в России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\\1-137-4\d\!!!Дни рождения ТГУ\140 лет\преза ректора на сентябрь\Александр 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5744" y="944477"/>
            <a:ext cx="3098597" cy="32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19664" y="4491124"/>
            <a:ext cx="2561686" cy="109568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80000"/>
              </a:lnSpc>
            </a:pPr>
            <a:r>
              <a:rPr lang="ru-RU" sz="4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1 200 000</a:t>
            </a:r>
          </a:p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человек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246063" y="4581128"/>
            <a:ext cx="2784309" cy="1785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90000"/>
              </a:lnSpc>
            </a:pPr>
            <a:r>
              <a:rPr lang="ru-RU" sz="2100" b="1" dirty="0">
                <a:solidFill>
                  <a:schemeClr val="bg1"/>
                </a:solidFill>
              </a:rPr>
              <a:t>П.Г. Демидов пожертвовал </a:t>
            </a:r>
            <a:br>
              <a:rPr lang="ru-RU" sz="2100" b="1" dirty="0">
                <a:solidFill>
                  <a:schemeClr val="bg1"/>
                </a:solidFill>
              </a:rPr>
            </a:br>
            <a:r>
              <a:rPr lang="ru-RU" sz="2100" b="1" dirty="0">
                <a:solidFill>
                  <a:schemeClr val="bg1"/>
                </a:solidFill>
              </a:rPr>
              <a:t>50 тыс. руб.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br>
              <a:rPr lang="ru-RU" sz="2100" dirty="0">
                <a:solidFill>
                  <a:schemeClr val="bg1"/>
                </a:solidFill>
              </a:rPr>
            </a:br>
            <a:r>
              <a:rPr lang="ru-RU" sz="1900" dirty="0">
                <a:solidFill>
                  <a:schemeClr val="bg1"/>
                </a:solidFill>
              </a:rPr>
              <a:t>на организацию Сибирского (Томского) университета </a:t>
            </a:r>
          </a:p>
        </p:txBody>
      </p:sp>
    </p:spTree>
    <p:extLst>
      <p:ext uri="{BB962C8B-B14F-4D97-AF65-F5344CB8AC3E}">
        <p14:creationId xmlns:p14="http://schemas.microsoft.com/office/powerpoint/2010/main" val="338900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27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20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39" y="0"/>
            <a:ext cx="10889235" cy="158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Инбридинг или «чистая линия»?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Привлечение ведущих исследователей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9441" y="1871960"/>
            <a:ext cx="3221610" cy="369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научных коллективов, школ, лабораторий 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 </a:t>
            </a:r>
            <a:r>
              <a:rPr lang="ru-RU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фронтирным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направлениям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с ведущими исследователями мирового уровня  </a:t>
            </a:r>
          </a:p>
        </p:txBody>
      </p:sp>
      <p:pic>
        <p:nvPicPr>
          <p:cNvPr id="8196" name="Picture 4" descr="Z:\машина машина\ректор\Отчет 2018\Папка annual-report-2018\Links\IMG-20180713-WA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22329" r="23539" b="22329"/>
          <a:stretch/>
        </p:blipFill>
        <p:spPr bwMode="auto">
          <a:xfrm>
            <a:off x="8512066" y="2014835"/>
            <a:ext cx="1428154" cy="142815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Z:\машина машина\ректор\Отчет 2018\Папка annual-report-2018\Links\577A74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9" t="6815" r="44388" b="42989"/>
          <a:stretch/>
        </p:blipFill>
        <p:spPr bwMode="auto">
          <a:xfrm>
            <a:off x="4957574" y="4135330"/>
            <a:ext cx="1428154" cy="142815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:\машина машина\ректор\Отчет 2018\Папка annual-report-2018\Links\img_0538_20_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4929586" y="2014835"/>
            <a:ext cx="1428154" cy="142815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Z:\машина машина\ректор\Отчет 2018\Папка annual-report-2018\Links\Ковас 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0" t="3995" b="3995"/>
          <a:stretch/>
        </p:blipFill>
        <p:spPr bwMode="auto">
          <a:xfrm>
            <a:off x="8540054" y="4135330"/>
            <a:ext cx="1372178" cy="1372178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14006" y="2014835"/>
            <a:ext cx="232994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Юлия </a:t>
            </a:r>
            <a:r>
              <a:rPr lang="ru-RU" sz="1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Кжышковска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И</a:t>
            </a:r>
            <a:r>
              <a:rPr lang="ru-RU" sz="1600" dirty="0" smtClean="0">
                <a:solidFill>
                  <a:schemeClr val="bg1"/>
                </a:solidFill>
              </a:rPr>
              <a:t>сследования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в области </a:t>
            </a:r>
            <a:r>
              <a:rPr lang="ru-RU" sz="1600" dirty="0">
                <a:solidFill>
                  <a:schemeClr val="bg1"/>
                </a:solidFill>
              </a:rPr>
              <a:t>трансляционной клеточной </a:t>
            </a:r>
            <a:r>
              <a:rPr lang="ru-RU" sz="1600" dirty="0" smtClean="0">
                <a:solidFill>
                  <a:schemeClr val="bg1"/>
                </a:solidFill>
              </a:rPr>
              <a:t>и молекулярной </a:t>
            </a:r>
            <a:r>
              <a:rPr lang="ru-RU" sz="1600" dirty="0">
                <a:solidFill>
                  <a:schemeClr val="bg1"/>
                </a:solidFill>
              </a:rPr>
              <a:t>биомедицины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014456" y="2014835"/>
            <a:ext cx="176796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Терри </a:t>
            </a:r>
            <a:r>
              <a:rPr 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Каллаган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И</a:t>
            </a:r>
            <a:r>
              <a:rPr lang="ru-RU" sz="1600" dirty="0" smtClean="0">
                <a:solidFill>
                  <a:schemeClr val="bg1"/>
                </a:solidFill>
              </a:rPr>
              <a:t>сследования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Арктики,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изменение климата и арктическая </a:t>
            </a:r>
            <a:r>
              <a:rPr lang="ru-RU" sz="1600" dirty="0">
                <a:solidFill>
                  <a:schemeClr val="bg1"/>
                </a:solidFill>
              </a:rPr>
              <a:t>экология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41994" y="4135330"/>
            <a:ext cx="164473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Ричард Эрнст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</a:rPr>
              <a:t>И</a:t>
            </a:r>
            <a:r>
              <a:rPr lang="ru-RU" sz="1600" dirty="0" smtClean="0">
                <a:solidFill>
                  <a:schemeClr val="bg1"/>
                </a:solidFill>
              </a:rPr>
              <a:t>сследования в</a:t>
            </a:r>
            <a:r>
              <a:rPr lang="ru-RU" sz="1600" dirty="0">
                <a:solidFill>
                  <a:schemeClr val="bg1"/>
                </a:solidFill>
              </a:rPr>
              <a:t> области изучения магматических процессов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042444" y="4135330"/>
            <a:ext cx="205371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Юлия </a:t>
            </a:r>
            <a:r>
              <a:rPr 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Ковас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И</a:t>
            </a:r>
            <a:r>
              <a:rPr lang="ru-RU" sz="1600" dirty="0" smtClean="0">
                <a:solidFill>
                  <a:schemeClr val="bg1"/>
                </a:solidFill>
              </a:rPr>
              <a:t>сследования </a:t>
            </a:r>
            <a:r>
              <a:rPr lang="ru-RU" sz="1600" dirty="0">
                <a:solidFill>
                  <a:schemeClr val="bg1"/>
                </a:solidFill>
              </a:rPr>
              <a:t>развития человека, </a:t>
            </a:r>
            <a:r>
              <a:rPr lang="ru-RU" sz="1600" dirty="0" smtClean="0">
                <a:solidFill>
                  <a:schemeClr val="bg1"/>
                </a:solidFill>
              </a:rPr>
              <a:t>когнитивные исследования и </a:t>
            </a:r>
            <a:r>
              <a:rPr lang="ru-RU" sz="1600" dirty="0" err="1" smtClean="0">
                <a:solidFill>
                  <a:schemeClr val="bg1"/>
                </a:solidFill>
              </a:rPr>
              <a:t>психогенетика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103177"/>
              </p:ext>
            </p:extLst>
          </p:nvPr>
        </p:nvGraphicFramePr>
        <p:xfrm>
          <a:off x="1369439" y="1886855"/>
          <a:ext cx="5240911" cy="3854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10889234" cy="158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Инбридинг или «чистая линия»?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Ставка на молодежь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1"/>
          <p:cNvSpPr txBox="1">
            <a:spLocks/>
          </p:cNvSpPr>
          <p:nvPr/>
        </p:nvSpPr>
        <p:spPr>
          <a:xfrm>
            <a:off x="6883531" y="1583120"/>
            <a:ext cx="2656113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7200" dirty="0" smtClean="0">
                <a:solidFill>
                  <a:srgbClr val="00B0F0"/>
                </a:solidFill>
                <a:latin typeface="+mj-lt"/>
              </a:rPr>
              <a:t>&gt; </a:t>
            </a: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1</a:t>
            </a:r>
            <a:r>
              <a:rPr lang="en-US" sz="7200" dirty="0" smtClean="0">
                <a:solidFill>
                  <a:srgbClr val="00B0F0"/>
                </a:solidFill>
                <a:latin typeface="+mj-lt"/>
              </a:rPr>
              <a:t>40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7" name="Shape 11"/>
          <p:cNvSpPr txBox="1">
            <a:spLocks/>
          </p:cNvSpPr>
          <p:nvPr/>
        </p:nvSpPr>
        <p:spPr>
          <a:xfrm>
            <a:off x="6883533" y="2450386"/>
            <a:ext cx="2355778" cy="1200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chemeClr val="bg1"/>
                </a:solidFill>
              </a:rPr>
              <a:t>грантов </a:t>
            </a:r>
            <a:r>
              <a:rPr lang="ru-RU" sz="1600" dirty="0">
                <a:solidFill>
                  <a:schemeClr val="bg1"/>
                </a:solidFill>
              </a:rPr>
              <a:t>Президента </a:t>
            </a:r>
            <a:r>
              <a:rPr lang="ru-RU" sz="1600" dirty="0" smtClean="0">
                <a:solidFill>
                  <a:schemeClr val="bg1"/>
                </a:solidFill>
              </a:rPr>
              <a:t>РФ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получили молодые ученые </a:t>
            </a:r>
            <a:r>
              <a:rPr lang="ru-RU" sz="1600" dirty="0">
                <a:solidFill>
                  <a:schemeClr val="bg1"/>
                </a:solidFill>
              </a:rPr>
              <a:t>ТГУ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в 2013—2020 </a:t>
            </a:r>
            <a:r>
              <a:rPr lang="ru-RU" sz="1600" dirty="0">
                <a:solidFill>
                  <a:schemeClr val="bg1"/>
                </a:solidFill>
              </a:rPr>
              <a:t>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04495" y="1903937"/>
            <a:ext cx="3584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</a:rPr>
              <a:t>Количество медалей РАН, </a:t>
            </a:r>
            <a:r>
              <a:rPr lang="ru-RU" altLang="ru-RU" b="1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Calibri" pitchFamily="34" charset="0"/>
              </a:rPr>
              <a:t>полученных </a:t>
            </a:r>
            <a:r>
              <a:rPr lang="ru-RU" altLang="ru-RU" dirty="0">
                <a:solidFill>
                  <a:schemeClr val="bg1"/>
                </a:solidFill>
                <a:latin typeface="Calibri" pitchFamily="34" charset="0"/>
              </a:rPr>
              <a:t>молодыми учеными </a:t>
            </a:r>
            <a:br>
              <a:rPr lang="ru-RU" altLang="ru-RU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ru-RU" altLang="ru-RU" dirty="0">
                <a:solidFill>
                  <a:schemeClr val="bg1"/>
                </a:solidFill>
                <a:latin typeface="Calibri" pitchFamily="34" charset="0"/>
              </a:rPr>
              <a:t>и студентами ведущих вузов России </a:t>
            </a:r>
            <a:r>
              <a:rPr lang="ru-RU" altLang="ru-RU" dirty="0" smtClean="0">
                <a:solidFill>
                  <a:schemeClr val="bg1"/>
                </a:solidFill>
                <a:latin typeface="Calibri" pitchFamily="34" charset="0"/>
              </a:rPr>
              <a:t>(2013–2019 </a:t>
            </a:r>
            <a:r>
              <a:rPr lang="ru-RU" altLang="ru-RU" dirty="0">
                <a:solidFill>
                  <a:schemeClr val="bg1"/>
                </a:solidFill>
                <a:latin typeface="Calibri" pitchFamily="34" charset="0"/>
              </a:rPr>
              <a:t>гг.)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98453" y="3952011"/>
            <a:ext cx="434454" cy="140808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0373252" y="2973508"/>
            <a:ext cx="434454" cy="2386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433401" y="1715586"/>
            <a:ext cx="196576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Количество молодых ученых без </a:t>
            </a:r>
            <a:r>
              <a:rPr lang="ru-RU" sz="1600" b="1" dirty="0">
                <a:solidFill>
                  <a:schemeClr val="bg1"/>
                </a:solidFill>
              </a:rPr>
              <a:t>ученой степени в возрасте до 30 лет</a:t>
            </a:r>
          </a:p>
        </p:txBody>
      </p:sp>
      <p:sp>
        <p:nvSpPr>
          <p:cNvPr id="23" name="Shape 11"/>
          <p:cNvSpPr txBox="1">
            <a:spLocks/>
          </p:cNvSpPr>
          <p:nvPr/>
        </p:nvSpPr>
        <p:spPr>
          <a:xfrm>
            <a:off x="9447283" y="5426021"/>
            <a:ext cx="772816" cy="315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dirty="0" smtClean="0">
                <a:solidFill>
                  <a:schemeClr val="bg1"/>
                </a:solidFill>
              </a:rPr>
              <a:t>2013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4" name="Shape 11"/>
          <p:cNvSpPr txBox="1">
            <a:spLocks/>
          </p:cNvSpPr>
          <p:nvPr/>
        </p:nvSpPr>
        <p:spPr>
          <a:xfrm>
            <a:off x="10222082" y="5426775"/>
            <a:ext cx="772816" cy="315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2020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5" name="Shape 11"/>
          <p:cNvSpPr txBox="1">
            <a:spLocks/>
          </p:cNvSpPr>
          <p:nvPr/>
        </p:nvSpPr>
        <p:spPr>
          <a:xfrm>
            <a:off x="9557035" y="3566942"/>
            <a:ext cx="772816" cy="315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b="1" dirty="0" smtClean="0">
                <a:solidFill>
                  <a:schemeClr val="bg1"/>
                </a:solidFill>
              </a:rPr>
              <a:t>188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6" name="Shape 11"/>
          <p:cNvSpPr txBox="1">
            <a:spLocks/>
          </p:cNvSpPr>
          <p:nvPr/>
        </p:nvSpPr>
        <p:spPr>
          <a:xfrm>
            <a:off x="10816078" y="2720802"/>
            <a:ext cx="883408" cy="58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chemeClr val="bg1"/>
                </a:solidFill>
              </a:rPr>
              <a:t>317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Shape 11"/>
          <p:cNvSpPr txBox="1">
            <a:spLocks/>
          </p:cNvSpPr>
          <p:nvPr/>
        </p:nvSpPr>
        <p:spPr>
          <a:xfrm>
            <a:off x="6883530" y="3835826"/>
            <a:ext cx="2656113" cy="759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rgbClr val="00B0F0"/>
                </a:solidFill>
                <a:latin typeface="+mj-lt"/>
              </a:rPr>
              <a:t>&gt; </a:t>
            </a:r>
            <a:r>
              <a:rPr lang="ru-RU" sz="4400" dirty="0" smtClean="0">
                <a:solidFill>
                  <a:srgbClr val="00B0F0"/>
                </a:solidFill>
                <a:latin typeface="+mj-lt"/>
              </a:rPr>
              <a:t>30 %</a:t>
            </a:r>
            <a:endParaRPr lang="ru-RU" sz="4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1" name="Shape 11"/>
          <p:cNvSpPr txBox="1">
            <a:spLocks/>
          </p:cNvSpPr>
          <p:nvPr/>
        </p:nvSpPr>
        <p:spPr>
          <a:xfrm>
            <a:off x="6883531" y="4454602"/>
            <a:ext cx="2175198" cy="133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chemeClr val="bg1"/>
                </a:solidFill>
              </a:rPr>
              <a:t>увеличение количества </a:t>
            </a:r>
            <a:r>
              <a:rPr lang="ru-RU" sz="1600" dirty="0">
                <a:solidFill>
                  <a:schemeClr val="bg1"/>
                </a:solidFill>
              </a:rPr>
              <a:t>молодых </a:t>
            </a:r>
            <a:r>
              <a:rPr lang="ru-RU" sz="1600" dirty="0" smtClean="0">
                <a:solidFill>
                  <a:schemeClr val="bg1"/>
                </a:solidFill>
              </a:rPr>
              <a:t>ученых  с 2013 г.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474</a:t>
            </a: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до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620</a:t>
            </a: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812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22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8772288" cy="10052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Инновационный контур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3195983" y="1966675"/>
            <a:ext cx="119288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компаний в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ru-RU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овете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69440" y="3175413"/>
            <a:ext cx="254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7200" dirty="0" smtClean="0">
                <a:solidFill>
                  <a:srgbClr val="00B0F0"/>
                </a:solidFill>
                <a:latin typeface="+mj-lt"/>
              </a:rPr>
              <a:t>&gt; </a:t>
            </a: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130 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7" name="Текст 22">
            <a:extLst>
              <a:ext uri="{FF2B5EF4-FFF2-40B4-BE49-F238E27FC236}">
                <a16:creationId xmlns:a16="http://schemas.microsoft.com/office/drawing/2014/main" xmlns="" id="{347DAE6E-9D86-401E-BBB6-EF1593B55A80}"/>
              </a:ext>
            </a:extLst>
          </p:cNvPr>
          <p:cNvSpPr txBox="1">
            <a:spLocks/>
          </p:cNvSpPr>
          <p:nvPr/>
        </p:nvSpPr>
        <p:spPr>
          <a:xfrm>
            <a:off x="3575815" y="3124216"/>
            <a:ext cx="2582399" cy="700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высокотехнологичных компаний в поясе предприятий-партнеров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69440" y="1905611"/>
            <a:ext cx="2004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7200" dirty="0" smtClean="0">
                <a:solidFill>
                  <a:srgbClr val="00B0F0"/>
                </a:solidFill>
                <a:latin typeface="+mj-lt"/>
              </a:rPr>
              <a:t>&gt; </a:t>
            </a:r>
            <a:r>
              <a:rPr lang="ru-RU" sz="7200" dirty="0">
                <a:solidFill>
                  <a:srgbClr val="00B0F0"/>
                </a:solidFill>
                <a:latin typeface="+mj-lt"/>
              </a:rPr>
              <a:t>5</a:t>
            </a:r>
            <a:r>
              <a:rPr lang="en-US" sz="7200" dirty="0">
                <a:solidFill>
                  <a:srgbClr val="00B0F0"/>
                </a:solidFill>
                <a:latin typeface="+mj-lt"/>
              </a:rPr>
              <a:t>0</a:t>
            </a:r>
            <a:r>
              <a:rPr lang="ru-RU" sz="7200" dirty="0">
                <a:solidFill>
                  <a:srgbClr val="00B0F0"/>
                </a:solidFill>
                <a:latin typeface="+mj-lt"/>
              </a:rPr>
              <a:t> 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381179" y="4478165"/>
            <a:ext cx="279174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патента </a:t>
            </a:r>
            <a:b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и ноу-хау</a:t>
            </a:r>
            <a:b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 баланс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е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 ТГУ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791069" y="4528965"/>
            <a:ext cx="1677194" cy="959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524 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91069" y="3124216"/>
            <a:ext cx="164618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</a:rPr>
              <a:t>и</a:t>
            </a:r>
            <a:r>
              <a:rPr lang="ru-RU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нжини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ринговых центра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Shape 11"/>
          <p:cNvSpPr txBox="1">
            <a:spLocks/>
          </p:cNvSpPr>
          <p:nvPr/>
        </p:nvSpPr>
        <p:spPr>
          <a:xfrm>
            <a:off x="6791069" y="2262140"/>
            <a:ext cx="1494971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2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381179" y="3079290"/>
            <a:ext cx="1920101" cy="868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малых инновационных предприятия </a:t>
            </a:r>
          </a:p>
        </p:txBody>
      </p:sp>
      <p:sp>
        <p:nvSpPr>
          <p:cNvPr id="32" name="Shape 11"/>
          <p:cNvSpPr txBox="1">
            <a:spLocks/>
          </p:cNvSpPr>
          <p:nvPr/>
        </p:nvSpPr>
        <p:spPr>
          <a:xfrm>
            <a:off x="8381179" y="2262140"/>
            <a:ext cx="1494971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34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369440" y="1308255"/>
            <a:ext cx="536722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Совет промышленных партнеров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Shape 11"/>
          <p:cNvSpPr txBox="1">
            <a:spLocks/>
          </p:cNvSpPr>
          <p:nvPr/>
        </p:nvSpPr>
        <p:spPr>
          <a:xfrm>
            <a:off x="1369440" y="4413429"/>
            <a:ext cx="3570513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7200" dirty="0">
                <a:solidFill>
                  <a:srgbClr val="00B0F0"/>
                </a:solidFill>
                <a:latin typeface="+mj-lt"/>
              </a:rPr>
              <a:t>884</a:t>
            </a:r>
            <a:r>
              <a:rPr lang="ru-RU" sz="7200" dirty="0">
                <a:solidFill>
                  <a:srgbClr val="00B0F0"/>
                </a:solidFill>
                <a:latin typeface="+mj-lt"/>
              </a:rPr>
              <a:t>,3</a:t>
            </a:r>
          </a:p>
        </p:txBody>
      </p:sp>
      <p:sp>
        <p:nvSpPr>
          <p:cNvPr id="35" name="Shape 11"/>
          <p:cNvSpPr txBox="1">
            <a:spLocks/>
          </p:cNvSpPr>
          <p:nvPr/>
        </p:nvSpPr>
        <p:spPr>
          <a:xfrm>
            <a:off x="3575816" y="4553958"/>
            <a:ext cx="2782069" cy="1528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объем </a:t>
            </a:r>
            <a:r>
              <a:rPr lang="ru-RU" sz="1800" dirty="0" err="1" smtClean="0">
                <a:solidFill>
                  <a:schemeClr val="bg1"/>
                </a:solidFill>
              </a:rPr>
              <a:t>софинансирования</a:t>
            </a:r>
            <a:r>
              <a:rPr lang="ru-RU" sz="1800" dirty="0" smtClean="0">
                <a:solidFill>
                  <a:schemeClr val="bg1"/>
                </a:solidFill>
              </a:rPr>
              <a:t> промышленных партнеров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221434" y="5347934"/>
            <a:ext cx="201411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lang="ru-RU" sz="2800" spc="-100" dirty="0" smtClean="0">
                <a:solidFill>
                  <a:srgbClr val="00B0F0"/>
                </a:solidFill>
              </a:rPr>
              <a:t>млн </a:t>
            </a:r>
            <a:r>
              <a:rPr lang="ru-RU" sz="2800" spc="-100" dirty="0">
                <a:solidFill>
                  <a:srgbClr val="00B0F0"/>
                </a:solidFill>
              </a:rPr>
              <a:t>руб.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1475494" y="4228281"/>
            <a:ext cx="8666234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 descr="Z:\машина машина\ректор\Отчет 2018\Папка annual-report-2018\Links\DSC_98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528" b="26148"/>
          <a:stretch/>
        </p:blipFill>
        <p:spPr bwMode="auto">
          <a:xfrm>
            <a:off x="8468263" y="171451"/>
            <a:ext cx="3723737" cy="20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:\машина машина\ректор\Отчет 2018\Папка annual-report-2018\Links\_DSC51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99" r="14070" b="-199"/>
          <a:stretch/>
        </p:blipFill>
        <p:spPr bwMode="auto">
          <a:xfrm>
            <a:off x="10249801" y="2028908"/>
            <a:ext cx="2199374" cy="219937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27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45338" y="1334437"/>
            <a:ext cx="3546661" cy="6979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23</a:t>
            </a:fld>
            <a:endParaRPr lang="ru-RU"/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9440" y="370550"/>
            <a:ext cx="72758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Лучший 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 </a:t>
            </a:r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РФ 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результат </a:t>
            </a:r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 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продаже интеллектуальной </a:t>
            </a:r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собственности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6200000">
            <a:off x="15290511" y="6245454"/>
            <a:ext cx="152888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РЕЗУЛЬТАТЫ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2" descr="\\1-137-3\d\Documents\МЕРОПРИЯТИЯ\2017\11.27 Международный совет октябрь\preza-full-pack Folder\preza-full-pack Folder\Links\¦С¦¦¦¬ ¦-¦-¦¬¦-¦-¦-¦¬TП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1099" y="1500847"/>
            <a:ext cx="3175341" cy="36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909702" y="5034758"/>
            <a:ext cx="26881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4400" spc="-100" dirty="0" smtClean="0">
                <a:solidFill>
                  <a:srgbClr val="00B0F0"/>
                </a:solidFill>
                <a:latin typeface="+mj-lt"/>
              </a:rPr>
              <a:t>млн руб.</a:t>
            </a:r>
            <a:endParaRPr lang="ru-RU" sz="2000" spc="-1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5" name="Shape 11"/>
          <p:cNvSpPr txBox="1">
            <a:spLocks/>
          </p:cNvSpPr>
          <p:nvPr/>
        </p:nvSpPr>
        <p:spPr>
          <a:xfrm>
            <a:off x="1369440" y="4668225"/>
            <a:ext cx="2094137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7200" dirty="0" smtClean="0">
                <a:solidFill>
                  <a:srgbClr val="00B0F0"/>
                </a:solidFill>
                <a:latin typeface="+mj-lt"/>
              </a:rPr>
              <a:t>175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6508" y="2329751"/>
            <a:ext cx="40271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05.02.2016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г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было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подписано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л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ицензионное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соглашение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о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передаче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к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омпании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Dectris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на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3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года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исключительной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лицензии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на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технологии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разработанные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в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лаборатории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функциональной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электроники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ТГУ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05600" y="2274838"/>
            <a:ext cx="5270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3 этапа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передачи лицензии</a:t>
            </a:r>
          </a:p>
          <a:p>
            <a:pPr marL="252000" indent="-252000" fontAlgn="base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этап R&amp;D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» </a:t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(2-месячное 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обучение 3-х технологов 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компании 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в ЛФЭ 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ТГУ) </a:t>
            </a:r>
            <a:endParaRPr lang="ru-RU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52000" lvl="0" indent="-252000" fontAlgn="base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«переходный этап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» </a:t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(передача технической документации 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и 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инсталляция 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технологии 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 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производственных площадях 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компании) </a:t>
            </a:r>
            <a:endParaRPr lang="ru-RU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52000" lvl="0" indent="-252000" fontAlgn="base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«этап исключительного лицензирования»,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заканчивается 31.12.2021 г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37" name="Picture 2" descr="\\1-205-reclama\F\Internet\Спец съемки для КНИГИ\СФТИ с подписями\НОЦ Физика и электроника сложных полупроводников (Толбанов О.П.)\IMG_52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7" r="14594"/>
          <a:stretch/>
        </p:blipFill>
        <p:spPr bwMode="auto">
          <a:xfrm>
            <a:off x="1" y="2465148"/>
            <a:ext cx="2217420" cy="172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r="55412"/>
          <a:stretch/>
        </p:blipFill>
        <p:spPr bwMode="auto">
          <a:xfrm>
            <a:off x="-2003730" y="2698377"/>
            <a:ext cx="1394130" cy="96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r="7994" b="707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83820" y="-137160"/>
            <a:ext cx="12405360" cy="706374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Shape 188"/>
          <p:cNvSpPr/>
          <p:nvPr/>
        </p:nvSpPr>
        <p:spPr>
          <a:xfrm>
            <a:off x="1282748" y="4880820"/>
            <a:ext cx="809345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chemeClr val="bg1"/>
                </a:solidFill>
              </a:rPr>
              <a:t>Образование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10" name="Shape 189"/>
          <p:cNvSpPr/>
          <p:nvPr/>
        </p:nvSpPr>
        <p:spPr>
          <a:xfrm>
            <a:off x="1282748" y="7563164"/>
            <a:ext cx="5358704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Образовательная политика 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 модель 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образования</a:t>
            </a:r>
            <a:endParaRPr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25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46985" y="0"/>
            <a:ext cx="8772288" cy="1463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>
                <a:solidFill>
                  <a:schemeClr val="bg1"/>
                </a:solidFill>
              </a:rPr>
              <a:t>Реинжиниринг </a:t>
            </a:r>
            <a:r>
              <a:rPr lang="ru-RU" sz="4800" dirty="0" smtClean="0">
                <a:solidFill>
                  <a:schemeClr val="bg1"/>
                </a:solidFill>
              </a:rPr>
              <a:t>образования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46985" y="2184068"/>
            <a:ext cx="3757543" cy="273920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B0F0"/>
                </a:solidFill>
              </a:rPr>
              <a:t>И</a:t>
            </a:r>
            <a:r>
              <a:rPr lang="ru-RU" sz="2000" dirty="0" smtClean="0">
                <a:solidFill>
                  <a:schemeClr val="bg1"/>
                </a:solidFill>
              </a:rPr>
              <a:t>ндивидуализация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и</a:t>
            </a:r>
            <a:r>
              <a:rPr lang="ru-RU" sz="2000" dirty="0">
                <a:solidFill>
                  <a:schemeClr val="bg1"/>
                </a:solidFill>
              </a:rPr>
              <a:t> развитие талантов</a:t>
            </a:r>
          </a:p>
          <a:p>
            <a:pPr marL="342900" indent="-3429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B0F0"/>
                </a:solidFill>
              </a:rPr>
              <a:t>И</a:t>
            </a:r>
            <a:r>
              <a:rPr lang="ru-RU" sz="2000" dirty="0">
                <a:solidFill>
                  <a:schemeClr val="bg1"/>
                </a:solidFill>
              </a:rPr>
              <a:t>нтеграция науки </a:t>
            </a:r>
            <a:r>
              <a:rPr lang="ru-RU" sz="2000" dirty="0" smtClean="0">
                <a:solidFill>
                  <a:schemeClr val="bg1"/>
                </a:solidFill>
              </a:rPr>
              <a:t>и образования </a:t>
            </a: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B0F0"/>
                </a:solidFill>
              </a:rPr>
              <a:t>И</a:t>
            </a:r>
            <a:r>
              <a:rPr lang="ru-RU" sz="2000" dirty="0">
                <a:solidFill>
                  <a:schemeClr val="bg1"/>
                </a:solidFill>
              </a:rPr>
              <a:t>нтернационализация</a:t>
            </a:r>
          </a:p>
          <a:p>
            <a:pPr marL="342900" indent="-3429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rgbClr val="00B0F0"/>
                </a:solidFill>
              </a:rPr>
              <a:t>И</a:t>
            </a:r>
            <a:r>
              <a:rPr lang="ru-RU" sz="2000" dirty="0" err="1">
                <a:solidFill>
                  <a:schemeClr val="bg1"/>
                </a:solidFill>
              </a:rPr>
              <a:t>нновационно</a:t>
            </a:r>
            <a:r>
              <a:rPr lang="ru-RU" sz="2000" dirty="0">
                <a:solidFill>
                  <a:schemeClr val="bg1"/>
                </a:solidFill>
              </a:rPr>
              <a:t>-предпринимательский трек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009195" y="-1567769"/>
            <a:ext cx="4277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Направленность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образовательных политик</a:t>
            </a:r>
            <a:r>
              <a:rPr lang="en-US" b="1" dirty="0" smtClean="0">
                <a:solidFill>
                  <a:schemeClr val="bg1"/>
                </a:solidFill>
              </a:rPr>
              <a:t> —</a:t>
            </a:r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подготовить </a:t>
            </a:r>
            <a:r>
              <a:rPr lang="ru-RU" dirty="0">
                <a:solidFill>
                  <a:srgbClr val="00B0F0"/>
                </a:solidFill>
              </a:rPr>
              <a:t>выпускника, соответствующего </a:t>
            </a:r>
            <a:r>
              <a:rPr lang="ru-RU" dirty="0" smtClean="0">
                <a:solidFill>
                  <a:srgbClr val="00B0F0"/>
                </a:solidFill>
              </a:rPr>
              <a:t>модели </a:t>
            </a:r>
            <a:r>
              <a:rPr lang="ru-RU" dirty="0">
                <a:solidFill>
                  <a:srgbClr val="00B0F0"/>
                </a:solidFill>
              </a:rPr>
              <a:t>на базе главных принципов классического </a:t>
            </a:r>
            <a:r>
              <a:rPr lang="ru-RU" dirty="0" smtClean="0">
                <a:solidFill>
                  <a:srgbClr val="00B0F0"/>
                </a:solidFill>
              </a:rPr>
              <a:t>университета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09193" y="269855"/>
            <a:ext cx="3687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ФУНДАМЕНТАЛЬНОСТЬ </a:t>
            </a:r>
            <a:endParaRPr lang="en-US" spc="3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КЛАССИЧНОСТЬ </a:t>
            </a:r>
            <a:endParaRPr lang="en-US" spc="3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ОТКРЫТОСТЬ</a:t>
            </a:r>
            <a:endParaRPr lang="ru-RU" spc="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6985" y="1719879"/>
            <a:ext cx="3310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Образовательные политики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68852" y="2280459"/>
            <a:ext cx="30592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</a:rPr>
              <a:t>Гармонично развитая личность </a:t>
            </a:r>
            <a:r>
              <a:rPr lang="ru-RU" sz="1600" b="1" i="1" dirty="0" smtClean="0">
                <a:solidFill>
                  <a:schemeClr val="bg1"/>
                </a:solidFill>
              </a:rPr>
              <a:t>с исследовательским </a:t>
            </a:r>
            <a:r>
              <a:rPr lang="ru-RU" sz="1600" b="1" i="1" dirty="0">
                <a:solidFill>
                  <a:schemeClr val="bg1"/>
                </a:solidFill>
              </a:rPr>
              <a:t>мышлением </a:t>
            </a:r>
            <a:r>
              <a:rPr lang="ru-RU" sz="1600" b="1" i="1" dirty="0" smtClean="0">
                <a:solidFill>
                  <a:schemeClr val="bg1"/>
                </a:solidFill>
              </a:rPr>
              <a:t>и развитыми </a:t>
            </a:r>
            <a:r>
              <a:rPr lang="ru-RU" sz="1600" b="1" i="1" dirty="0">
                <a:solidFill>
                  <a:schemeClr val="bg1"/>
                </a:solidFill>
              </a:rPr>
              <a:t>лидерскими качествами, </a:t>
            </a:r>
            <a:r>
              <a:rPr lang="ru-RU" sz="1600" i="1" dirty="0">
                <a:solidFill>
                  <a:schemeClr val="bg1"/>
                </a:solidFill>
              </a:rPr>
              <a:t>способная к саморазвитию </a:t>
            </a:r>
            <a:r>
              <a:rPr lang="ru-RU" sz="1600" i="1" dirty="0" smtClean="0">
                <a:solidFill>
                  <a:schemeClr val="bg1"/>
                </a:solidFill>
              </a:rPr>
              <a:t>в условиях </a:t>
            </a:r>
            <a:r>
              <a:rPr lang="ru-RU" sz="1600" i="1" dirty="0">
                <a:solidFill>
                  <a:schemeClr val="bg1"/>
                </a:solidFill>
              </a:rPr>
              <a:t>быстро меняющегося мира и открытого будущего, </a:t>
            </a:r>
            <a:r>
              <a:rPr lang="ru-RU" sz="1600" i="1" dirty="0" smtClean="0">
                <a:solidFill>
                  <a:schemeClr val="bg1"/>
                </a:solidFill>
              </a:rPr>
              <a:t>а также </a:t>
            </a:r>
            <a:r>
              <a:rPr lang="ru-RU" b="1" i="1" dirty="0" smtClean="0">
                <a:solidFill>
                  <a:schemeClr val="bg1"/>
                </a:solidFill>
              </a:rPr>
              <a:t>к действиям за пределами </a:t>
            </a:r>
            <a:r>
              <a:rPr lang="ru-RU" b="1" i="1" dirty="0">
                <a:solidFill>
                  <a:schemeClr val="bg1"/>
                </a:solidFill>
              </a:rPr>
              <a:t>профессиональных границ</a:t>
            </a:r>
          </a:p>
        </p:txBody>
      </p:sp>
      <p:pic>
        <p:nvPicPr>
          <p:cNvPr id="13" name="Picture 2" descr="D:\Documents\фото ТГУ\IMG_36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r="5313" b="4952"/>
          <a:stretch/>
        </p:blipFill>
        <p:spPr bwMode="auto">
          <a:xfrm>
            <a:off x="5231528" y="1719879"/>
            <a:ext cx="2931551" cy="29315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368852" y="1804546"/>
            <a:ext cx="2900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/>
            </a:pPr>
            <a:r>
              <a:rPr lang="ru-RU" sz="2000" b="1" dirty="0">
                <a:solidFill>
                  <a:schemeClr val="bg1"/>
                </a:solidFill>
              </a:rPr>
              <a:t>Модель выпускника ТГУ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040100" y="4341707"/>
            <a:ext cx="3560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Ключевые характеристики выпускника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исследовательский стиль </a:t>
            </a:r>
            <a:r>
              <a:rPr lang="ru-RU" sz="1200" dirty="0" smtClean="0">
                <a:solidFill>
                  <a:schemeClr val="bg1"/>
                </a:solidFill>
              </a:rPr>
              <a:t>мышления</a:t>
            </a:r>
            <a:endParaRPr lang="ru-RU" sz="12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лидерские качества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(способность принимать </a:t>
            </a:r>
            <a:r>
              <a:rPr lang="ru-RU" sz="1200" dirty="0">
                <a:solidFill>
                  <a:schemeClr val="bg1"/>
                </a:solidFill>
              </a:rPr>
              <a:t>решения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и </a:t>
            </a:r>
            <a:r>
              <a:rPr lang="ru-RU" sz="1200" dirty="0">
                <a:solidFill>
                  <a:schemeClr val="bg1"/>
                </a:solidFill>
              </a:rPr>
              <a:t>нести </a:t>
            </a:r>
            <a:r>
              <a:rPr lang="ru-RU" sz="1200" dirty="0" smtClean="0">
                <a:solidFill>
                  <a:schemeClr val="bg1"/>
                </a:solidFill>
              </a:rPr>
              <a:t>за </a:t>
            </a:r>
            <a:r>
              <a:rPr lang="ru-RU" sz="1200" dirty="0">
                <a:solidFill>
                  <a:schemeClr val="bg1"/>
                </a:solidFill>
              </a:rPr>
              <a:t>них ответственность,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включая ответственность 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за </a:t>
            </a:r>
            <a:r>
              <a:rPr lang="ru-RU" sz="1200" dirty="0">
                <a:solidFill>
                  <a:schemeClr val="bg1"/>
                </a:solidFill>
              </a:rPr>
              <a:t>собственное </a:t>
            </a:r>
            <a:r>
              <a:rPr lang="ru-RU" sz="1200" dirty="0" smtClean="0">
                <a:solidFill>
                  <a:schemeClr val="bg1"/>
                </a:solidFill>
              </a:rPr>
              <a:t>развитие)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197387" y="4651431"/>
            <a:ext cx="24384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</a:rPr>
              <a:t>способность к </a:t>
            </a:r>
            <a:r>
              <a:rPr lang="ru-RU" sz="1200" dirty="0">
                <a:solidFill>
                  <a:schemeClr val="bg1"/>
                </a:solidFill>
              </a:rPr>
              <a:t>саморазвитию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способность действовать </a:t>
            </a:r>
            <a:r>
              <a:rPr lang="ru-RU" sz="1200" dirty="0" smtClean="0">
                <a:solidFill>
                  <a:schemeClr val="bg1"/>
                </a:solidFill>
              </a:rPr>
              <a:t>в</a:t>
            </a:r>
            <a:r>
              <a:rPr lang="en-US" sz="1200" dirty="0" smtClean="0">
                <a:solidFill>
                  <a:schemeClr val="bg1"/>
                </a:solidFill>
              </a:rPr>
              <a:t> </a:t>
            </a:r>
            <a:r>
              <a:rPr lang="ru-RU" sz="1200" dirty="0" smtClean="0">
                <a:solidFill>
                  <a:schemeClr val="bg1"/>
                </a:solidFill>
              </a:rPr>
              <a:t>ситуации </a:t>
            </a:r>
            <a:r>
              <a:rPr lang="ru-RU" sz="1200" dirty="0">
                <a:solidFill>
                  <a:schemeClr val="bg1"/>
                </a:solidFill>
              </a:rPr>
              <a:t>высокой неопределенности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</a:rPr>
              <a:t>трансфессия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26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289439" y="0"/>
            <a:ext cx="8772288" cy="12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Абитуриент – студент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13045256"/>
              </p:ext>
            </p:extLst>
          </p:nvPr>
        </p:nvGraphicFramePr>
        <p:xfrm>
          <a:off x="1183628" y="1636968"/>
          <a:ext cx="1523163" cy="274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1235063" y="4326370"/>
            <a:ext cx="88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201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 г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ru-RU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08779" y="4326370"/>
            <a:ext cx="88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20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20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г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19105" y="4726046"/>
            <a:ext cx="3560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Рост среднего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балла ЕГЭ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92432" y="1728102"/>
            <a:ext cx="1106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80,06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30225" y="1791111"/>
            <a:ext cx="428206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chemeClr val="bg1"/>
                </a:solidFill>
              </a:rPr>
              <a:t>Набор на 1-й курс </a:t>
            </a:r>
          </a:p>
        </p:txBody>
      </p:sp>
      <p:grpSp>
        <p:nvGrpSpPr>
          <p:cNvPr id="104" name="Группа 103"/>
          <p:cNvGrpSpPr/>
          <p:nvPr/>
        </p:nvGrpSpPr>
        <p:grpSpPr>
          <a:xfrm>
            <a:off x="3577101" y="1953596"/>
            <a:ext cx="4035190" cy="3047995"/>
            <a:chOff x="3426810" y="1874334"/>
            <a:chExt cx="4035190" cy="3047995"/>
          </a:xfrm>
        </p:grpSpPr>
        <p:graphicFrame>
          <p:nvGraphicFramePr>
            <p:cNvPr id="20" name="Диаграмма 19"/>
            <p:cNvGraphicFramePr/>
            <p:nvPr>
              <p:extLst>
                <p:ext uri="{D42A27DB-BD31-4B8C-83A1-F6EECF244321}">
                  <p14:modId xmlns:p14="http://schemas.microsoft.com/office/powerpoint/2010/main" val="2497633383"/>
                </p:ext>
              </p:extLst>
            </p:nvPr>
          </p:nvGraphicFramePr>
          <p:xfrm>
            <a:off x="3521227" y="1874334"/>
            <a:ext cx="2873517" cy="30479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4" name="Прямоугольник 33"/>
            <p:cNvSpPr/>
            <p:nvPr/>
          </p:nvSpPr>
          <p:spPr>
            <a:xfrm>
              <a:off x="3426810" y="2391032"/>
              <a:ext cx="801532" cy="51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Aft>
                  <a:spcPts val="600"/>
                </a:spcAft>
              </a:pPr>
              <a:r>
                <a:rPr lang="ru-RU" dirty="0" smtClean="0">
                  <a:solidFill>
                    <a:schemeClr val="bg1"/>
                  </a:solidFill>
                </a:rPr>
                <a:t>2215</a:t>
              </a:r>
            </a:p>
            <a:p>
              <a:pPr>
                <a:lnSpc>
                  <a:spcPct val="70000"/>
                </a:lnSpc>
                <a:spcAft>
                  <a:spcPts val="600"/>
                </a:spcAft>
              </a:pPr>
              <a:r>
                <a:rPr lang="ru-RU" sz="14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2013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102255" y="2136581"/>
              <a:ext cx="1359745" cy="686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Aft>
                  <a:spcPts val="600"/>
                </a:spcAft>
              </a:pPr>
              <a:r>
                <a:rPr lang="ru-RU" sz="2800" b="1" dirty="0" smtClean="0">
                  <a:solidFill>
                    <a:schemeClr val="bg1"/>
                  </a:solidFill>
                </a:rPr>
                <a:t>2895</a:t>
              </a:r>
            </a:p>
            <a:p>
              <a:pPr>
                <a:lnSpc>
                  <a:spcPct val="70000"/>
                </a:lnSpc>
                <a:spcAft>
                  <a:spcPts val="600"/>
                </a:spcAft>
              </a:pPr>
              <a:r>
                <a:rPr lang="ru-RU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2020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47402460"/>
              </p:ext>
            </p:extLst>
          </p:nvPr>
        </p:nvGraphicFramePr>
        <p:xfrm>
          <a:off x="3916304" y="4164625"/>
          <a:ext cx="3194646" cy="212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407192273"/>
              </p:ext>
            </p:extLst>
          </p:nvPr>
        </p:nvGraphicFramePr>
        <p:xfrm>
          <a:off x="6743233" y="3043439"/>
          <a:ext cx="4335703" cy="2890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Овал 32"/>
          <p:cNvSpPr/>
          <p:nvPr/>
        </p:nvSpPr>
        <p:spPr>
          <a:xfrm>
            <a:off x="5040720" y="4756602"/>
            <a:ext cx="945813" cy="94581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8196064" y="3773654"/>
            <a:ext cx="1430041" cy="143004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5147493" y="5082591"/>
            <a:ext cx="732268" cy="2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286629" y="4270152"/>
            <a:ext cx="124891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2020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348515" y="5702415"/>
            <a:ext cx="149824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dirty="0">
                <a:solidFill>
                  <a:schemeClr val="bg1"/>
                </a:solidFill>
              </a:rPr>
              <a:t>1356</a:t>
            </a:r>
          </a:p>
          <a:p>
            <a:pPr>
              <a:lnSpc>
                <a:spcPct val="70000"/>
              </a:lnSpc>
            </a:pP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Бакалавриат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057341" y="4076253"/>
            <a:ext cx="172224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dirty="0" smtClean="0">
                <a:solidFill>
                  <a:schemeClr val="bg1"/>
                </a:solidFill>
              </a:rPr>
              <a:t>708</a:t>
            </a:r>
            <a:endParaRPr lang="ru-RU" dirty="0">
              <a:solidFill>
                <a:schemeClr val="bg1"/>
              </a:solidFill>
            </a:endParaRPr>
          </a:p>
          <a:p>
            <a:pPr algn="r">
              <a:lnSpc>
                <a:spcPct val="70000"/>
              </a:lnSpc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Магистратура / Аспирантура 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0259821" y="4802645"/>
            <a:ext cx="1498245" cy="544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1509</a:t>
            </a:r>
          </a:p>
          <a:p>
            <a:pPr>
              <a:lnSpc>
                <a:spcPct val="70000"/>
              </a:lnSpc>
            </a:pP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Бакалавриат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3" name="Picture 2" descr="Z:\Фотохроника 2020\фотобанк НИ ТГУ для МОН\учебный процесс в лекционных аудиториях\DSC_456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/>
        </p:blipFill>
        <p:spPr bwMode="auto">
          <a:xfrm>
            <a:off x="8666635" y="601073"/>
            <a:ext cx="3023905" cy="30239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Прямоугольник 90"/>
          <p:cNvSpPr/>
          <p:nvPr/>
        </p:nvSpPr>
        <p:spPr>
          <a:xfrm>
            <a:off x="6183294" y="3606300"/>
            <a:ext cx="149824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1193</a:t>
            </a:r>
            <a:endParaRPr lang="ru-RU" sz="2400" b="1" dirty="0">
              <a:solidFill>
                <a:schemeClr val="bg1"/>
              </a:solidFill>
            </a:endParaRPr>
          </a:p>
          <a:p>
            <a:pPr algn="r">
              <a:lnSpc>
                <a:spcPct val="70000"/>
              </a:lnSpc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Магистратура/</a:t>
            </a:r>
            <a:b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Аспирантура</a:t>
            </a:r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6561734" y="4901185"/>
            <a:ext cx="1050557" cy="446226"/>
          </a:xfrm>
          <a:prstGeom prst="straightConnector1">
            <a:avLst/>
          </a:prstGeom>
          <a:ln w="57150" cap="rnd">
            <a:solidFill>
              <a:schemeClr val="accent1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279073" y="2251322"/>
            <a:ext cx="729705" cy="47596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3142164" y="1726385"/>
            <a:ext cx="4129145" cy="157277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318442" y="2357955"/>
            <a:ext cx="801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</a:rPr>
              <a:t>70,26</a:t>
            </a:r>
          </a:p>
        </p:txBody>
      </p:sp>
    </p:spTree>
    <p:extLst>
      <p:ext uri="{BB962C8B-B14F-4D97-AF65-F5344CB8AC3E}">
        <p14:creationId xmlns:p14="http://schemas.microsoft.com/office/powerpoint/2010/main" val="18509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61849" y="6126166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27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>
          <a:xfrm>
            <a:off x="920689" y="526717"/>
            <a:ext cx="8772288" cy="782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 sz="1800"/>
            </a:pPr>
            <a:r>
              <a:rPr lang="ru-RU" sz="4000" dirty="0">
                <a:solidFill>
                  <a:schemeClr val="bg1"/>
                </a:solidFill>
              </a:rPr>
              <a:t>Интернационализация </a:t>
            </a:r>
            <a:r>
              <a:rPr lang="ru-RU" sz="4000" dirty="0" smtClean="0">
                <a:solidFill>
                  <a:schemeClr val="bg1"/>
                </a:solidFill>
              </a:rPr>
              <a:t/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образования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975126" y="4558118"/>
            <a:ext cx="2069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Совместные и обменные образовательные программы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01322" y="5044117"/>
            <a:ext cx="3712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доля иностранных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студентов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от общего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</a:rPr>
              <a:t>количества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студентов ТГУ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Shape 11"/>
          <p:cNvSpPr txBox="1">
            <a:spLocks/>
          </p:cNvSpPr>
          <p:nvPr/>
        </p:nvSpPr>
        <p:spPr>
          <a:xfrm>
            <a:off x="953379" y="4224234"/>
            <a:ext cx="2760600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6600" dirty="0">
                <a:solidFill>
                  <a:srgbClr val="00B0F0"/>
                </a:solidFill>
                <a:latin typeface="+mj-lt"/>
              </a:rPr>
              <a:t>23,6 %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461897" y="2808425"/>
            <a:ext cx="1623869" cy="1232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B0F0"/>
                </a:solidFill>
              </a:rPr>
              <a:t>из </a:t>
            </a:r>
            <a:r>
              <a:rPr lang="ru-RU" sz="4400" b="1" dirty="0" smtClean="0">
                <a:solidFill>
                  <a:srgbClr val="00B0F0"/>
                </a:solidFill>
              </a:rPr>
              <a:t>73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стран мира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796954" y="3766272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2020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940023" y="1959388"/>
            <a:ext cx="313968" cy="180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554543" y="1409449"/>
            <a:ext cx="123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2 943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87984" y="3766272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331052" y="3089788"/>
            <a:ext cx="313970" cy="66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206417" y="2733205"/>
            <a:ext cx="858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1091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61897" y="1938398"/>
            <a:ext cx="159530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</a:rPr>
              <a:t>Иностранные 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студенты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Z:\Фотохроника 2019\12.27 Иностранцы Зимней школы с дипломами\dnmkluqg\577A9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179" y="2000707"/>
            <a:ext cx="3161204" cy="21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306466459"/>
              </p:ext>
            </p:extLst>
          </p:nvPr>
        </p:nvGraphicFramePr>
        <p:xfrm>
          <a:off x="6018008" y="4716528"/>
          <a:ext cx="1502366" cy="164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6774816" y="618902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2020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65846" y="618902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680658" y="4537207"/>
            <a:ext cx="1111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838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187383" y="5571973"/>
            <a:ext cx="858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171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174945" y="4558118"/>
            <a:ext cx="243687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Студенты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из дальнего зарубежья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60" name="Диаграмма 59"/>
          <p:cNvGraphicFramePr/>
          <p:nvPr>
            <p:extLst>
              <p:ext uri="{D42A27DB-BD31-4B8C-83A1-F6EECF244321}">
                <p14:modId xmlns:p14="http://schemas.microsoft.com/office/powerpoint/2010/main" val="2555871722"/>
              </p:ext>
            </p:extLst>
          </p:nvPr>
        </p:nvGraphicFramePr>
        <p:xfrm>
          <a:off x="9641210" y="5035649"/>
          <a:ext cx="1502366" cy="131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9917027" y="5780353"/>
            <a:ext cx="858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387419" y="6180554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2020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9778449" y="6180554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10303290" y="4888470"/>
            <a:ext cx="831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151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975126" y="656512"/>
            <a:ext cx="31243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Ведущие мировые университеты-партнеры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76726" y="1419929"/>
            <a:ext cx="3480453" cy="2788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8699078" y="2155738"/>
            <a:ext cx="1259222" cy="31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\\92.63.64.196\iro\машина машина\ректор\Отчет 2018\Папка annual-report-2018\Links\The-UoE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394" y="1682505"/>
            <a:ext cx="775722" cy="65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92.63.64.196\iro\машина машина\ректор\Отчет 2018\Папка annual-report-2018\Links\1200px-Logo_UGR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40" y="2817713"/>
            <a:ext cx="1200363" cy="84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92.63.64.196\iro\машина машина\ректор\Отчет 2018\Папка annual-report-2018\Links\загружено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994" y="2938844"/>
            <a:ext cx="622400" cy="56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957" y="1931998"/>
            <a:ext cx="1221149" cy="56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506" y="2457063"/>
            <a:ext cx="1387200" cy="4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\\92.63.64.196\iro\машина машина\ректор\Отчет 2018\Папка annual-report-2018\Links\загружено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22" y="2496456"/>
            <a:ext cx="1375184" cy="13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169" y="1500232"/>
            <a:ext cx="1133611" cy="14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Файл:Логотип Университета Маастихта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b="20194"/>
          <a:stretch/>
        </p:blipFill>
        <p:spPr bwMode="auto">
          <a:xfrm>
            <a:off x="8124716" y="3593328"/>
            <a:ext cx="2051758" cy="3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89" y="1434103"/>
            <a:ext cx="1413026" cy="52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\\92.63.64.196\iro\машина машина\ректор\Отчет 2018\Папка annual-report-2018\Links\durham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901" y="3642592"/>
            <a:ext cx="995172" cy="43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>
          <a:xfrm>
            <a:off x="1369440" y="526717"/>
            <a:ext cx="8772288" cy="782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 smtClean="0">
                <a:solidFill>
                  <a:schemeClr val="bg1"/>
                </a:solidFill>
              </a:rPr>
              <a:t>Профессиональная 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и международная 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аккредитация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95016" y="2609590"/>
            <a:ext cx="4116962" cy="277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400" dirty="0" smtClean="0">
                <a:solidFill>
                  <a:srgbClr val="00B0F0"/>
                </a:solidFill>
              </a:rPr>
              <a:t>Подтверждение </a:t>
            </a:r>
            <a:r>
              <a:rPr lang="ru-RU" sz="2400" dirty="0">
                <a:solidFill>
                  <a:srgbClr val="00B0F0"/>
                </a:solidFill>
              </a:rPr>
              <a:t>качества образовательных программ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обновление </a:t>
            </a:r>
            <a:r>
              <a:rPr lang="ru-RU" dirty="0">
                <a:solidFill>
                  <a:schemeClr val="bg1"/>
                </a:solidFill>
              </a:rPr>
              <a:t>и создание оригинальных технологий, содержания и </a:t>
            </a:r>
            <a:r>
              <a:rPr lang="ru-RU" dirty="0" smtClean="0">
                <a:solidFill>
                  <a:schemeClr val="bg1"/>
                </a:solidFill>
              </a:rPr>
              <a:t>форматов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фундаментальные исследования в сфере </a:t>
            </a:r>
            <a:r>
              <a:rPr lang="ru-RU" dirty="0">
                <a:solidFill>
                  <a:schemeClr val="bg1"/>
                </a:solidFill>
              </a:rPr>
              <a:t>образования и </a:t>
            </a:r>
            <a:r>
              <a:rPr lang="ru-RU" dirty="0" smtClean="0">
                <a:solidFill>
                  <a:schemeClr val="bg1"/>
                </a:solidFill>
              </a:rPr>
              <a:t>разработки </a:t>
            </a:r>
            <a:r>
              <a:rPr lang="ru-RU" dirty="0">
                <a:solidFill>
                  <a:schemeClr val="bg1"/>
                </a:solidFill>
              </a:rPr>
              <a:t>новых образовательных </a:t>
            </a:r>
            <a:r>
              <a:rPr lang="ru-RU" dirty="0" smtClean="0">
                <a:solidFill>
                  <a:schemeClr val="bg1"/>
                </a:solidFill>
              </a:rPr>
              <a:t>технологий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86453" y="5294273"/>
            <a:ext cx="263023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+mj-lt"/>
              </a:rPr>
              <a:t>13 </a:t>
            </a:r>
            <a:r>
              <a:rPr lang="ru-RU" sz="2800" dirty="0">
                <a:solidFill>
                  <a:srgbClr val="00B0F0"/>
                </a:solidFill>
                <a:latin typeface="+mj-lt"/>
              </a:rPr>
              <a:t>программ</a:t>
            </a:r>
          </a:p>
          <a:p>
            <a:r>
              <a:rPr lang="ru-RU" dirty="0">
                <a:solidFill>
                  <a:schemeClr val="bg1"/>
                </a:solidFill>
              </a:rPr>
              <a:t>совместная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российско-китайская </a:t>
            </a:r>
            <a:r>
              <a:rPr lang="ru-RU" dirty="0">
                <a:solidFill>
                  <a:schemeClr val="bg1"/>
                </a:solidFill>
              </a:rPr>
              <a:t>аккредитация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74865" y="2333773"/>
            <a:ext cx="2988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0B0F0"/>
                </a:solidFill>
                <a:latin typeface="+mj-lt"/>
              </a:rPr>
              <a:t>46</a:t>
            </a:r>
            <a:br>
              <a:rPr lang="ru-RU" sz="5400" dirty="0">
                <a:solidFill>
                  <a:srgbClr val="00B0F0"/>
                </a:solidFill>
                <a:latin typeface="+mj-lt"/>
              </a:rPr>
            </a:br>
            <a:r>
              <a:rPr lang="ru-RU" dirty="0">
                <a:solidFill>
                  <a:schemeClr val="bg1"/>
                </a:solidFill>
              </a:rPr>
              <a:t>основных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образовательных 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программ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495835" y="2333773"/>
            <a:ext cx="29883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0B0F0"/>
                </a:solidFill>
                <a:latin typeface="+mj-lt"/>
              </a:rPr>
              <a:t>1</a:t>
            </a:r>
            <a:br>
              <a:rPr lang="ru-RU" sz="5400" dirty="0">
                <a:solidFill>
                  <a:srgbClr val="00B0F0"/>
                </a:solidFill>
                <a:latin typeface="+mj-lt"/>
              </a:rPr>
            </a:br>
            <a:r>
              <a:rPr lang="ru-RU" dirty="0" smtClean="0">
                <a:solidFill>
                  <a:schemeClr val="bg1"/>
                </a:solidFill>
              </a:rPr>
              <a:t>программа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ДПО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74865" y="4344234"/>
            <a:ext cx="2137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latin typeface="+mj-lt"/>
              </a:rPr>
              <a:t>30 программ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495835" y="4355152"/>
            <a:ext cx="3800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профессионально-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общественная аккредитация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74865" y="5294273"/>
            <a:ext cx="2137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+mj-lt"/>
              </a:rPr>
              <a:t>17 </a:t>
            </a:r>
            <a:r>
              <a:rPr lang="ru-RU" sz="2800" dirty="0">
                <a:solidFill>
                  <a:srgbClr val="00B0F0"/>
                </a:solidFill>
                <a:latin typeface="+mj-lt"/>
              </a:rPr>
              <a:t>программ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174865" y="5700023"/>
            <a:ext cx="3003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международная аккредитация,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из </a:t>
            </a:r>
            <a:r>
              <a:rPr lang="ru-RU" dirty="0">
                <a:solidFill>
                  <a:schemeClr val="bg1"/>
                </a:solidFill>
              </a:rPr>
              <a:t>них </a:t>
            </a:r>
            <a:r>
              <a:rPr lang="ru-RU" b="1" dirty="0" smtClean="0">
                <a:solidFill>
                  <a:srgbClr val="00B0F0"/>
                </a:solidFill>
              </a:rPr>
              <a:t>1 </a:t>
            </a:r>
            <a:r>
              <a:rPr lang="ru-RU" b="1" dirty="0">
                <a:solidFill>
                  <a:srgbClr val="00B0F0"/>
                </a:solidFill>
              </a:rPr>
              <a:t>программа ДПО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285701" y="4230713"/>
            <a:ext cx="5222278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285701" y="5110389"/>
            <a:ext cx="5222278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 descr="Z:\Фотохроника 2018\10.31-11.02 ФЖ международная аккредитация\3\577A36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8494"/>
          <a:stretch/>
        </p:blipFill>
        <p:spPr bwMode="auto">
          <a:xfrm>
            <a:off x="6285701" y="7259"/>
            <a:ext cx="4245139" cy="226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Z:\Фотохроника 2018\10.31-11.02 ФЖ международная аккредитация\3\577A36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2" t="5401" r="4824"/>
          <a:stretch/>
        </p:blipFill>
        <p:spPr bwMode="auto">
          <a:xfrm>
            <a:off x="9365812" y="880880"/>
            <a:ext cx="2460428" cy="2460428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2758" y="5064369"/>
            <a:ext cx="5580632" cy="1234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0" name="Picture 8" descr="D:\МЕРОПРИЯТИЯ\11.23 Сколково. Лекция ректора\aau_aalborg_university_logo.jf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6" t="18734" r="24581" b="18734"/>
          <a:stretch/>
        </p:blipFill>
        <p:spPr bwMode="auto">
          <a:xfrm>
            <a:off x="4810154" y="5254971"/>
            <a:ext cx="1170745" cy="8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машина машина\ректор\Отчет 2019\верстка\отчет 2019 draft\Links\DSC_42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8998" r="1950"/>
          <a:stretch/>
        </p:blipFill>
        <p:spPr bwMode="auto">
          <a:xfrm>
            <a:off x="6923730" y="2269108"/>
            <a:ext cx="4526846" cy="289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9A91CC62-7809-49AA-B2A4-FBBA2E34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9" y="1033820"/>
            <a:ext cx="7008779" cy="128994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TISP</a:t>
            </a:r>
            <a:r>
              <a:rPr lang="ru-RU" sz="36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Tomsk International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Science Program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9264" y="2347103"/>
            <a:ext cx="5319283" cy="24252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Единственный </a:t>
            </a:r>
            <a:r>
              <a:rPr lang="ru-RU" dirty="0">
                <a:solidFill>
                  <a:schemeClr val="bg1"/>
                </a:solidFill>
              </a:rPr>
              <a:t>в России </a:t>
            </a:r>
            <a:r>
              <a:rPr lang="ru-RU" b="1" dirty="0">
                <a:solidFill>
                  <a:schemeClr val="bg1"/>
                </a:solidFill>
              </a:rPr>
              <a:t>междисциплинарный </a:t>
            </a:r>
            <a:r>
              <a:rPr lang="ru-RU" b="1" dirty="0" err="1">
                <a:solidFill>
                  <a:schemeClr val="bg1"/>
                </a:solidFill>
              </a:rPr>
              <a:t>бакалавриат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</a:t>
            </a:r>
            <a:r>
              <a:rPr lang="ru-RU" dirty="0">
                <a:solidFill>
                  <a:schemeClr val="bg1"/>
                </a:solidFill>
              </a:rPr>
              <a:t> естественно-научных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 </a:t>
            </a:r>
            <a:r>
              <a:rPr lang="ru-RU" dirty="0">
                <a:solidFill>
                  <a:schemeClr val="bg1"/>
                </a:solidFill>
              </a:rPr>
              <a:t>физико-математических областях знаний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 английском языке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Программа разработана </a:t>
            </a:r>
            <a:r>
              <a:rPr lang="ru-RU" dirty="0">
                <a:solidFill>
                  <a:schemeClr val="bg1"/>
                </a:solidFill>
              </a:rPr>
              <a:t>совместно </a:t>
            </a:r>
            <a:r>
              <a:rPr lang="ru-RU" dirty="0" smtClean="0">
                <a:solidFill>
                  <a:schemeClr val="bg1"/>
                </a:solidFill>
              </a:rPr>
              <a:t>с Университетом </a:t>
            </a:r>
            <a:r>
              <a:rPr lang="ru-RU" dirty="0" err="1" smtClean="0">
                <a:solidFill>
                  <a:schemeClr val="bg1"/>
                </a:solidFill>
              </a:rPr>
              <a:t>Маастрихта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Поддержка и экспертиза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от международных партнеров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15499" y="4951410"/>
            <a:ext cx="2584623" cy="1040943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0565966" y="1984972"/>
            <a:ext cx="1517336" cy="1413676"/>
            <a:chOff x="10417284" y="4756370"/>
            <a:chExt cx="1517336" cy="146779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0417284" y="4756370"/>
              <a:ext cx="1300584" cy="146779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439860" y="4889881"/>
              <a:ext cx="1494760" cy="1231107"/>
            </a:xfrm>
            <a:prstGeom prst="rect">
              <a:avLst/>
            </a:prstGeom>
            <a:noFill/>
            <a:ln>
              <a:noFill/>
            </a:ln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17" tIns="60958" rIns="121917" bIns="60958" numCol="1" spcCol="143996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/>
                <a:t>Mathematics </a:t>
              </a:r>
              <a:endParaRPr lang="ru-RU" sz="1400" dirty="0"/>
            </a:p>
            <a:p>
              <a:r>
                <a:rPr lang="en-US" sz="1400" dirty="0"/>
                <a:t>Physics </a:t>
              </a:r>
              <a:endParaRPr lang="ru-RU" sz="1400" dirty="0"/>
            </a:p>
            <a:p>
              <a:r>
                <a:rPr lang="en-US" sz="1400" dirty="0" smtClean="0"/>
                <a:t>Chemistry</a:t>
              </a:r>
              <a:r>
                <a:rPr lang="ru-RU" sz="1400" dirty="0" smtClean="0"/>
                <a:t/>
              </a:r>
              <a:br>
                <a:rPr lang="ru-RU" sz="1400" dirty="0" smtClean="0"/>
              </a:br>
              <a:r>
                <a:rPr lang="en-US" sz="1400" dirty="0" smtClean="0"/>
                <a:t>Biology</a:t>
              </a:r>
              <a:endParaRPr lang="ru-RU" sz="1400" dirty="0"/>
            </a:p>
            <a:p>
              <a:r>
                <a:rPr lang="en-US" sz="1400" dirty="0"/>
                <a:t>Medicine </a:t>
              </a:r>
              <a:endParaRPr lang="ru-RU" sz="1400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010623" y="4994540"/>
            <a:ext cx="2965701" cy="984881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 lIns="121917" tIns="60958" rIns="121917" bIns="60958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Руководитель программы —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b="1" i="1" dirty="0">
                <a:solidFill>
                  <a:schemeClr val="bg1"/>
                </a:solidFill>
              </a:rPr>
              <a:t>ГЕРМАН КИНГМА</a:t>
            </a:r>
            <a:r>
              <a:rPr lang="ru-RU" sz="1400" i="1" dirty="0">
                <a:solidFill>
                  <a:schemeClr val="bg1"/>
                </a:solidFill>
              </a:rPr>
              <a:t>,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профессор Университета </a:t>
            </a:r>
            <a:r>
              <a:rPr lang="ru-RU" sz="1400" i="1" dirty="0" err="1">
                <a:solidFill>
                  <a:schemeClr val="bg1"/>
                </a:solidFill>
              </a:rPr>
              <a:t>Маастрихта</a:t>
            </a:r>
            <a:r>
              <a:rPr lang="ru-RU" sz="1400" i="1" dirty="0">
                <a:solidFill>
                  <a:schemeClr val="bg1"/>
                </a:solidFill>
              </a:rPr>
              <a:t> и </a:t>
            </a:r>
            <a:r>
              <a:rPr lang="ru-RU" sz="1400" i="1" dirty="0" smtClean="0">
                <a:solidFill>
                  <a:schemeClr val="bg1"/>
                </a:solidFill>
              </a:rPr>
              <a:t>ТГУ</a:t>
            </a:r>
            <a:endParaRPr lang="ru-RU" sz="1400" i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D:\МЕРОПРИЯТИЯ\11.23 Сколково. Лекция ректора\1200px-Universiteit_Antwerpen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" y="5306637"/>
            <a:ext cx="672664" cy="76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ЕРОПРИЯТИЯ\11.23 Сколково. Лекция ректора\University_of-Arizona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37" y="5757701"/>
            <a:ext cx="1523522" cy="3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МЕРОПРИЯТИЯ\11.23 Сколково. Лекция ректора\logo_univ-lille-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75" y="5160275"/>
            <a:ext cx="1262526" cy="4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МЕРОПРИЯТИЯ\11.23 Сколково. Лекция ректора\UniversiteitLeiden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57" y="5233214"/>
            <a:ext cx="1248487" cy="55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334307" y="228799"/>
            <a:ext cx="11248978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solidFill>
                  <a:schemeClr val="bg1"/>
                </a:solidFill>
              </a:rPr>
              <a:t>Новые конкурентоспособные программы</a:t>
            </a:r>
          </a:p>
        </p:txBody>
      </p:sp>
      <p:pic>
        <p:nvPicPr>
          <p:cNvPr id="6146" name="Picture 2" descr="Z:\машина машина\oform\!!! Новый логотип ТГУ\лого правильная версия\tsu_logo_basic_horizontal_en-inverse-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38" y="1000422"/>
            <a:ext cx="1410689" cy="10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-137-4\d\МЕРОПРИЯТИЯ\12.30 Итоговый совет\Maastricht_University_logo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497" y="1183547"/>
            <a:ext cx="3152051" cy="6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203707" y="1242925"/>
            <a:ext cx="38985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403721" y="4951852"/>
            <a:ext cx="2462829" cy="1067635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560039" y="4951852"/>
            <a:ext cx="2211510" cy="984881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 lIns="121917" tIns="60958" rIns="121917" bIns="60958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Первый </a:t>
            </a:r>
            <a:r>
              <a:rPr lang="ru-RU" sz="1400" dirty="0">
                <a:solidFill>
                  <a:schemeClr val="bg1"/>
                </a:solidFill>
              </a:rPr>
              <a:t>курс — ядро TISP, со второго курса — индивидуальные траектории обучения</a:t>
            </a:r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1821" y="6223800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5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8772288" cy="2148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400" dirty="0">
                <a:solidFill>
                  <a:schemeClr val="bg1"/>
                </a:solidFill>
              </a:rPr>
              <a:t>Конкурентоспособность </a:t>
            </a:r>
            <a:br>
              <a:rPr lang="ru-RU" sz="4400" dirty="0">
                <a:solidFill>
                  <a:schemeClr val="bg1"/>
                </a:solidFill>
              </a:rPr>
            </a:br>
            <a:r>
              <a:rPr lang="ru-RU" sz="4400" dirty="0">
                <a:solidFill>
                  <a:schemeClr val="bg1"/>
                </a:solidFill>
              </a:rPr>
              <a:t>Императорского </a:t>
            </a:r>
            <a:endParaRPr lang="ru-RU" sz="4400" dirty="0" smtClean="0">
              <a:solidFill>
                <a:schemeClr val="bg1"/>
              </a:solidFill>
            </a:endParaRPr>
          </a:p>
          <a:p>
            <a:pPr algn="l">
              <a:defRPr sz="1800"/>
            </a:pPr>
            <a:r>
              <a:rPr lang="ru-RU" sz="4400" dirty="0" smtClean="0">
                <a:solidFill>
                  <a:schemeClr val="bg1"/>
                </a:solidFill>
              </a:rPr>
              <a:t>университета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7.png" descr="\\1-105-inform\D\Documents\ИЗДАНИЯ\ХРОНИКА\фото\фото_персоналии\Сапожников ВВ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3" t="6509" r="15793" b="25077"/>
          <a:stretch/>
        </p:blipFill>
        <p:spPr>
          <a:xfrm>
            <a:off x="7897646" y="785710"/>
            <a:ext cx="1096073" cy="1447845"/>
          </a:xfrm>
          <a:prstGeom prst="rect">
            <a:avLst/>
          </a:prstGeom>
          <a:ln w="38100">
            <a:solidFill>
              <a:schemeClr val="bg1"/>
            </a:solidFill>
            <a:miter lim="400000"/>
          </a:ln>
        </p:spPr>
      </p:pic>
      <p:pic>
        <p:nvPicPr>
          <p:cNvPr id="16" name="image8.png" descr="\\1-105-inform\D\Documents\ИЗДАНИЯ\ХРОНИКА\фото\фото_персоналии\Кулябко А А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6" t="894" r="4625" b="27917"/>
          <a:stretch/>
        </p:blipFill>
        <p:spPr>
          <a:xfrm>
            <a:off x="7897646" y="2544294"/>
            <a:ext cx="1112658" cy="1460554"/>
          </a:xfrm>
          <a:prstGeom prst="rect">
            <a:avLst/>
          </a:prstGeom>
          <a:ln w="38100">
            <a:solidFill>
              <a:schemeClr val="bg1"/>
            </a:solidFill>
            <a:miter lim="400000"/>
          </a:ln>
        </p:spPr>
      </p:pic>
      <p:sp>
        <p:nvSpPr>
          <p:cNvPr id="17" name="Shape 181"/>
          <p:cNvSpPr/>
          <p:nvPr/>
        </p:nvSpPr>
        <p:spPr>
          <a:xfrm>
            <a:off x="9060985" y="655513"/>
            <a:ext cx="2246758" cy="148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67" tIns="48767" rIns="48767" bIns="48767" anchor="ctr">
            <a:spAutoFit/>
          </a:bodyPr>
          <a:lstStyle/>
          <a:p>
            <a:pPr defTabSz="975360">
              <a:lnSpc>
                <a:spcPct val="90000"/>
              </a:lnSpc>
              <a:defRPr sz="2200" b="1">
                <a:solidFill>
                  <a:srgbClr val="007DC5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В.В. </a:t>
            </a:r>
            <a:r>
              <a:rPr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Сапожников</a:t>
            </a:r>
            <a:endParaRPr sz="2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defTabSz="975360">
              <a:lnSpc>
                <a:spcPct val="90000"/>
              </a:lnSpc>
              <a:defRPr sz="2200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Почетный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член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Берлинского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географического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общества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и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  <a:r>
              <a:rPr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общества</a:t>
            </a:r>
            <a:r>
              <a:rPr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землеведения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Shape 182"/>
          <p:cNvSpPr/>
          <p:nvPr/>
        </p:nvSpPr>
        <p:spPr>
          <a:xfrm>
            <a:off x="9093266" y="2445090"/>
            <a:ext cx="2214477" cy="148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67" tIns="48767" rIns="48767" bIns="48767" anchor="ctr">
            <a:spAutoFit/>
          </a:bodyPr>
          <a:lstStyle/>
          <a:p>
            <a:pPr defTabSz="975360">
              <a:lnSpc>
                <a:spcPct val="90000"/>
              </a:lnSpc>
              <a:defRPr sz="2200" b="1">
                <a:solidFill>
                  <a:srgbClr val="007DC5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ahoma"/>
                <a:cs typeface="Tahoma"/>
              </a:rPr>
              <a:t>А.А. </a:t>
            </a:r>
            <a:r>
              <a:rPr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ahoma"/>
                <a:cs typeface="Tahoma"/>
              </a:rPr>
              <a:t>Кулябко</a:t>
            </a:r>
            <a:endParaRPr sz="20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ahoma"/>
              <a:cs typeface="Tahoma"/>
            </a:endParaRPr>
          </a:p>
          <a:p>
            <a:pPr defTabSz="975360">
              <a:lnSpc>
                <a:spcPct val="90000"/>
              </a:lnSpc>
              <a:defRPr sz="2200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Почетный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член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научных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обществ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физиологов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Англии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,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Германии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,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Франции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</a:b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и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ряда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других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стран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ea typeface="Tahoma"/>
              <a:cs typeface="Tahoma"/>
            </a:endParaRPr>
          </a:p>
        </p:txBody>
      </p:sp>
      <p:pic>
        <p:nvPicPr>
          <p:cNvPr id="20" name="image9.jpeg" descr="\\1-105-inform\D\Documents\ИЗДАНИЯ\ХРОНИКА\фото\фото_персоналии\Догель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40" r="9440" b="18879"/>
          <a:stretch/>
        </p:blipFill>
        <p:spPr>
          <a:xfrm>
            <a:off x="7897646" y="4285569"/>
            <a:ext cx="1128354" cy="1474943"/>
          </a:xfrm>
          <a:prstGeom prst="rect">
            <a:avLst/>
          </a:prstGeom>
          <a:ln w="38100">
            <a:solidFill>
              <a:schemeClr val="bg1"/>
            </a:solidFill>
            <a:miter lim="400000"/>
          </a:ln>
        </p:spPr>
      </p:pic>
      <p:sp>
        <p:nvSpPr>
          <p:cNvPr id="21" name="Shape 185"/>
          <p:cNvSpPr/>
          <p:nvPr/>
        </p:nvSpPr>
        <p:spPr>
          <a:xfrm>
            <a:off x="9093266" y="4163078"/>
            <a:ext cx="2214477" cy="1289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67" tIns="48767" rIns="48767" bIns="48767" anchor="ctr">
            <a:spAutoFit/>
          </a:bodyPr>
          <a:lstStyle/>
          <a:p>
            <a:pPr defTabSz="975360">
              <a:lnSpc>
                <a:spcPct val="90000"/>
              </a:lnSpc>
              <a:defRPr sz="2200" b="1">
                <a:solidFill>
                  <a:srgbClr val="007DC5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ahoma"/>
                <a:cs typeface="Tahoma"/>
              </a:rPr>
              <a:t>А.С. </a:t>
            </a:r>
            <a:r>
              <a:rPr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ahoma"/>
                <a:cs typeface="Tahoma"/>
              </a:rPr>
              <a:t>Догель</a:t>
            </a:r>
            <a:endParaRPr sz="20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ahoma"/>
              <a:cs typeface="Tahoma"/>
            </a:endParaRPr>
          </a:p>
          <a:p>
            <a:pPr defTabSz="975360">
              <a:lnSpc>
                <a:spcPct val="90000"/>
              </a:lnSpc>
              <a:defRPr sz="2200">
                <a:solidFill>
                  <a:srgbClr val="00336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Избран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членом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комитета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по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присуждению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</a:b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Нобелевских</a:t>
            </a: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ea typeface="Tahoma"/>
                <a:cs typeface="Tahoma"/>
              </a:rPr>
              <a:t>премий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ea typeface="Tahoma"/>
              <a:cs typeface="Tahoma"/>
            </a:endParaRPr>
          </a:p>
        </p:txBody>
      </p:sp>
      <p:sp>
        <p:nvSpPr>
          <p:cNvPr id="23" name="Shape 178"/>
          <p:cNvSpPr/>
          <p:nvPr/>
        </p:nvSpPr>
        <p:spPr>
          <a:xfrm>
            <a:off x="1369440" y="2230301"/>
            <a:ext cx="5933059" cy="3493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marL="457200" indent="-457200" defTabSz="97536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Издание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научных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работ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ученых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Императорского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Томского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университета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в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зарубежных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журналах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и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монографиях</a:t>
            </a:r>
            <a:endParaRPr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defTabSz="97536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Заграничные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научные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командировки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в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европейские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страны</a:t>
            </a:r>
            <a:endParaRPr lang="ru-RU"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defTabSz="97536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Профессора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Томского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университета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– </a:t>
            </a:r>
            <a:b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члены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зарубежных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научных</a:t>
            </a:r>
            <a:r>
              <a:rPr sz="26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сообществ</a:t>
            </a:r>
            <a:endParaRPr sz="2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4307" y="228799"/>
            <a:ext cx="11248978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solidFill>
                  <a:schemeClr val="bg1"/>
                </a:solidFill>
              </a:rPr>
              <a:t>Новые конкурентоспособные программы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80727" y="3766464"/>
            <a:ext cx="5079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Построение </a:t>
            </a:r>
            <a:r>
              <a:rPr lang="ru-RU" sz="1600" b="1" dirty="0">
                <a:solidFill>
                  <a:srgbClr val="00B0F0"/>
                </a:solidFill>
              </a:rPr>
              <a:t>образовательного процесса </a:t>
            </a:r>
            <a:r>
              <a:rPr lang="ru-RU" sz="1600" b="1" dirty="0" smtClean="0">
                <a:solidFill>
                  <a:srgbClr val="00B0F0"/>
                </a:solidFill>
              </a:rPr>
              <a:t>на компетенциях и ресурсах </a:t>
            </a:r>
            <a:r>
              <a:rPr lang="ru-RU" sz="1600" b="1" dirty="0">
                <a:solidFill>
                  <a:srgbClr val="00B0F0"/>
                </a:solidFill>
              </a:rPr>
              <a:t>организаций-партнеров 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9A91CC62-7809-49AA-B2A4-FBBA2E34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441" y="3343805"/>
            <a:ext cx="4726560" cy="692913"/>
          </a:xfrm>
        </p:spPr>
        <p:txBody>
          <a:bodyPr anchor="t"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Высшая школа журналистики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" name="Picture 7" descr="United Tomsk University: каким студенты видят Большой университе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6"/>
          <a:stretch/>
        </p:blipFill>
        <p:spPr bwMode="auto">
          <a:xfrm>
            <a:off x="1492433" y="1017853"/>
            <a:ext cx="4394722" cy="21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:\машина машина\oform\!!! Новый логотип ТГУ\Лого подразделений111\ВШЖ лого\HSJ_Logo_for_production_wh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32461" r="17658" b="33769"/>
          <a:stretch/>
        </p:blipFill>
        <p:spPr bwMode="auto">
          <a:xfrm>
            <a:off x="4860516" y="2305149"/>
            <a:ext cx="1682850" cy="96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80728" y="4478128"/>
            <a:ext cx="4506427" cy="210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Программа «Журналистика и новые медиа», </a:t>
            </a:r>
            <a:r>
              <a:rPr lang="ru-RU" sz="1600" dirty="0" smtClean="0">
                <a:solidFill>
                  <a:schemeClr val="bg1"/>
                </a:solidFill>
              </a:rPr>
              <a:t>российско-китайская аккредитация</a:t>
            </a:r>
          </a:p>
          <a:p>
            <a:pPr marL="252000" indent="-2520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</a:rPr>
              <a:t>Кафедра </a:t>
            </a:r>
            <a:r>
              <a:rPr lang="ru-RU" sz="1600" b="1" dirty="0" smtClean="0">
                <a:solidFill>
                  <a:schemeClr val="bg1"/>
                </a:solidFill>
              </a:rPr>
              <a:t>информационной </a:t>
            </a:r>
            <a:r>
              <a:rPr lang="ru-RU" sz="1600" b="1" dirty="0">
                <a:solidFill>
                  <a:schemeClr val="bg1"/>
                </a:solidFill>
              </a:rPr>
              <a:t/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журналистики, </a:t>
            </a:r>
            <a:r>
              <a:rPr lang="ru-RU" sz="1600" dirty="0" smtClean="0">
                <a:solidFill>
                  <a:schemeClr val="bg1"/>
                </a:solidFill>
              </a:rPr>
              <a:t>базовая </a:t>
            </a:r>
            <a:r>
              <a:rPr lang="ru-RU" sz="1600" dirty="0">
                <a:solidFill>
                  <a:schemeClr val="bg1"/>
                </a:solidFill>
              </a:rPr>
              <a:t>кафедра с </a:t>
            </a:r>
            <a:r>
              <a:rPr lang="ru-RU" sz="1600" dirty="0" smtClean="0">
                <a:solidFill>
                  <a:schemeClr val="bg1"/>
                </a:solidFill>
              </a:rPr>
              <a:t>ТАСС</a:t>
            </a:r>
          </a:p>
          <a:p>
            <a:pPr marL="252000" indent="-2520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Дизайн образовательных программ совместно </a:t>
            </a:r>
            <a:r>
              <a:rPr lang="ru-RU" sz="1600" b="1" dirty="0">
                <a:solidFill>
                  <a:schemeClr val="bg1"/>
                </a:solidFill>
              </a:rPr>
              <a:t>с партнерами </a:t>
            </a:r>
            <a:r>
              <a:rPr lang="ru-RU" sz="1600" dirty="0">
                <a:solidFill>
                  <a:schemeClr val="bg1"/>
                </a:solidFill>
              </a:rPr>
              <a:t>(ТАСС, </a:t>
            </a:r>
            <a:r>
              <a:rPr lang="ru-RU" sz="1600" dirty="0" smtClean="0">
                <a:solidFill>
                  <a:schemeClr val="bg1"/>
                </a:solidFill>
              </a:rPr>
              <a:t>ВГТРК) </a:t>
            </a:r>
            <a:endParaRPr lang="ru-RU" sz="16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4" name="Picture 2" descr="\\1-137-4\d\МЕРОПРИЯТИЯ\12.30 Итоговый совет\logo-tass\TASS logo\Tass_logo__st_neg_bw_rus_st_neg_bw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41" y="4872537"/>
            <a:ext cx="546172" cy="76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1-137-4\d\МЕРОПРИЯТИЯ\12.30 Итоговый совет\VGTRK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24" y="5794668"/>
            <a:ext cx="1167850" cy="46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9kkhntwx9ma_novyy-razm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2" r="18723" b="17732"/>
          <a:stretch/>
        </p:blipFill>
        <p:spPr bwMode="auto">
          <a:xfrm>
            <a:off x="7039404" y="924493"/>
            <a:ext cx="3565272" cy="24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9">
            <a:extLst>
              <a:ext uri="{FF2B5EF4-FFF2-40B4-BE49-F238E27FC236}">
                <a16:creationId xmlns:a16="http://schemas.microsoft.com/office/drawing/2014/main" xmlns="" id="{9A91CC62-7809-49AA-B2A4-FBBA2E34DE22}"/>
              </a:ext>
            </a:extLst>
          </p:cNvPr>
          <p:cNvSpPr txBox="1">
            <a:spLocks/>
          </p:cNvSpPr>
          <p:nvPr/>
        </p:nvSpPr>
        <p:spPr>
          <a:xfrm>
            <a:off x="6977978" y="3343805"/>
            <a:ext cx="4726560" cy="69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</a:rPr>
              <a:t>Высшая </a:t>
            </a:r>
            <a:r>
              <a:rPr lang="en-US" sz="2800" dirty="0">
                <a:solidFill>
                  <a:schemeClr val="bg1"/>
                </a:solidFill>
              </a:rPr>
              <a:t>IT-</a:t>
            </a:r>
            <a:r>
              <a:rPr lang="ru-RU" sz="2800" dirty="0">
                <a:solidFill>
                  <a:schemeClr val="bg1"/>
                </a:solidFill>
              </a:rPr>
              <a:t>школа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58796" y="4665366"/>
            <a:ext cx="34798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b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learning</a:t>
            </a:r>
            <a:r>
              <a:rPr lang="ru-RU" sz="14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a typeface="Arial" charset="0"/>
                <a:cs typeface="Arial" charset="0"/>
              </a:rPr>
              <a:t>by</a:t>
            </a:r>
            <a:r>
              <a:rPr lang="ru-RU" sz="1400" b="1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a typeface="Arial" charset="0"/>
                <a:cs typeface="Arial" charset="0"/>
              </a:rPr>
              <a:t>doing</a:t>
            </a:r>
            <a:r>
              <a:rPr lang="en-US" sz="1400" b="1" dirty="0">
                <a:solidFill>
                  <a:schemeClr val="bg1"/>
                </a:solidFill>
                <a:ea typeface="Arial" charset="0"/>
                <a:cs typeface="Arial" charset="0"/>
              </a:rPr>
              <a:t> — 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обучение с одновременным вовлечением в практическую работу</a:t>
            </a:r>
          </a:p>
          <a:p>
            <a:pPr marL="252000" indent="-2520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c</a:t>
            </a:r>
            <a:r>
              <a:rPr lang="ru-RU" sz="1400" dirty="0" err="1">
                <a:solidFill>
                  <a:schemeClr val="bg1"/>
                </a:solidFill>
                <a:ea typeface="Arial" charset="0"/>
                <a:cs typeface="Arial" charset="0"/>
              </a:rPr>
              <a:t>оздание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 новой </a:t>
            </a: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digital-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среды </a:t>
            </a:r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жизни </a:t>
            </a:r>
            <a:b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</a:br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в 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конкретных продуктах</a:t>
            </a: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(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инструменты, коммуникации, проекты)</a:t>
            </a:r>
          </a:p>
        </p:txBody>
      </p:sp>
      <p:pic>
        <p:nvPicPr>
          <p:cNvPr id="23" name="Picture 6" descr="ÐÐ°ÑÑÐ¸Ð½ÐºÐ¸ Ð¿Ð¾ Ð·Ð°Ð¿ÑÐ¾ÑÑ DigitalSkills"/>
          <p:cNvPicPr>
            <a:picLocks noChangeAspect="1" noChangeArrowheads="1"/>
          </p:cNvPicPr>
          <p:nvPr/>
        </p:nvPicPr>
        <p:blipFill>
          <a:blip r:embed="rId7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8596" y="4838374"/>
            <a:ext cx="859878" cy="6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\\1-137-4\d\МЕРОПРИЯТИЯ\12.30 Итоговый совет\Исходники\wsrlogo-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676" y="5253945"/>
            <a:ext cx="1186519" cy="92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машина машина\oform\!!! Новый логотип ТГУ\Лого подразделений111\HITS logo\HITS with border white-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893" y="2240447"/>
            <a:ext cx="976428" cy="10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977978" y="3744330"/>
            <a:ext cx="5079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F0"/>
                </a:solidFill>
              </a:rPr>
              <a:t>И</a:t>
            </a:r>
            <a:r>
              <a:rPr lang="ru-RU" sz="1600" b="1" dirty="0" smtClean="0">
                <a:solidFill>
                  <a:srgbClr val="00B0F0"/>
                </a:solidFill>
              </a:rPr>
              <a:t>ндивидуальные образовательные траектории, внешний контроль качества образования — </a:t>
            </a:r>
            <a:br>
              <a:rPr lang="ru-RU" sz="1600" b="1" dirty="0" smtClean="0">
                <a:solidFill>
                  <a:srgbClr val="00B0F0"/>
                </a:solidFill>
              </a:rPr>
            </a:br>
            <a:r>
              <a:rPr lang="ru-RU" sz="1600" b="1" dirty="0" smtClean="0">
                <a:solidFill>
                  <a:srgbClr val="00B0F0"/>
                </a:solidFill>
              </a:rPr>
              <a:t>совет </a:t>
            </a:r>
            <a:r>
              <a:rPr lang="en-US" sz="1600" b="1" dirty="0" smtClean="0">
                <a:solidFill>
                  <a:srgbClr val="00B0F0"/>
                </a:solidFill>
              </a:rPr>
              <a:t>IT-</a:t>
            </a:r>
            <a:r>
              <a:rPr lang="ru-RU" sz="1600" b="1" dirty="0" smtClean="0">
                <a:solidFill>
                  <a:srgbClr val="00B0F0"/>
                </a:solidFill>
              </a:rPr>
              <a:t>компаний-партнеров </a:t>
            </a:r>
            <a:endParaRPr lang="ru-RU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2013" y="356651"/>
            <a:ext cx="10724967" cy="6217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Массовые открытые онлайн-курсы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Shape 11"/>
          <p:cNvSpPr txBox="1">
            <a:spLocks/>
          </p:cNvSpPr>
          <p:nvPr/>
        </p:nvSpPr>
        <p:spPr>
          <a:xfrm>
            <a:off x="1391302" y="1268768"/>
            <a:ext cx="1388649" cy="1359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85+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Shape 11"/>
          <p:cNvSpPr txBox="1">
            <a:spLocks/>
          </p:cNvSpPr>
          <p:nvPr/>
        </p:nvSpPr>
        <p:spPr>
          <a:xfrm>
            <a:off x="1408214" y="1963273"/>
            <a:ext cx="2173367" cy="582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schemeClr val="bg1"/>
                </a:solidFill>
              </a:rPr>
              <a:t>МООК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7" name="Google Shape;118;p20"/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357818" y="1433284"/>
            <a:ext cx="892217" cy="89221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21;p20"/>
          <p:cNvSpPr/>
          <p:nvPr/>
        </p:nvSpPr>
        <p:spPr>
          <a:xfrm>
            <a:off x="8150457" y="2491896"/>
            <a:ext cx="358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>
            <a:noAutofit/>
          </a:bodyPr>
          <a:lstStyle/>
          <a:p>
            <a:endParaRPr sz="1900" b="1" dirty="0">
              <a:solidFill>
                <a:srgbClr val="0070C0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12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91446" y="5750489"/>
            <a:ext cx="2412403" cy="55312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32;p20"/>
          <p:cNvSpPr txBox="1"/>
          <p:nvPr/>
        </p:nvSpPr>
        <p:spPr>
          <a:xfrm>
            <a:off x="7037459" y="3209299"/>
            <a:ext cx="4824564" cy="30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pPr>
              <a:buClr>
                <a:schemeClr val="lt1"/>
              </a:buClr>
              <a:buSzPts val="1800"/>
            </a:pPr>
            <a:r>
              <a:rPr lang="ru" sz="24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Партнеры ТГУ</a:t>
            </a:r>
            <a:endParaRPr sz="2800" b="1" i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38;p20"/>
          <p:cNvSpPr/>
          <p:nvPr/>
        </p:nvSpPr>
        <p:spPr>
          <a:xfrm>
            <a:off x="8378216" y="1217793"/>
            <a:ext cx="2942000" cy="13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>
            <a:noAutofit/>
          </a:bodyPr>
          <a:lstStyle/>
          <a:p>
            <a:r>
              <a:rPr lang="ru" sz="6100" dirty="0">
                <a:solidFill>
                  <a:srgbClr val="00B0F0"/>
                </a:solidFill>
                <a:latin typeface="+mj-lt"/>
                <a:sym typeface="Calibri"/>
              </a:rPr>
              <a:t>20 </a:t>
            </a:r>
            <a:endParaRPr sz="61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40" name="Google Shape;142;p20" descr="http://moocs.kz/static/kaznu/images/suppor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5531" y="5725384"/>
            <a:ext cx="2089847" cy="69661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11"/>
          <p:cNvSpPr txBox="1">
            <a:spLocks/>
          </p:cNvSpPr>
          <p:nvPr/>
        </p:nvSpPr>
        <p:spPr>
          <a:xfrm>
            <a:off x="3431635" y="1249532"/>
            <a:ext cx="3265789" cy="1359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670</a:t>
            </a:r>
            <a:r>
              <a:rPr lang="en-US" sz="7200" dirty="0" smtClean="0">
                <a:solidFill>
                  <a:srgbClr val="00B0F0"/>
                </a:solidFill>
                <a:latin typeface="+mj-lt"/>
              </a:rPr>
              <a:t> 000</a:t>
            </a: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+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3" name="Shape 11"/>
          <p:cNvSpPr txBox="1">
            <a:spLocks/>
          </p:cNvSpPr>
          <p:nvPr/>
        </p:nvSpPr>
        <p:spPr>
          <a:xfrm>
            <a:off x="3431635" y="1944037"/>
            <a:ext cx="2173367" cy="582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schemeClr val="bg1"/>
                </a:solidFill>
              </a:rPr>
              <a:t>слушателей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5" name="Shape 11"/>
          <p:cNvSpPr txBox="1">
            <a:spLocks/>
          </p:cNvSpPr>
          <p:nvPr/>
        </p:nvSpPr>
        <p:spPr>
          <a:xfrm>
            <a:off x="1365101" y="2706400"/>
            <a:ext cx="1819313" cy="6945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4800" dirty="0" smtClean="0">
                <a:solidFill>
                  <a:srgbClr val="00B0F0"/>
                </a:solidFill>
                <a:latin typeface="+mj-lt"/>
              </a:rPr>
              <a:t>200+</a:t>
            </a:r>
            <a:endParaRPr lang="ru-RU" sz="4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6" name="Shape 11"/>
          <p:cNvSpPr txBox="1">
            <a:spLocks/>
          </p:cNvSpPr>
          <p:nvPr/>
        </p:nvSpPr>
        <p:spPr>
          <a:xfrm>
            <a:off x="1382013" y="3246120"/>
            <a:ext cx="2173367" cy="582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schemeClr val="bg1"/>
                </a:solidFill>
              </a:rPr>
              <a:t>стран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7" name="Shape 11"/>
          <p:cNvSpPr txBox="1">
            <a:spLocks/>
          </p:cNvSpPr>
          <p:nvPr/>
        </p:nvSpPr>
        <p:spPr>
          <a:xfrm>
            <a:off x="3431635" y="2661586"/>
            <a:ext cx="1819313" cy="6945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4800" dirty="0" smtClean="0">
                <a:solidFill>
                  <a:srgbClr val="00B0F0"/>
                </a:solidFill>
                <a:latin typeface="+mj-lt"/>
              </a:rPr>
              <a:t>30 %</a:t>
            </a:r>
            <a:endParaRPr lang="ru-RU" sz="4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8" name="Shape 11"/>
          <p:cNvSpPr txBox="1">
            <a:spLocks/>
          </p:cNvSpPr>
          <p:nvPr/>
        </p:nvSpPr>
        <p:spPr>
          <a:xfrm>
            <a:off x="3431635" y="3201306"/>
            <a:ext cx="2173367" cy="582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schemeClr val="bg1"/>
                </a:solidFill>
              </a:rPr>
              <a:t>иностранцев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23276" y="16185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МООК совместно 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с партнерами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9" name="Google Shape;138;p20"/>
          <p:cNvSpPr/>
          <p:nvPr/>
        </p:nvSpPr>
        <p:spPr>
          <a:xfrm>
            <a:off x="8378216" y="2030368"/>
            <a:ext cx="945060" cy="13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>
            <a:noAutofit/>
          </a:bodyPr>
          <a:lstStyle/>
          <a:p>
            <a:pPr algn="r"/>
            <a:r>
              <a:rPr lang="ru" sz="6100" dirty="0" smtClean="0">
                <a:solidFill>
                  <a:srgbClr val="00B0F0"/>
                </a:solidFill>
                <a:latin typeface="+mj-lt"/>
                <a:sym typeface="Calibri"/>
              </a:rPr>
              <a:t>6 </a:t>
            </a:r>
            <a:endParaRPr sz="61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323276" y="24310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онлайн-курсов </a:t>
            </a:r>
            <a:br>
              <a:rPr lang="ru-RU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</a:br>
            <a:r>
              <a:rPr lang="ru-RU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для аспирантов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1" name="Google Shape;135;p20" descr="28 ÑÐµÐ½ÑÑÐ±ÑÑ â ÐÐµÐ½Ñ ÐÐÐÐ Ð¢ÐÐ£!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468" y="3835783"/>
            <a:ext cx="3868850" cy="258181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11"/>
          <p:cNvSpPr txBox="1">
            <a:spLocks/>
          </p:cNvSpPr>
          <p:nvPr/>
        </p:nvSpPr>
        <p:spPr>
          <a:xfrm>
            <a:off x="4731243" y="3913371"/>
            <a:ext cx="1819313" cy="6945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4800" dirty="0" smtClean="0">
                <a:solidFill>
                  <a:srgbClr val="00B0F0"/>
                </a:solidFill>
                <a:latin typeface="+mj-lt"/>
              </a:rPr>
              <a:t>6</a:t>
            </a:r>
            <a:endParaRPr lang="ru-RU" sz="4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3" name="Shape 11"/>
          <p:cNvSpPr txBox="1">
            <a:spLocks/>
          </p:cNvSpPr>
          <p:nvPr/>
        </p:nvSpPr>
        <p:spPr>
          <a:xfrm>
            <a:off x="4748155" y="4453091"/>
            <a:ext cx="2173367" cy="582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000" dirty="0">
                <a:solidFill>
                  <a:schemeClr val="bg1"/>
                </a:solidFill>
              </a:rPr>
              <a:t>наград  международного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конкурса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err="1">
                <a:solidFill>
                  <a:schemeClr val="bg1"/>
                </a:solidFill>
              </a:rPr>
              <a:t>EdCrunch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Award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\\1-137-4\d\МЕРОПРИЯТИЯ\12.30 Итоговый совет\открытое образование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5" b="18947"/>
          <a:stretch/>
        </p:blipFill>
        <p:spPr bwMode="auto">
          <a:xfrm>
            <a:off x="7105531" y="3615831"/>
            <a:ext cx="1889096" cy="123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1-137-4\d\МЕРОПРИЯТИЯ\12.30 Итоговый совет\coursera-logo-black-and-whi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736" y="4319740"/>
            <a:ext cx="2241573" cy="3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1-137-4\d\МЕРОПРИЯТИЯ\12.30 Итоговый совет\stepik_logotype_whit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22" y="4853971"/>
            <a:ext cx="2177717" cy="8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\\1-137-4\d\МЕРОПРИЯТИЯ\12.30 Итоговый совет\lektorium_horisontal_whit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76" y="5024184"/>
            <a:ext cx="2376994" cy="53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39" y="205740"/>
            <a:ext cx="10242801" cy="1435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>
                <a:solidFill>
                  <a:schemeClr val="bg1"/>
                </a:solidFill>
              </a:rPr>
              <a:t>Новый подход к построению </a:t>
            </a:r>
            <a:r>
              <a:rPr lang="ru-RU" sz="3200" dirty="0" smtClean="0">
                <a:solidFill>
                  <a:schemeClr val="bg1"/>
                </a:solidFill>
              </a:rPr>
              <a:t>и управлению 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гибкой </a:t>
            </a:r>
            <a:r>
              <a:rPr lang="ru-RU" sz="3200" dirty="0">
                <a:solidFill>
                  <a:schemeClr val="bg1"/>
                </a:solidFill>
              </a:rPr>
              <a:t>образовательной траекторией </a:t>
            </a:r>
            <a:r>
              <a:rPr lang="ru-RU" sz="3200" dirty="0" smtClean="0">
                <a:solidFill>
                  <a:schemeClr val="bg1"/>
                </a:solidFill>
              </a:rPr>
              <a:t>студента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2290577" y="69759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i="1" dirty="0"/>
          </a:p>
        </p:txBody>
      </p:sp>
      <p:sp>
        <p:nvSpPr>
          <p:cNvPr id="18" name="Google Shape;301;p32"/>
          <p:cNvSpPr txBox="1"/>
          <p:nvPr/>
        </p:nvSpPr>
        <p:spPr>
          <a:xfrm>
            <a:off x="8985308" y="1175067"/>
            <a:ext cx="3434430" cy="77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 рамках </a:t>
            </a:r>
            <a:r>
              <a:rPr lang="ru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партнёрства с </a:t>
            </a:r>
            <a:r>
              <a:rPr lang="ru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DI-group </a:t>
            </a:r>
            <a:endParaRPr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9439" y="227722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Маркетплейс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err="1" smtClean="0">
                <a:solidFill>
                  <a:schemeClr val="bg1"/>
                </a:solidFill>
              </a:rPr>
              <a:t>микроконтента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Конструктор образовательных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решений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контента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63805" y="3115181"/>
            <a:ext cx="26888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Э</a:t>
            </a:r>
            <a:r>
              <a:rPr lang="ru-RU" sz="1400" i="1" dirty="0" smtClean="0">
                <a:solidFill>
                  <a:schemeClr val="bg1"/>
                </a:solidFill>
              </a:rPr>
              <a:t>косистема </a:t>
            </a:r>
            <a:r>
              <a:rPr lang="ru-RU" sz="1400" i="1" dirty="0">
                <a:solidFill>
                  <a:schemeClr val="bg1"/>
                </a:solidFill>
              </a:rPr>
              <a:t>платформы выстраивается </a:t>
            </a:r>
            <a:r>
              <a:rPr lang="ru-RU" sz="1400" i="1" dirty="0" smtClean="0">
                <a:solidFill>
                  <a:schemeClr val="bg1"/>
                </a:solidFill>
              </a:rPr>
              <a:t>вокруг </a:t>
            </a:r>
            <a:r>
              <a:rPr lang="ru-RU" sz="1400" i="1" dirty="0">
                <a:solidFill>
                  <a:schemeClr val="bg1"/>
                </a:solidFill>
              </a:rPr>
              <a:t>студента, предоставляя ему широкий круг </a:t>
            </a:r>
            <a:r>
              <a:rPr lang="ru-RU" sz="1400" i="1" dirty="0" smtClean="0">
                <a:solidFill>
                  <a:schemeClr val="bg1"/>
                </a:solidFill>
              </a:rPr>
              <a:t>образовательных </a:t>
            </a:r>
            <a:r>
              <a:rPr lang="ru-RU" sz="1400" i="1" dirty="0">
                <a:solidFill>
                  <a:schemeClr val="bg1"/>
                </a:solidFill>
              </a:rPr>
              <a:t>возможностей </a:t>
            </a:r>
            <a:r>
              <a:rPr lang="ru-RU" sz="1400" i="1" dirty="0" smtClean="0">
                <a:solidFill>
                  <a:schemeClr val="bg1"/>
                </a:solidFill>
              </a:rPr>
              <a:t>и сервисов в удобной </a:t>
            </a:r>
            <a:r>
              <a:rPr lang="ru-RU" sz="1400" i="1" dirty="0">
                <a:solidFill>
                  <a:schemeClr val="bg1"/>
                </a:solidFill>
              </a:rPr>
              <a:t>и вовлекающей </a:t>
            </a:r>
            <a:r>
              <a:rPr lang="ru-RU" sz="1400" i="1" dirty="0" smtClean="0">
                <a:solidFill>
                  <a:schemeClr val="bg1"/>
                </a:solidFill>
              </a:rPr>
              <a:t>в процесс </a:t>
            </a:r>
            <a:r>
              <a:rPr lang="ru-RU" sz="1400" i="1" dirty="0">
                <a:solidFill>
                  <a:schemeClr val="bg1"/>
                </a:solidFill>
              </a:rPr>
              <a:t>форме</a:t>
            </a:r>
          </a:p>
        </p:txBody>
      </p:sp>
      <p:pic>
        <p:nvPicPr>
          <p:cNvPr id="14338" name="Picture 2" descr="D:\Documents\хорошие фотки\на конференциях\djsysjwhyM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 r="19667"/>
          <a:stretch/>
        </p:blipFill>
        <p:spPr bwMode="auto">
          <a:xfrm>
            <a:off x="5501376" y="1676440"/>
            <a:ext cx="1318204" cy="13182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 rot="-360000">
            <a:off x="4854005" y="1970932"/>
            <a:ext cx="2765346" cy="782562"/>
          </a:xfrm>
          <a:custGeom>
            <a:avLst/>
            <a:gdLst>
              <a:gd name="connsiteX0" fmla="*/ 0 w 2765346"/>
              <a:gd name="connsiteY0" fmla="*/ 391281 h 782562"/>
              <a:gd name="connsiteX1" fmla="*/ 1382673 w 2765346"/>
              <a:gd name="connsiteY1" fmla="*/ 0 h 782562"/>
              <a:gd name="connsiteX2" fmla="*/ 2765346 w 2765346"/>
              <a:gd name="connsiteY2" fmla="*/ 391281 h 782562"/>
              <a:gd name="connsiteX3" fmla="*/ 1382673 w 2765346"/>
              <a:gd name="connsiteY3" fmla="*/ 782562 h 782562"/>
              <a:gd name="connsiteX4" fmla="*/ 0 w 2765346"/>
              <a:gd name="connsiteY4" fmla="*/ 391281 h 782562"/>
              <a:gd name="connsiteX0" fmla="*/ 1382673 w 2765346"/>
              <a:gd name="connsiteY0" fmla="*/ 0 h 782562"/>
              <a:gd name="connsiteX1" fmla="*/ 2765346 w 2765346"/>
              <a:gd name="connsiteY1" fmla="*/ 391281 h 782562"/>
              <a:gd name="connsiteX2" fmla="*/ 1382673 w 2765346"/>
              <a:gd name="connsiteY2" fmla="*/ 782562 h 782562"/>
              <a:gd name="connsiteX3" fmla="*/ 0 w 2765346"/>
              <a:gd name="connsiteY3" fmla="*/ 391281 h 782562"/>
              <a:gd name="connsiteX4" fmla="*/ 1474113 w 2765346"/>
              <a:gd name="connsiteY4" fmla="*/ 91440 h 78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346" h="782562">
                <a:moveTo>
                  <a:pt x="1382673" y="0"/>
                </a:moveTo>
                <a:cubicBezTo>
                  <a:pt x="2146302" y="0"/>
                  <a:pt x="2765346" y="175182"/>
                  <a:pt x="2765346" y="391281"/>
                </a:cubicBezTo>
                <a:cubicBezTo>
                  <a:pt x="2765346" y="607380"/>
                  <a:pt x="2146302" y="782562"/>
                  <a:pt x="1382673" y="782562"/>
                </a:cubicBezTo>
                <a:cubicBezTo>
                  <a:pt x="619044" y="782562"/>
                  <a:pt x="0" y="607380"/>
                  <a:pt x="0" y="391281"/>
                </a:cubicBezTo>
                <a:cubicBezTo>
                  <a:pt x="0" y="175182"/>
                  <a:pt x="619044" y="0"/>
                  <a:pt x="1474113" y="91440"/>
                </a:cubicBezTo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D:\Documents\хорошие фотки\на конференциях\djsysjwhyM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t="2899" r="21595" b="25117"/>
          <a:stretch/>
        </p:blipFill>
        <p:spPr bwMode="auto">
          <a:xfrm>
            <a:off x="5539252" y="1714648"/>
            <a:ext cx="1242203" cy="9489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5106156" y="2124392"/>
            <a:ext cx="142738" cy="14273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450510" y="2610403"/>
            <a:ext cx="285477" cy="2854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973907" y="2418116"/>
            <a:ext cx="285477" cy="2854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981199" y="1899916"/>
            <a:ext cx="142738" cy="14273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>
            <a:stCxn id="34" idx="6"/>
          </p:cNvCxnSpPr>
          <p:nvPr/>
        </p:nvCxnSpPr>
        <p:spPr>
          <a:xfrm flipV="1">
            <a:off x="7123937" y="1828547"/>
            <a:ext cx="739837" cy="142738"/>
          </a:xfrm>
          <a:prstGeom prst="line">
            <a:avLst/>
          </a:prstGeom>
          <a:ln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89" b="89352" l="60365" r="96198">
                        <a14:foregroundMark x1="61458" y1="81019" x2="61354" y2="38981"/>
                        <a14:foregroundMark x1="61927" y1="39815" x2="94531" y2="39352"/>
                        <a14:foregroundMark x1="94531" y1="40185" x2="94740" y2="79537"/>
                        <a14:foregroundMark x1="94792" y1="79537" x2="61510" y2="80093"/>
                        <a14:foregroundMark x1="92552" y1="79444" x2="83594" y2="47407"/>
                        <a14:foregroundMark x1="69688" y1="75370" x2="83646" y2="42593"/>
                        <a14:foregroundMark x1="93438" y1="54722" x2="89896" y2="39167"/>
                        <a14:foregroundMark x1="90365" y1="55648" x2="91094" y2="41019"/>
                        <a14:foregroundMark x1="89896" y1="53056" x2="90938" y2="40370"/>
                        <a14:foregroundMark x1="78333" y1="58519" x2="69635" y2="43056"/>
                        <a14:foregroundMark x1="88438" y1="55370" x2="84844" y2="47593"/>
                      </a14:backgroundRemoval>
                    </a14:imgEffect>
                  </a14:imgLayer>
                </a14:imgProps>
              </a:ext>
            </a:extLst>
          </a:blip>
          <a:srcRect l="60369" t="33538" r="3943" b="17856"/>
          <a:stretch/>
        </p:blipFill>
        <p:spPr>
          <a:xfrm>
            <a:off x="7826546" y="1583058"/>
            <a:ext cx="3919209" cy="3002581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 flipV="1">
            <a:off x="7116645" y="1828546"/>
            <a:ext cx="747129" cy="732308"/>
          </a:xfrm>
          <a:prstGeom prst="line">
            <a:avLst/>
          </a:prstGeom>
          <a:ln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369439" y="155246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LMS </a:t>
            </a:r>
            <a:r>
              <a:rPr lang="ru-RU" sz="4000" dirty="0" smtClean="0">
                <a:solidFill>
                  <a:schemeClr val="bg1"/>
                </a:solidFill>
              </a:rPr>
              <a:t>Один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6" name="Google Shape;301;p32"/>
          <p:cNvSpPr txBox="1"/>
          <p:nvPr/>
        </p:nvSpPr>
        <p:spPr>
          <a:xfrm>
            <a:off x="-3815975" y="6080947"/>
            <a:ext cx="4312508" cy="38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 рамках </a:t>
            </a:r>
            <a:r>
              <a:rPr lang="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партнёрства </a:t>
            </a:r>
            <a:br>
              <a:rPr lang="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 </a:t>
            </a:r>
            <a:r>
              <a:rPr lang="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DI-group 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369439" y="4051676"/>
            <a:ext cx="5656394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lnSpc>
                <a:spcPct val="90000"/>
              </a:lnSpc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Межвузовский </a:t>
            </a:r>
            <a:r>
              <a:rPr lang="ru-RU" sz="1400" dirty="0" err="1" smtClean="0">
                <a:solidFill>
                  <a:schemeClr val="bg1"/>
                </a:solidFill>
              </a:rPr>
              <a:t>маркет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образовательных программ</a:t>
            </a:r>
          </a:p>
          <a:p>
            <a:pPr marL="252000" indent="-252000">
              <a:lnSpc>
                <a:spcPct val="90000"/>
              </a:lnSpc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Распространение 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лучших практик</a:t>
            </a:r>
          </a:p>
          <a:p>
            <a:pPr marL="252000" indent="-252000">
              <a:lnSpc>
                <a:spcPct val="90000"/>
              </a:lnSpc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Совместное развитие и оценка 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качества образования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46131" y="4990907"/>
            <a:ext cx="4998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Работодатели, стажировки, вакансии</a:t>
            </a:r>
            <a:endParaRPr lang="ru-RU" sz="1400" b="1" dirty="0">
              <a:solidFill>
                <a:srgbClr val="00B0F0"/>
              </a:solidFill>
            </a:endParaRPr>
          </a:p>
          <a:p>
            <a:endParaRPr lang="ru-RU" sz="3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Партнерство с </a:t>
            </a:r>
            <a:r>
              <a:rPr lang="en-US" sz="1400" b="1" dirty="0" smtClean="0">
                <a:solidFill>
                  <a:schemeClr val="bg1"/>
                </a:solidFill>
              </a:rPr>
              <a:t>Headhunter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100" dirty="0" smtClean="0">
                <a:solidFill>
                  <a:schemeClr val="bg1"/>
                </a:solidFill>
              </a:rPr>
              <a:t>позволит получать информацию </a:t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о необходимых работодателям компетенциях и знаниях</a:t>
            </a:r>
            <a:r>
              <a:rPr lang="ru-RU" sz="1100" dirty="0">
                <a:solidFill>
                  <a:schemeClr val="bg1"/>
                </a:solidFill>
              </a:rPr>
              <a:t>;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о спросе студентов на вакансии; </a:t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отслеживать карьерный путь, составляя полную картину качества его обучения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40" name="Picture 2" descr="\\1-137-4\d\МЕРОПРИЯТИЯ\12.30 Итоговый совет\h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36" y="5182357"/>
            <a:ext cx="1253067" cy="6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5073487" y="4947171"/>
            <a:ext cx="6538753" cy="12382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659698" y="382358"/>
            <a:ext cx="10242801" cy="965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800" dirty="0">
                <a:solidFill>
                  <a:schemeClr val="bg1"/>
                </a:solidFill>
              </a:rPr>
              <a:t>Использование адаптивного </a:t>
            </a:r>
            <a:r>
              <a:rPr lang="ru-RU" sz="2800" dirty="0" smtClean="0">
                <a:solidFill>
                  <a:schemeClr val="bg1"/>
                </a:solidFill>
              </a:rPr>
              <a:t>контента и </a:t>
            </a:r>
            <a:r>
              <a:rPr lang="ru-RU" sz="2800" dirty="0">
                <a:solidFill>
                  <a:schemeClr val="bg1"/>
                </a:solidFill>
              </a:rPr>
              <a:t>технологии искусственного интеллекта </a:t>
            </a:r>
            <a:r>
              <a:rPr lang="ru-RU" sz="2800" dirty="0" smtClean="0">
                <a:solidFill>
                  <a:schemeClr val="bg1"/>
                </a:solidFill>
              </a:rPr>
              <a:t>в </a:t>
            </a:r>
            <a:r>
              <a:rPr lang="ru-RU" sz="2800" dirty="0">
                <a:solidFill>
                  <a:schemeClr val="bg1"/>
                </a:solidFill>
              </a:rPr>
              <a:t>условиях смешанного </a:t>
            </a:r>
            <a:r>
              <a:rPr lang="ru-RU" sz="2800" dirty="0" smtClean="0">
                <a:solidFill>
                  <a:schemeClr val="bg1"/>
                </a:solidFill>
              </a:rPr>
              <a:t>обучения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2290577" y="69759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9698" y="1519786"/>
            <a:ext cx="3120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</a:rPr>
              <a:t>Онлайн-платформа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адаптивного обучения математике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60441" y="3809628"/>
            <a:ext cx="1820073" cy="8171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90000"/>
              </a:lnSpc>
              <a:buClr>
                <a:srgbClr val="E03E3B"/>
              </a:buClr>
              <a:buSzTx/>
              <a:defRPr sz="1800"/>
            </a:pPr>
            <a:r>
              <a:rPr lang="ru-RU" sz="2800" dirty="0">
                <a:solidFill>
                  <a:srgbClr val="00B0F0"/>
                </a:solidFill>
              </a:rPr>
              <a:t>3 500 000+ </a:t>
            </a:r>
            <a:r>
              <a:rPr lang="ru-RU" sz="1400" dirty="0">
                <a:solidFill>
                  <a:schemeClr val="bg1"/>
                </a:solidFill>
              </a:rPr>
              <a:t>решенных задач</a:t>
            </a:r>
          </a:p>
          <a:p>
            <a:pPr>
              <a:lnSpc>
                <a:spcPct val="90000"/>
              </a:lnSpc>
              <a:buClr>
                <a:srgbClr val="E03E3B"/>
              </a:buClr>
              <a:buSzTx/>
              <a:defRPr sz="1800"/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9698" y="3809628"/>
            <a:ext cx="1942496" cy="10387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90000"/>
              </a:lnSpc>
              <a:buClr>
                <a:srgbClr val="E03E3B"/>
              </a:buClr>
              <a:buSzTx/>
              <a:defRPr sz="1800"/>
            </a:pPr>
            <a:r>
              <a:rPr lang="ru-RU" sz="2800" dirty="0">
                <a:solidFill>
                  <a:srgbClr val="00B0F0"/>
                </a:solidFill>
              </a:rPr>
              <a:t>8 000+ </a:t>
            </a:r>
            <a:r>
              <a:rPr lang="en-US" sz="1050" b="1" dirty="0" smtClean="0">
                <a:solidFill>
                  <a:schemeClr val="bg1"/>
                </a:solidFill>
              </a:rPr>
              <a:t/>
            </a:r>
            <a:br>
              <a:rPr lang="en-US" sz="1050" b="1" dirty="0" smtClean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единиц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адаптивного </a:t>
            </a:r>
            <a:r>
              <a:rPr lang="en-US" sz="1400" dirty="0">
                <a:solidFill>
                  <a:schemeClr val="bg1"/>
                </a:solidFill>
              </a:rPr>
              <a:t/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контента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b="2714"/>
          <a:stretch/>
        </p:blipFill>
        <p:spPr>
          <a:xfrm>
            <a:off x="1803223" y="4802386"/>
            <a:ext cx="2020632" cy="155035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7" name="Заголовок 9"/>
          <p:cNvSpPr txBox="1">
            <a:spLocks/>
          </p:cNvSpPr>
          <p:nvPr/>
        </p:nvSpPr>
        <p:spPr>
          <a:xfrm>
            <a:off x="653304" y="5421413"/>
            <a:ext cx="1300653" cy="106996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E03E3B"/>
              </a:buClr>
              <a:defRPr sz="1800"/>
            </a:pPr>
            <a:r>
              <a:rPr lang="ru-RU" sz="11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Сравнение средних результатов входного и выходного контроля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564" y="2745391"/>
            <a:ext cx="1229317" cy="3023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0" y="3274470"/>
            <a:ext cx="1130967" cy="330691"/>
          </a:xfrm>
          <a:prstGeom prst="rect">
            <a:avLst/>
          </a:prstGeom>
        </p:spPr>
      </p:pic>
      <p:pic>
        <p:nvPicPr>
          <p:cNvPr id="22" name="Picture 2" descr="Z:\машина машина\oform\!!! Новый логотип ТГУ\лого правильная версия\tsu_logo_basic_horizontal_en-inverse-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98" y="2516969"/>
            <a:ext cx="1115164" cy="83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367846" y="1516644"/>
            <a:ext cx="3798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</a:rPr>
              <a:t>Платформа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«Иностранный </a:t>
            </a:r>
            <a:r>
              <a:rPr lang="ru-RU" sz="2000" b="1" dirty="0" smtClean="0">
                <a:solidFill>
                  <a:schemeClr val="bg1"/>
                </a:solidFill>
              </a:rPr>
              <a:t>язык для </a:t>
            </a:r>
            <a:r>
              <a:rPr lang="ru-RU" sz="2000" b="1" dirty="0">
                <a:solidFill>
                  <a:schemeClr val="bg1"/>
                </a:solidFill>
              </a:rPr>
              <a:t>всех»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04737" y="1519786"/>
            <a:ext cx="3007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</a:rPr>
              <a:t>Платформа по программированию </a:t>
            </a:r>
            <a:r>
              <a:rPr lang="en-US" sz="2000" b="1" dirty="0" err="1">
                <a:solidFill>
                  <a:schemeClr val="bg1"/>
                </a:solidFill>
              </a:rPr>
              <a:t>CodeHedgehog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604737" y="2541280"/>
            <a:ext cx="3263280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450"/>
              </a:spcAft>
            </a:pPr>
            <a:r>
              <a:rPr lang="ru-RU" sz="1400" b="1" dirty="0">
                <a:solidFill>
                  <a:srgbClr val="00B0F0"/>
                </a:solidFill>
              </a:rPr>
              <a:t>Система </a:t>
            </a:r>
            <a:r>
              <a:rPr lang="ru-RU" sz="1400" b="1" dirty="0" smtClean="0">
                <a:solidFill>
                  <a:srgbClr val="00B0F0"/>
                </a:solidFill>
              </a:rPr>
              <a:t>для </a:t>
            </a:r>
            <a:r>
              <a:rPr lang="ru-RU" sz="1400" b="1" dirty="0">
                <a:solidFill>
                  <a:srgbClr val="00B0F0"/>
                </a:solidFill>
              </a:rPr>
              <a:t>преподавания </a:t>
            </a:r>
            <a:r>
              <a:rPr lang="ru-RU" sz="1400" b="1" dirty="0" smtClean="0">
                <a:solidFill>
                  <a:srgbClr val="00B0F0"/>
                </a:solidFill>
              </a:rPr>
              <a:t>предметов по разработке </a:t>
            </a:r>
            <a:r>
              <a:rPr lang="ru-RU" sz="1400" b="1" dirty="0">
                <a:solidFill>
                  <a:srgbClr val="00B0F0"/>
                </a:solidFill>
              </a:rPr>
              <a:t>программ и алгоритмов на разных языках программирования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" r="3879" b="35616"/>
          <a:stretch/>
        </p:blipFill>
        <p:spPr bwMode="auto">
          <a:xfrm>
            <a:off x="8697965" y="4888884"/>
            <a:ext cx="3170051" cy="196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8604737" y="3277451"/>
            <a:ext cx="1893788" cy="8171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90000"/>
              </a:lnSpc>
              <a:buClr>
                <a:srgbClr val="E03E3B"/>
              </a:buClr>
              <a:buSzTx/>
              <a:defRPr sz="1800"/>
            </a:pPr>
            <a:r>
              <a:rPr lang="ru-RU" sz="4000" dirty="0">
                <a:solidFill>
                  <a:srgbClr val="00B0F0"/>
                </a:solidFill>
                <a:latin typeface="+mj-lt"/>
              </a:rPr>
              <a:t>250+ </a:t>
            </a:r>
            <a:r>
              <a:rPr lang="ru-RU" dirty="0" smtClean="0">
                <a:solidFill>
                  <a:srgbClr val="00B0F0"/>
                </a:solidFill>
                <a:latin typeface="+mj-lt"/>
              </a:rPr>
              <a:t>задач</a:t>
            </a:r>
            <a:r>
              <a:rPr lang="ru-RU" sz="20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базовой </a:t>
            </a:r>
            <a:r>
              <a:rPr lang="ru-RU" sz="1400" dirty="0">
                <a:solidFill>
                  <a:schemeClr val="bg1"/>
                </a:solidFill>
              </a:rPr>
              <a:t>математики</a:t>
            </a:r>
          </a:p>
        </p:txBody>
      </p:sp>
      <p:sp>
        <p:nvSpPr>
          <p:cNvPr id="15" name="Овал 14"/>
          <p:cNvSpPr/>
          <p:nvPr/>
        </p:nvSpPr>
        <p:spPr>
          <a:xfrm>
            <a:off x="4536894" y="3861687"/>
            <a:ext cx="3118212" cy="82610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605354" y="4136861"/>
            <a:ext cx="194249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90000"/>
              </a:lnSpc>
              <a:buClr>
                <a:srgbClr val="E03E3B"/>
              </a:buClr>
              <a:buSzTx/>
              <a:defRPr sz="1800"/>
            </a:pPr>
            <a:r>
              <a:rPr lang="ru-RU" sz="4000" dirty="0">
                <a:solidFill>
                  <a:srgbClr val="00B0F0"/>
                </a:solidFill>
                <a:latin typeface="+mj-lt"/>
              </a:rPr>
              <a:t>6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9014168" y="4222901"/>
            <a:ext cx="2975349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E03E3B"/>
              </a:buClr>
              <a:buSzTx/>
              <a:defRPr sz="1800"/>
            </a:pPr>
            <a:r>
              <a:rPr lang="ru-RU" sz="1400" dirty="0">
                <a:solidFill>
                  <a:schemeClr val="bg1"/>
                </a:solidFill>
              </a:rPr>
              <a:t>языков программирования,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список </a:t>
            </a:r>
            <a:r>
              <a:rPr lang="ru-RU" sz="1400" dirty="0">
                <a:solidFill>
                  <a:schemeClr val="bg1"/>
                </a:solidFill>
              </a:rPr>
              <a:t>может быть легко расширен </a:t>
            </a:r>
          </a:p>
          <a:p>
            <a:pPr>
              <a:lnSpc>
                <a:spcPct val="90000"/>
              </a:lnSpc>
              <a:buClr>
                <a:srgbClr val="E03E3B"/>
              </a:buClr>
              <a:buSzTx/>
              <a:defRPr sz="1800"/>
            </a:pP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094339" y="1609283"/>
            <a:ext cx="4130684" cy="4882092"/>
            <a:chOff x="4094339" y="1761689"/>
            <a:chExt cx="4130684" cy="4204583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094339" y="1761689"/>
              <a:ext cx="0" cy="4204583"/>
            </a:xfrm>
            <a:prstGeom prst="line">
              <a:avLst/>
            </a:prstGeom>
            <a:ln w="19050" cap="rnd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8225023" y="1761689"/>
              <a:ext cx="0" cy="4204583"/>
            </a:xfrm>
            <a:prstGeom prst="line">
              <a:avLst/>
            </a:prstGeom>
            <a:ln w="19050" cap="rnd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Прямоугольник 48"/>
          <p:cNvSpPr/>
          <p:nvPr/>
        </p:nvSpPr>
        <p:spPr>
          <a:xfrm rot="16200000">
            <a:off x="3991840" y="5377510"/>
            <a:ext cx="1311573" cy="400108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В планах: 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05842" y="3218212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</a:rPr>
              <a:t>НОЦ «Онлайн-платформы в языковом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и профессиональном образовании»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250771" y="4029028"/>
            <a:ext cx="3915194" cy="52321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</a:rPr>
              <a:t>Звуки – образы </a:t>
            </a:r>
            <a:r>
              <a:rPr lang="ru-RU" sz="1400" b="1" i="1" dirty="0" smtClean="0">
                <a:solidFill>
                  <a:schemeClr val="bg1"/>
                </a:solidFill>
              </a:rPr>
              <a:t>– </a:t>
            </a:r>
            <a:br>
              <a:rPr lang="ru-RU" sz="1400" b="1" i="1" dirty="0" smtClean="0">
                <a:solidFill>
                  <a:schemeClr val="bg1"/>
                </a:solidFill>
              </a:rPr>
            </a:br>
            <a:r>
              <a:rPr lang="ru-RU" sz="1400" b="1" i="1" dirty="0" smtClean="0">
                <a:solidFill>
                  <a:schemeClr val="bg1"/>
                </a:solidFill>
              </a:rPr>
              <a:t>аутентичные </a:t>
            </a:r>
            <a:r>
              <a:rPr lang="ru-RU" sz="1400" b="1" i="1" dirty="0">
                <a:solidFill>
                  <a:schemeClr val="bg1"/>
                </a:solidFill>
              </a:rPr>
              <a:t>контексты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846" y="2160483"/>
            <a:ext cx="959668" cy="959668"/>
          </a:xfrm>
          <a:prstGeom prst="rect">
            <a:avLst/>
          </a:prstGeom>
        </p:spPr>
      </p:pic>
      <p:sp>
        <p:nvSpPr>
          <p:cNvPr id="34" name="Блок-схема: узел 33"/>
          <p:cNvSpPr/>
          <p:nvPr/>
        </p:nvSpPr>
        <p:spPr>
          <a:xfrm>
            <a:off x="5413227" y="2286456"/>
            <a:ext cx="853678" cy="791407"/>
          </a:xfrm>
          <a:prstGeom prst="flowChartConnector">
            <a:avLst/>
          </a:prstGeom>
          <a:gradFill>
            <a:gsLst>
              <a:gs pos="61198">
                <a:srgbClr val="B7AEC3"/>
              </a:gs>
              <a:gs pos="0">
                <a:srgbClr val="C0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b="1" dirty="0"/>
              <a:t>ФИЯ</a:t>
            </a:r>
            <a:br>
              <a:rPr lang="ru-RU" sz="1200" b="1" dirty="0"/>
            </a:br>
            <a:r>
              <a:rPr lang="ru-RU" sz="1200" b="1" dirty="0" err="1"/>
              <a:t>ФилФ</a:t>
            </a:r>
            <a:endParaRPr lang="ru-RU" sz="1200" b="1" dirty="0"/>
          </a:p>
          <a:p>
            <a:pPr algn="ctr"/>
            <a:r>
              <a:rPr lang="ru-RU" sz="1200" b="1" dirty="0"/>
              <a:t>ФИПН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04511" y="4876524"/>
            <a:ext cx="426810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режим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ведения урока </a:t>
            </a:r>
            <a:r>
              <a:rPr lang="ru-RU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адаптируется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под </a:t>
            </a:r>
            <a:r>
              <a:rPr lang="ru-RU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мобильные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устройства 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модель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студента, визуализация </a:t>
            </a:r>
            <a:b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цифрового следа 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интеграция с </a:t>
            </a:r>
            <a:r>
              <a:rPr lang="ru-RU" sz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Moodle</a:t>
            </a:r>
            <a:endParaRPr lang="ru-RU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тесты с распознаванием </a:t>
            </a:r>
            <a:b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речи для автоматической проверки</a:t>
            </a:r>
          </a:p>
        </p:txBody>
      </p:sp>
    </p:spTree>
    <p:extLst>
      <p:ext uri="{BB962C8B-B14F-4D97-AF65-F5344CB8AC3E}">
        <p14:creationId xmlns:p14="http://schemas.microsoft.com/office/powerpoint/2010/main" val="38003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80727" y="1511240"/>
            <a:ext cx="4211320" cy="8402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00B0F0"/>
                </a:solidFill>
              </a:rPr>
              <a:t>Включение курса «Предпринимательство» </a:t>
            </a:r>
            <a:r>
              <a:rPr lang="ru-RU" b="1" dirty="0" smtClean="0">
                <a:solidFill>
                  <a:srgbClr val="00B0F0"/>
                </a:solidFill>
              </a:rPr>
              <a:t/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в </a:t>
            </a:r>
            <a:r>
              <a:rPr lang="ru-RU" b="1" dirty="0">
                <a:solidFill>
                  <a:srgbClr val="00B0F0"/>
                </a:solidFill>
              </a:rPr>
              <a:t>программы </a:t>
            </a:r>
            <a:r>
              <a:rPr lang="ru-RU" b="1" dirty="0" err="1">
                <a:solidFill>
                  <a:srgbClr val="00B0F0"/>
                </a:solidFill>
              </a:rPr>
              <a:t>бакалавриата</a:t>
            </a:r>
            <a:r>
              <a:rPr lang="ru-RU" b="1" dirty="0">
                <a:solidFill>
                  <a:srgbClr val="00B0F0"/>
                </a:solidFill>
              </a:rPr>
              <a:t> ТГУ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23129" y="2378025"/>
            <a:ext cx="2414321" cy="987177"/>
          </a:xfrm>
          <a:prstGeom prst="rect">
            <a:avLst/>
          </a:prstGeom>
        </p:spPr>
        <p:txBody>
          <a:bodyPr wrap="square" lIns="72374" tIns="36187" rIns="72374" bIns="36187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600" dirty="0" smtClean="0">
                <a:solidFill>
                  <a:srgbClr val="00B0F0"/>
                </a:solidFill>
                <a:latin typeface="+mj-lt"/>
              </a:rPr>
              <a:t>600+</a:t>
            </a:r>
            <a:endParaRPr lang="ru-RU" sz="66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53152" y="3190644"/>
            <a:ext cx="1741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студентов </a:t>
            </a:r>
          </a:p>
        </p:txBody>
      </p:sp>
      <p:pic>
        <p:nvPicPr>
          <p:cNvPr id="13" name="Picture 2" descr="IMG_9362_1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5989"/>
          <a:stretch/>
        </p:blipFill>
        <p:spPr bwMode="auto">
          <a:xfrm>
            <a:off x="5945563" y="2770694"/>
            <a:ext cx="3575707" cy="31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s://im0-tub-ru.yandex.net/i?id=eb1e4e014ea9d1a70e4d13933ee7c4f4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09" y="5367080"/>
            <a:ext cx="2557365" cy="81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82"/>
          <p:cNvSpPr txBox="1">
            <a:spLocks/>
          </p:cNvSpPr>
          <p:nvPr/>
        </p:nvSpPr>
        <p:spPr>
          <a:xfrm>
            <a:off x="1329522" y="3702245"/>
            <a:ext cx="4443170" cy="892615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kern="1200">
                <a:solidFill>
                  <a:srgbClr val="0072BC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824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 Light"/>
              </a:rPr>
              <a:t>Организация стажировок студентов </a:t>
            </a:r>
          </a:p>
          <a:p>
            <a:pPr fontAlgn="base">
              <a:spcAft>
                <a:spcPct val="0"/>
              </a:spcAft>
              <a:tabLst>
                <a:tab pos="359824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 Light"/>
              </a:rPr>
              <a:t>«Проектирование, создание и развитие </a:t>
            </a:r>
          </a:p>
          <a:p>
            <a:pPr fontAlgn="base">
              <a:spcAft>
                <a:spcPct val="0"/>
              </a:spcAft>
              <a:tabLst>
                <a:tab pos="359824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 Light"/>
              </a:rPr>
              <a:t>технологических </a:t>
            </a:r>
            <a:r>
              <a:rPr lang="ru-RU" sz="1600" b="1" dirty="0" err="1">
                <a:solidFill>
                  <a:schemeClr val="bg1"/>
                </a:solidFill>
                <a:latin typeface="+mn-lt"/>
                <a:ea typeface="+mn-ea"/>
                <a:cs typeface="+mn-cs"/>
                <a:sym typeface="Calibri Light"/>
              </a:rPr>
              <a:t>стартапов</a:t>
            </a:r>
            <a:r>
              <a:rPr lang="ru-RU" sz="16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 Light"/>
              </a:rPr>
              <a:t>»</a:t>
            </a:r>
            <a:endParaRPr lang="ru-RU" sz="1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29522" y="4482311"/>
            <a:ext cx="4235871" cy="12588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72BC"/>
              </a:buClr>
            </a:pPr>
            <a:r>
              <a:rPr lang="ru-RU" b="1" dirty="0">
                <a:solidFill>
                  <a:schemeClr val="bg1"/>
                </a:solidFill>
              </a:rPr>
              <a:t>4 студента ТГУ </a:t>
            </a:r>
            <a:r>
              <a:rPr lang="ru-RU" sz="1600" dirty="0">
                <a:solidFill>
                  <a:schemeClr val="bg1"/>
                </a:solidFill>
              </a:rPr>
              <a:t>в 2019/20 уч. г. </a:t>
            </a:r>
            <a:r>
              <a:rPr lang="ru-RU" sz="1600" dirty="0" smtClean="0">
                <a:solidFill>
                  <a:schemeClr val="bg1"/>
                </a:solidFill>
              </a:rPr>
              <a:t>прошли </a:t>
            </a:r>
            <a:r>
              <a:rPr lang="ru-RU" sz="1600" dirty="0">
                <a:solidFill>
                  <a:schemeClr val="bg1"/>
                </a:solidFill>
              </a:rPr>
              <a:t>стажировку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dirty="0">
                <a:solidFill>
                  <a:schemeClr val="bg1"/>
                </a:solidFill>
              </a:rPr>
              <a:t>9 месяцев) в компании </a:t>
            </a:r>
            <a:r>
              <a:rPr lang="ru-RU" sz="1600" dirty="0" smtClean="0">
                <a:solidFill>
                  <a:schemeClr val="bg1"/>
                </a:solidFill>
              </a:rPr>
              <a:t>в качестве </a:t>
            </a:r>
            <a:r>
              <a:rPr lang="ru-RU" sz="1600" dirty="0">
                <a:solidFill>
                  <a:schemeClr val="bg1"/>
                </a:solidFill>
              </a:rPr>
              <a:t>директоров технологических </a:t>
            </a:r>
            <a:r>
              <a:rPr lang="ru-RU" sz="1600" dirty="0" err="1" smtClean="0">
                <a:solidFill>
                  <a:schemeClr val="bg1"/>
                </a:solidFill>
              </a:rPr>
              <a:t>стартапов</a:t>
            </a:r>
            <a:r>
              <a:rPr lang="ru-RU" sz="1600" dirty="0" smtClean="0">
                <a:solidFill>
                  <a:schemeClr val="bg1"/>
                </a:solidFill>
              </a:rPr>
              <a:t> и успешно защитили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ВКР «Диплом как </a:t>
            </a:r>
            <a:r>
              <a:rPr lang="ru-RU" sz="1600" b="1" dirty="0" err="1" smtClean="0">
                <a:solidFill>
                  <a:schemeClr val="bg1"/>
                </a:solidFill>
              </a:rPr>
              <a:t>стартап</a:t>
            </a:r>
            <a:r>
              <a:rPr lang="ru-RU" sz="1600" b="1" dirty="0" smtClean="0">
                <a:solidFill>
                  <a:schemeClr val="bg1"/>
                </a:solidFill>
              </a:rPr>
              <a:t>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35573" y="3497496"/>
            <a:ext cx="1779157" cy="14804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</a:rPr>
              <a:t>Подготовка предпринимателей на базе проектного обучения </a:t>
            </a:r>
            <a:r>
              <a:rPr lang="ru-RU" sz="1400" b="1" dirty="0" smtClean="0">
                <a:solidFill>
                  <a:schemeClr val="bg1"/>
                </a:solidFill>
              </a:rPr>
              <a:t/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и </a:t>
            </a:r>
            <a:r>
              <a:rPr lang="ru-RU" sz="1400" b="1" dirty="0">
                <a:solidFill>
                  <a:schemeClr val="bg1"/>
                </a:solidFill>
              </a:rPr>
              <a:t>наставничества для всех сфер деятельности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6" b="100000" l="1262" r="89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46" b="4972"/>
          <a:stretch/>
        </p:blipFill>
        <p:spPr>
          <a:xfrm>
            <a:off x="9866567" y="1478454"/>
            <a:ext cx="1583789" cy="10814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35573" y="2438186"/>
            <a:ext cx="164119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</a:rPr>
              <a:t>Благотворительный фонд поддержки образовательных программ «Капитаны»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12609" y="1511240"/>
            <a:ext cx="4341707" cy="11203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</a:rPr>
              <a:t>Образовательная программа подготовки бакалавров «Предпринимательство и управление проектами» </a:t>
            </a:r>
            <a:r>
              <a:rPr lang="ru-RU" b="1" dirty="0" smtClean="0">
                <a:solidFill>
                  <a:schemeClr val="bg1"/>
                </a:solidFill>
              </a:rPr>
              <a:t>(«</a:t>
            </a:r>
            <a:r>
              <a:rPr lang="ru-RU" b="1" spc="100" dirty="0">
                <a:solidFill>
                  <a:schemeClr val="bg1"/>
                </a:solidFill>
              </a:rPr>
              <a:t>КАПИТАНЫ</a:t>
            </a:r>
            <a:r>
              <a:rPr lang="ru-RU" b="1" dirty="0" smtClean="0">
                <a:solidFill>
                  <a:schemeClr val="bg1"/>
                </a:solidFill>
              </a:rPr>
              <a:t>»)</a:t>
            </a:r>
            <a:r>
              <a:rPr lang="ru-RU" b="1" dirty="0">
                <a:solidFill>
                  <a:schemeClr val="bg1"/>
                </a:solidFill>
              </a:rPr>
              <a:t>,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2020 </a:t>
            </a:r>
            <a:r>
              <a:rPr lang="ru-RU" dirty="0">
                <a:solidFill>
                  <a:schemeClr val="bg1"/>
                </a:solidFill>
              </a:rPr>
              <a:t>г. </a:t>
            </a:r>
          </a:p>
        </p:txBody>
      </p:sp>
      <p:sp>
        <p:nvSpPr>
          <p:cNvPr id="35" name="Shape 182"/>
          <p:cNvSpPr txBox="1">
            <a:spLocks/>
          </p:cNvSpPr>
          <p:nvPr/>
        </p:nvSpPr>
        <p:spPr>
          <a:xfrm>
            <a:off x="1380727" y="235818"/>
            <a:ext cx="9910156" cy="877448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kern="1200">
                <a:solidFill>
                  <a:srgbClr val="0072BC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824" algn="l"/>
              </a:tabLst>
              <a:defRPr/>
            </a:pPr>
            <a:r>
              <a:rPr lang="ru-RU" sz="3600" b="1" dirty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  <a:sym typeface="Calibri Light"/>
              </a:rPr>
              <a:t>Реализация </a:t>
            </a:r>
            <a:r>
              <a:rPr lang="ru-RU" sz="3600" b="1" dirty="0" err="1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  <a:sym typeface="Calibri Light"/>
              </a:rPr>
              <a:t>инновационно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  <a:sym typeface="Calibri Light"/>
              </a:rPr>
              <a:t>-</a:t>
            </a:r>
            <a:b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  <a:sym typeface="Calibri Light"/>
              </a:rPr>
            </a:br>
            <a: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  <a:sym typeface="Calibri Light"/>
              </a:rPr>
              <a:t>предпринимательского трека для </a:t>
            </a:r>
            <a:r>
              <a:rPr lang="ru-RU" sz="3600" b="1" dirty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  <a:sym typeface="Calibri Light"/>
              </a:rPr>
              <a:t>студентов ТГУ</a:t>
            </a:r>
            <a:endParaRPr lang="ru-RU" sz="3600" b="1" dirty="0">
              <a:solidFill>
                <a:schemeClr val="bg1"/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50064" y="2340256"/>
            <a:ext cx="1369385" cy="1011535"/>
          </a:xfrm>
          <a:prstGeom prst="rect">
            <a:avLst/>
          </a:prstGeom>
        </p:spPr>
        <p:txBody>
          <a:bodyPr wrap="square" lIns="96496" tIns="48248" rIns="96496" bIns="48248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600" dirty="0" smtClean="0">
                <a:solidFill>
                  <a:srgbClr val="00B0F0"/>
                </a:solidFill>
                <a:latin typeface="+mj-lt"/>
              </a:rPr>
              <a:t>12</a:t>
            </a:r>
            <a:endParaRPr lang="ru-RU" sz="4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0064" y="3190644"/>
            <a:ext cx="1892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факультетов</a:t>
            </a: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34</a:t>
            </a:fld>
            <a:endParaRPr lang="ru-RU"/>
          </a:p>
        </p:txBody>
      </p:sp>
      <p:sp>
        <p:nvSpPr>
          <p:cNvPr id="19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7804" y="1788849"/>
            <a:ext cx="6201536" cy="381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 sz="1800"/>
            </a:pPr>
            <a:r>
              <a:rPr lang="ru-RU" sz="2400" b="1" dirty="0" smtClean="0">
                <a:solidFill>
                  <a:schemeClr val="bg1"/>
                </a:solidFill>
              </a:rPr>
              <a:t>Модель распределенного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err="1" smtClean="0">
                <a:solidFill>
                  <a:schemeClr val="bg1"/>
                </a:solidFill>
              </a:rPr>
              <a:t>тьюторства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в</a:t>
            </a:r>
            <a:r>
              <a:rPr lang="ru-RU" b="1" dirty="0" smtClean="0">
                <a:solidFill>
                  <a:srgbClr val="00B0F0"/>
                </a:solidFill>
              </a:rPr>
              <a:t> том числе система </a:t>
            </a:r>
            <a:r>
              <a:rPr lang="ru-RU" b="1" dirty="0" err="1" smtClean="0">
                <a:solidFill>
                  <a:srgbClr val="00B0F0"/>
                </a:solidFill>
              </a:rPr>
              <a:t>тьюторского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сопровождения </a:t>
            </a:r>
            <a:r>
              <a:rPr lang="ru-RU" b="1" dirty="0" err="1" smtClean="0">
                <a:solidFill>
                  <a:srgbClr val="00B0F0"/>
                </a:solidFill>
              </a:rPr>
              <a:t>HiPO</a:t>
            </a:r>
            <a:r>
              <a:rPr lang="ru-RU" b="1" dirty="0" smtClean="0">
                <a:solidFill>
                  <a:srgbClr val="00B0F0"/>
                </a:solidFill>
              </a:rPr>
              <a:t> студентов</a:t>
            </a:r>
          </a:p>
          <a:p>
            <a:pPr marL="342900" indent="-3429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 sz="1800"/>
            </a:pPr>
            <a:r>
              <a:rPr lang="ru-RU" sz="2400" b="1" dirty="0" smtClean="0">
                <a:solidFill>
                  <a:schemeClr val="bg1"/>
                </a:solidFill>
              </a:rPr>
              <a:t>Банк лучших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образовательных практик ТГУ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en-US" sz="2000" b="1" u="sng" dirty="0" smtClean="0">
                <a:solidFill>
                  <a:srgbClr val="00B0F0"/>
                </a:solidFill>
              </a:rPr>
              <a:t>paranadivane.ru</a:t>
            </a:r>
            <a:endParaRPr lang="ru-RU" sz="2000" b="1" u="sng" dirty="0" smtClean="0">
              <a:solidFill>
                <a:srgbClr val="00B0F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 sz="1800"/>
            </a:pPr>
            <a:r>
              <a:rPr lang="ru-RU" sz="2400" b="1" dirty="0" smtClean="0">
                <a:solidFill>
                  <a:schemeClr val="bg1"/>
                </a:solidFill>
              </a:rPr>
              <a:t>Система использования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больших данных для поиска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«своего» абитуриента в </a:t>
            </a:r>
            <a:r>
              <a:rPr lang="ru-RU" sz="2400" b="1" dirty="0" err="1" smtClean="0">
                <a:solidFill>
                  <a:schemeClr val="bg1"/>
                </a:solidFill>
              </a:rPr>
              <a:t>соцсетях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335280"/>
            <a:ext cx="10890554" cy="10504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 sz="1800"/>
            </a:pPr>
            <a:r>
              <a:rPr lang="ru-RU" sz="4000" dirty="0" smtClean="0">
                <a:solidFill>
                  <a:schemeClr val="bg1"/>
                </a:solidFill>
              </a:rPr>
              <a:t>Ставка на новые 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форматы и технологии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9" name="Picture 9" descr="Z:\Фотохроника 2020\фотобанк для МОН\учебный процесс в лекционных аудиториях\IMG_74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r="16665"/>
          <a:stretch/>
        </p:blipFill>
        <p:spPr bwMode="auto">
          <a:xfrm>
            <a:off x="8770683" y="1148644"/>
            <a:ext cx="2772505" cy="2772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66.userapi.com/E4dXXZ38cuiXETkSRHFIYp70uL2eF7DuVY2wjQ/DEd01QSwH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45" y="2618606"/>
            <a:ext cx="2913804" cy="19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6666" y="4429411"/>
            <a:ext cx="4450943" cy="192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0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7804" y="1851007"/>
            <a:ext cx="6201536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b="1" dirty="0" smtClean="0">
                <a:solidFill>
                  <a:schemeClr val="bg1"/>
                </a:solidFill>
              </a:rPr>
              <a:t>Advanced </a:t>
            </a:r>
            <a:r>
              <a:rPr lang="en-US" sz="2400" b="1" dirty="0">
                <a:solidFill>
                  <a:schemeClr val="bg1"/>
                </a:solidFill>
              </a:rPr>
              <a:t>Learning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Technology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dirty="0">
                <a:solidFill>
                  <a:srgbClr val="00B0F0"/>
                </a:solidFill>
              </a:rPr>
              <a:t>Институт передовых технологий обучения ТГУ</a:t>
            </a:r>
          </a:p>
          <a:p>
            <a:pPr marL="342900" indent="-3429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b="1" dirty="0">
                <a:solidFill>
                  <a:schemeClr val="bg1"/>
                </a:solidFill>
              </a:rPr>
              <a:t>Problem-based learning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rgbClr val="00B0F0"/>
                </a:solidFill>
              </a:rPr>
              <a:t>Центр PBL (совместно </a:t>
            </a:r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с </a:t>
            </a:r>
            <a:r>
              <a:rPr lang="ru-RU" dirty="0">
                <a:solidFill>
                  <a:srgbClr val="00B0F0"/>
                </a:solidFill>
              </a:rPr>
              <a:t>Университетом </a:t>
            </a:r>
            <a:r>
              <a:rPr lang="ru-RU" dirty="0" err="1" smtClean="0">
                <a:solidFill>
                  <a:srgbClr val="00B0F0"/>
                </a:solidFill>
              </a:rPr>
              <a:t>Маастрихта</a:t>
            </a:r>
            <a:r>
              <a:rPr lang="ru-RU" dirty="0">
                <a:solidFill>
                  <a:srgbClr val="00B0F0"/>
                </a:solidFill>
              </a:rPr>
              <a:t>)</a:t>
            </a:r>
          </a:p>
          <a:p>
            <a:pPr marL="342900" indent="-3429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 sz="1800"/>
            </a:pPr>
            <a:r>
              <a:rPr lang="ru-RU" sz="2400" b="1" dirty="0">
                <a:solidFill>
                  <a:schemeClr val="bg1"/>
                </a:solidFill>
              </a:rPr>
              <a:t>Запрос на дидактику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смешанного </a:t>
            </a:r>
            <a:r>
              <a:rPr lang="ru-RU" sz="2400" b="1" dirty="0">
                <a:solidFill>
                  <a:schemeClr val="bg1"/>
                </a:solidFill>
              </a:rPr>
              <a:t>обучения 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rgbClr val="00B0F0"/>
                </a:solidFill>
              </a:rPr>
              <a:t>(</a:t>
            </a:r>
            <a:r>
              <a:rPr lang="ru-RU" sz="2000" dirty="0" err="1" smtClean="0">
                <a:solidFill>
                  <a:srgbClr val="00B0F0"/>
                </a:solidFill>
              </a:rPr>
              <a:t>Blended</a:t>
            </a:r>
            <a:r>
              <a:rPr lang="ru-RU" sz="2000" dirty="0" smtClean="0">
                <a:solidFill>
                  <a:srgbClr val="00B0F0"/>
                </a:solidFill>
              </a:rPr>
              <a:t> </a:t>
            </a:r>
            <a:r>
              <a:rPr lang="ru-RU" sz="2000" dirty="0" err="1" smtClean="0">
                <a:solidFill>
                  <a:srgbClr val="00B0F0"/>
                </a:solidFill>
              </a:rPr>
              <a:t>Leаrning</a:t>
            </a:r>
            <a:r>
              <a:rPr lang="ru-RU" sz="2000" dirty="0" smtClean="0">
                <a:solidFill>
                  <a:srgbClr val="00B0F0"/>
                </a:solidFill>
              </a:rPr>
              <a:t>) </a:t>
            </a:r>
            <a:endParaRPr lang="ru-RU" dirty="0">
              <a:solidFill>
                <a:srgbClr val="00B0F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 sz="1800"/>
            </a:pPr>
            <a:r>
              <a:rPr lang="ru-RU" sz="2400" b="1" dirty="0">
                <a:solidFill>
                  <a:schemeClr val="bg1"/>
                </a:solidFill>
              </a:rPr>
              <a:t>Ядро </a:t>
            </a:r>
            <a:r>
              <a:rPr lang="ru-RU" sz="2400" b="1" dirty="0" err="1">
                <a:solidFill>
                  <a:schemeClr val="bg1"/>
                </a:solidFill>
              </a:rPr>
              <a:t>бакалавриата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dirty="0">
                <a:solidFill>
                  <a:srgbClr val="00B0F0"/>
                </a:solidFill>
              </a:rPr>
              <a:t>Экспериментальная площадка </a:t>
            </a:r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отработки </a:t>
            </a:r>
            <a:r>
              <a:rPr lang="ru-RU" dirty="0">
                <a:solidFill>
                  <a:srgbClr val="00B0F0"/>
                </a:solidFill>
              </a:rPr>
              <a:t>образовательных </a:t>
            </a:r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технологий </a:t>
            </a:r>
            <a:r>
              <a:rPr lang="ru-RU" dirty="0">
                <a:solidFill>
                  <a:srgbClr val="00B0F0"/>
                </a:solidFill>
              </a:rPr>
              <a:t>формирования </a:t>
            </a:r>
            <a:r>
              <a:rPr lang="ru-RU" dirty="0" err="1">
                <a:solidFill>
                  <a:srgbClr val="00B0F0"/>
                </a:solidFill>
              </a:rPr>
              <a:t>soft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skills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9" name="Shape 10"/>
          <p:cNvSpPr txBox="1">
            <a:spLocks/>
          </p:cNvSpPr>
          <p:nvPr/>
        </p:nvSpPr>
        <p:spPr>
          <a:xfrm>
            <a:off x="1369440" y="335280"/>
            <a:ext cx="10890554" cy="10504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 sz="1800"/>
            </a:pPr>
            <a:r>
              <a:rPr lang="ru-RU" sz="4000" dirty="0" smtClean="0">
                <a:solidFill>
                  <a:schemeClr val="bg1"/>
                </a:solidFill>
              </a:rPr>
              <a:t>Ставка на новые 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форматы и технологии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Z:\Фотохроника 2020\Коронавирус Дистанционка\03.18 Студенты в масках и фото коронавирусные\03-19 Памятники в масках\03-19 Памятники в масках\DSC_6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56" y="2865292"/>
            <a:ext cx="4635283" cy="30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\\1-137-4\d\МЕРОПРИЯТИЯ\06.25 Министерский аналитический доклад\Новая папка\DSC_62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r="27757"/>
          <a:stretch/>
        </p:blipFill>
        <p:spPr bwMode="auto">
          <a:xfrm>
            <a:off x="8612485" y="438961"/>
            <a:ext cx="2990039" cy="299003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b="9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37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83820" y="-53340"/>
            <a:ext cx="12405360" cy="697992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hape 188"/>
          <p:cNvSpPr/>
          <p:nvPr/>
        </p:nvSpPr>
        <p:spPr>
          <a:xfrm>
            <a:off x="1282747" y="4832052"/>
            <a:ext cx="809345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7200" dirty="0">
                <a:solidFill>
                  <a:schemeClr val="bg1"/>
                </a:solidFill>
              </a:rPr>
              <a:t>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2474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08700" y="-82043"/>
            <a:ext cx="2249645" cy="2200703"/>
          </a:xfrm>
          <a:prstGeom prst="rect">
            <a:avLst/>
          </a:prstGeom>
          <a:solidFill>
            <a:srgbClr val="EAF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052548" y="-82040"/>
            <a:ext cx="2249645" cy="2867055"/>
          </a:xfrm>
          <a:prstGeom prst="rect">
            <a:avLst/>
          </a:prstGeom>
          <a:solidFill>
            <a:srgbClr val="EAF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9833975" y="-106045"/>
            <a:ext cx="2053225" cy="3398007"/>
          </a:xfrm>
          <a:prstGeom prst="rect">
            <a:avLst/>
          </a:prstGeom>
          <a:solidFill>
            <a:srgbClr val="EAF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7974150" y="-123394"/>
            <a:ext cx="1924405" cy="2644183"/>
            <a:chOff x="7974149" y="-17099"/>
            <a:chExt cx="1924405" cy="1956241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7974149" y="11563"/>
              <a:ext cx="0" cy="1630073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 flipV="1">
              <a:off x="9892789" y="-17099"/>
              <a:ext cx="5765" cy="195624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Овал 46"/>
          <p:cNvSpPr/>
          <p:nvPr/>
        </p:nvSpPr>
        <p:spPr>
          <a:xfrm>
            <a:off x="-1520826" y="1834500"/>
            <a:ext cx="15563851" cy="6813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-1525545" y="1939144"/>
            <a:ext cx="15563851" cy="681364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794177" y="2098796"/>
            <a:ext cx="499759" cy="451335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7619820" y="2072856"/>
            <a:ext cx="699395" cy="451335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1759106" y="6197741"/>
            <a:ext cx="8913695" cy="269919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9A91CC62-7809-49AA-B2A4-FBBA2E34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87" y="381302"/>
            <a:ext cx="10440000" cy="704607"/>
          </a:xfrm>
        </p:spPr>
        <p:txBody>
          <a:bodyPr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Calibri" panose="020F0502020204030204" pitchFamily="34" charset="0"/>
              </a:rPr>
              <a:t>Модель управления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79877" y="4674413"/>
            <a:ext cx="3292721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b="1" dirty="0"/>
              <a:t>Цикл стратегических </a:t>
            </a:r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500" b="1" dirty="0" smtClean="0"/>
              <a:t>сессий с </a:t>
            </a:r>
            <a:r>
              <a:rPr lang="ru-RU" sz="1500" b="1" dirty="0" err="1"/>
              <a:t>промпартнерами</a:t>
            </a:r>
            <a:r>
              <a:rPr lang="ru-RU" sz="1500" b="1" dirty="0"/>
              <a:t> </a:t>
            </a:r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500" b="1" dirty="0" smtClean="0"/>
              <a:t>по</a:t>
            </a:r>
            <a:r>
              <a:rPr lang="ru-RU" sz="1500" b="1" dirty="0"/>
              <a:t> модели Тройной спирали</a:t>
            </a:r>
            <a:endParaRPr lang="ru-RU" sz="1100" b="1" dirty="0"/>
          </a:p>
          <a:p>
            <a:r>
              <a:rPr lang="ru-RU" sz="1100" spc="100" dirty="0"/>
              <a:t>ВЛАСТЬ — БИЗНЕС — УНИВЕРСИТЕТ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24869" y="5988006"/>
            <a:ext cx="1776589" cy="40010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0070C0"/>
                </a:solidFill>
              </a:rPr>
              <a:t>650+ </a:t>
            </a:r>
            <a:r>
              <a:rPr lang="ru-RU" sz="1600" dirty="0">
                <a:solidFill>
                  <a:srgbClr val="0070C0"/>
                </a:solidFill>
              </a:rPr>
              <a:t>участников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71797" y="2823280"/>
            <a:ext cx="2145280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</a:rPr>
              <a:t>61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dirty="0"/>
              <a:t>совет и комиссия</a:t>
            </a:r>
          </a:p>
        </p:txBody>
      </p:sp>
      <p:pic>
        <p:nvPicPr>
          <p:cNvPr id="2053" name="Picture 5" descr="D:\Documents\МЕРОПРИЯТИЯ\2019\10.25 защита ДК\презентация\dsc_21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2206" y="1493198"/>
            <a:ext cx="1750787" cy="17507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51721" y="3037228"/>
            <a:ext cx="3831552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Профессионализация</a:t>
            </a:r>
          </a:p>
          <a:p>
            <a:pPr>
              <a:lnSpc>
                <a:spcPct val="90000"/>
              </a:lnSpc>
            </a:pPr>
            <a:r>
              <a:rPr lang="ru-RU" sz="20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управления</a:t>
            </a:r>
            <a:endParaRPr lang="ru-RU" sz="2000" b="1" spc="-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96201" y="4550491"/>
            <a:ext cx="3923015" cy="44627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2300" b="1" dirty="0">
                <a:solidFill>
                  <a:schemeClr val="bg2">
                    <a:lumMod val="10000"/>
                  </a:schemeClr>
                </a:solidFill>
              </a:rPr>
              <a:t>«Университетская Лига»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445832" y="4891149"/>
            <a:ext cx="1114408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100</a:t>
            </a:r>
            <a:r>
              <a:rPr lang="ru-RU" sz="3600" b="1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426392" y="5415899"/>
            <a:ext cx="1899339" cy="6832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сотрудников</a:t>
            </a:r>
            <a:r>
              <a:rPr lang="ru-RU" sz="2100" spc="-151" dirty="0"/>
              <a:t> в </a:t>
            </a:r>
            <a:r>
              <a:rPr lang="ru-RU" sz="2100" spc="-151" dirty="0" smtClean="0"/>
              <a:t> </a:t>
            </a:r>
            <a:r>
              <a:rPr lang="ru-RU" sz="2100" dirty="0" smtClean="0"/>
              <a:t>Лиге</a:t>
            </a:r>
            <a:endParaRPr lang="ru-RU" sz="21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13621" y="5846431"/>
            <a:ext cx="3407075" cy="3416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Школа проектного лидерства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1722" y="3778847"/>
            <a:ext cx="3857237" cy="892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100+ </a:t>
            </a:r>
            <a:r>
              <a:rPr lang="ru-RU" sz="2000" dirty="0">
                <a:solidFill>
                  <a:srgbClr val="0070C0"/>
                </a:solidFill>
              </a:rPr>
              <a:t>человек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прошли обучение в ведущих </a:t>
            </a:r>
            <a:br>
              <a:rPr lang="ru-RU" sz="16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бизнес-школах</a:t>
            </a:r>
          </a:p>
        </p:txBody>
      </p:sp>
      <p:sp>
        <p:nvSpPr>
          <p:cNvPr id="2048" name="Прямоугольник 2047"/>
          <p:cNvSpPr/>
          <p:nvPr/>
        </p:nvSpPr>
        <p:spPr>
          <a:xfrm>
            <a:off x="313621" y="4677139"/>
            <a:ext cx="3191579" cy="113877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0070C0"/>
                </a:solidFill>
              </a:rPr>
              <a:t>25</a:t>
            </a:r>
            <a:r>
              <a:rPr lang="ru-RU" sz="2100" b="1" dirty="0" smtClean="0">
                <a:solidFill>
                  <a:srgbClr val="0070C0"/>
                </a:solidFill>
              </a:rPr>
              <a:t> </a:t>
            </a:r>
            <a:r>
              <a:rPr lang="ru-RU" sz="2100" dirty="0"/>
              <a:t>стратегических </a:t>
            </a:r>
            <a:br>
              <a:rPr lang="ru-RU" sz="2100" dirty="0"/>
            </a:br>
            <a:r>
              <a:rPr lang="ru-RU" sz="2100" dirty="0"/>
              <a:t>и проектных сессий</a:t>
            </a:r>
          </a:p>
          <a:p>
            <a:pPr>
              <a:spcAft>
                <a:spcPts val="600"/>
              </a:spcAft>
            </a:pPr>
            <a:r>
              <a:rPr lang="ru-RU" sz="2100" b="1" dirty="0" smtClean="0">
                <a:solidFill>
                  <a:srgbClr val="0070C0"/>
                </a:solidFill>
              </a:rPr>
              <a:t>1</a:t>
            </a:r>
            <a:r>
              <a:rPr lang="en-US" sz="2100" b="1" dirty="0" smtClean="0">
                <a:solidFill>
                  <a:srgbClr val="0070C0"/>
                </a:solidFill>
              </a:rPr>
              <a:t> </a:t>
            </a:r>
            <a:r>
              <a:rPr lang="ru-RU" sz="2100" b="1" dirty="0" smtClean="0">
                <a:solidFill>
                  <a:srgbClr val="0070C0"/>
                </a:solidFill>
              </a:rPr>
              <a:t>100+ </a:t>
            </a:r>
            <a:r>
              <a:rPr lang="ru-RU" sz="2100" dirty="0"/>
              <a:t>участников</a:t>
            </a:r>
          </a:p>
        </p:txBody>
      </p:sp>
      <p:sp>
        <p:nvSpPr>
          <p:cNvPr id="2052" name="Прямоугольник 2051"/>
          <p:cNvSpPr/>
          <p:nvPr/>
        </p:nvSpPr>
        <p:spPr>
          <a:xfrm>
            <a:off x="4271798" y="3781359"/>
            <a:ext cx="2314789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b="1" baseline="30000" dirty="0"/>
              <a:t>Управление </a:t>
            </a:r>
            <a:br>
              <a:rPr lang="ru-RU" b="1" baseline="30000" dirty="0"/>
            </a:br>
            <a:r>
              <a:rPr lang="ru-RU" b="1" baseline="30000" dirty="0"/>
              <a:t>по проектам </a:t>
            </a:r>
            <a:r>
              <a:rPr lang="ru-RU" b="1" baseline="30000" dirty="0" smtClean="0"/>
              <a:t/>
            </a:r>
            <a:br>
              <a:rPr lang="ru-RU" b="1" baseline="30000" dirty="0" smtClean="0"/>
            </a:br>
            <a:r>
              <a:rPr lang="ru-RU" b="1" baseline="30000" dirty="0" smtClean="0"/>
              <a:t>и</a:t>
            </a:r>
            <a:r>
              <a:rPr lang="ru-RU" b="1" baseline="30000" dirty="0"/>
              <a:t> программам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903979" y="2852936"/>
            <a:ext cx="2323159" cy="6832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2100" b="1" dirty="0"/>
              <a:t>Инициативная среда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903979" y="3557532"/>
            <a:ext cx="2419596" cy="7571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0070C0"/>
                </a:solidFill>
              </a:rPr>
              <a:t>1400+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0070C0"/>
                </a:solidFill>
              </a:rPr>
              <a:t>человек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в проектах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62115" y="2286046"/>
            <a:ext cx="5079355" cy="7109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Контур </a:t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внешнего уровня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8261942" y="3044757"/>
            <a:ext cx="3844400" cy="892552"/>
            <a:chOff x="8362115" y="3435173"/>
            <a:chExt cx="3844400" cy="89255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362115" y="3435173"/>
              <a:ext cx="3844400" cy="89255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2800" b="1" dirty="0">
                  <a:solidFill>
                    <a:srgbClr val="0070C0"/>
                  </a:solidFill>
                </a:rPr>
                <a:t>30+</a:t>
              </a:r>
            </a:p>
            <a:p>
              <a:r>
                <a:rPr lang="ru-RU" sz="1200" b="1" dirty="0"/>
                <a:t>по научно-образовательным </a:t>
              </a:r>
              <a:br>
                <a:rPr lang="ru-RU" sz="1200" b="1" dirty="0"/>
              </a:br>
              <a:r>
                <a:rPr lang="ru-RU" sz="1200" b="1" dirty="0"/>
                <a:t>программам с участием партнеров</a:t>
              </a:r>
            </a:p>
          </p:txBody>
        </p:sp>
        <p:sp>
          <p:nvSpPr>
            <p:cNvPr id="2062" name="Прямоугольник 2061"/>
            <p:cNvSpPr/>
            <p:nvPr/>
          </p:nvSpPr>
          <p:spPr>
            <a:xfrm>
              <a:off x="9004157" y="3533741"/>
              <a:ext cx="2359971" cy="31393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rgbClr val="0070C0"/>
                  </a:solidFill>
                </a:rPr>
                <a:t>академических советов </a:t>
              </a:r>
              <a:endParaRPr lang="ru-RU" sz="16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271798" y="1979254"/>
            <a:ext cx="4224956" cy="77867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Развитие </a:t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Governance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Z:\машина машина\ректор\отчет 2016_2\верстка\Папка otchet_draft_3\Links\577A01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4682" y="5099730"/>
            <a:ext cx="2075559" cy="20755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8193405" y="5655634"/>
            <a:ext cx="1454991" cy="369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70C0"/>
                </a:solidFill>
              </a:rPr>
              <a:t>12 </a:t>
            </a:r>
            <a:r>
              <a:rPr lang="ru-RU" dirty="0" smtClean="0">
                <a:solidFill>
                  <a:srgbClr val="0070C0"/>
                </a:solidFill>
              </a:rPr>
              <a:t>треков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49" name="Прямоугольник 2048"/>
          <p:cNvSpPr/>
          <p:nvPr/>
        </p:nvSpPr>
        <p:spPr>
          <a:xfrm>
            <a:off x="8167595" y="4065896"/>
            <a:ext cx="6295163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b="1" dirty="0"/>
              <a:t>Совет промышленных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партнеров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193480" y="57038"/>
            <a:ext cx="1450787" cy="400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DISRUPT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404625" y="57038"/>
            <a:ext cx="1222305" cy="400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RUN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32108" y="57038"/>
            <a:ext cx="1155017" cy="400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CHANGE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5731" y="574566"/>
            <a:ext cx="1569492" cy="86177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179996" indent="-179996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500" dirty="0">
                <a:cs typeface="Arial"/>
              </a:rPr>
              <a:t>Кафедры</a:t>
            </a:r>
          </a:p>
          <a:p>
            <a:pPr marL="179996" indent="-179996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500" dirty="0">
                <a:cs typeface="Arial"/>
              </a:rPr>
              <a:t>Ученый совет </a:t>
            </a:r>
          </a:p>
          <a:p>
            <a:pPr marL="179996" indent="-179996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500" dirty="0" smtClean="0">
                <a:cs typeface="Arial"/>
              </a:rPr>
              <a:t>…</a:t>
            </a:r>
            <a:endParaRPr lang="ru-RU" sz="1500" dirty="0">
              <a:cs typeface="Arial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224869" y="574566"/>
            <a:ext cx="1569492" cy="127214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179996" indent="-179996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500" dirty="0">
                <a:cs typeface="Arial"/>
              </a:rPr>
              <a:t>80 проектов изменений</a:t>
            </a:r>
          </a:p>
          <a:p>
            <a:pPr marL="179996" indent="-179996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500" dirty="0">
                <a:cs typeface="Arial"/>
              </a:rPr>
              <a:t>Новое ядро </a:t>
            </a:r>
            <a:r>
              <a:rPr lang="ru-RU" sz="1500" dirty="0" err="1">
                <a:cs typeface="Arial"/>
              </a:rPr>
              <a:t>бакалавриата</a:t>
            </a:r>
            <a:endParaRPr lang="ru-RU" sz="1500" dirty="0">
              <a:cs typeface="Arial"/>
            </a:endParaRPr>
          </a:p>
          <a:p>
            <a:pPr marL="179996" indent="-179996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500" dirty="0">
                <a:cs typeface="Arial"/>
              </a:rPr>
              <a:t> …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238450" y="574566"/>
            <a:ext cx="1569492" cy="140038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179996" indent="-179996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600" dirty="0" err="1">
                <a:cs typeface="Arial"/>
              </a:rPr>
              <a:t>Сеттинги</a:t>
            </a:r>
            <a:endParaRPr lang="ru-RU" sz="1600" dirty="0">
              <a:cs typeface="Arial"/>
            </a:endParaRPr>
          </a:p>
          <a:p>
            <a:pPr marL="179996" indent="-179996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600" dirty="0">
                <a:cs typeface="Arial"/>
              </a:rPr>
              <a:t>Управление на основе данных</a:t>
            </a:r>
          </a:p>
          <a:p>
            <a:pPr marL="179996" indent="-179996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84185" algn="l"/>
                <a:tab pos="584820" algn="l"/>
              </a:tabLst>
            </a:pPr>
            <a:r>
              <a:rPr lang="ru-RU" sz="1600" dirty="0">
                <a:cs typeface="Arial"/>
              </a:rPr>
              <a:t>…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0935530" y="4715816"/>
            <a:ext cx="4315317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Умный,</a:t>
            </a:r>
            <a:br>
              <a:rPr lang="ru-RU" sz="1200" b="1" dirty="0" smtClean="0">
                <a:solidFill>
                  <a:srgbClr val="0070C0"/>
                </a:solidFill>
              </a:rPr>
            </a:br>
            <a:r>
              <a:rPr lang="ru-RU" sz="1200" b="1" dirty="0" smtClean="0">
                <a:solidFill>
                  <a:srgbClr val="0070C0"/>
                </a:solidFill>
              </a:rPr>
              <a:t>комфортный</a:t>
            </a:r>
            <a:br>
              <a:rPr lang="ru-RU" sz="1200" b="1" dirty="0" smtClean="0">
                <a:solidFill>
                  <a:srgbClr val="0070C0"/>
                </a:solidFill>
              </a:rPr>
            </a:br>
            <a:r>
              <a:rPr lang="ru-RU" sz="1200" b="1" dirty="0" smtClean="0">
                <a:solidFill>
                  <a:srgbClr val="0070C0"/>
                </a:solidFill>
              </a:rPr>
              <a:t>и безопасный </a:t>
            </a:r>
            <a:br>
              <a:rPr lang="ru-RU" sz="1200" b="1" dirty="0" smtClean="0">
                <a:solidFill>
                  <a:srgbClr val="0070C0"/>
                </a:solidFill>
              </a:rPr>
            </a:br>
            <a:r>
              <a:rPr lang="ru-RU" sz="1200" b="1" dirty="0" smtClean="0">
                <a:solidFill>
                  <a:srgbClr val="0070C0"/>
                </a:solidFill>
              </a:rPr>
              <a:t>кампус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542714" y="4022273"/>
            <a:ext cx="4315317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Цифровой </a:t>
            </a:r>
            <a:br>
              <a:rPr lang="ru-RU" sz="1600" b="1" dirty="0" smtClean="0">
                <a:solidFill>
                  <a:srgbClr val="0070C0"/>
                </a:solidFill>
              </a:rPr>
            </a:br>
            <a:r>
              <a:rPr lang="ru-RU" sz="1600" b="1" dirty="0" smtClean="0">
                <a:solidFill>
                  <a:srgbClr val="0070C0"/>
                </a:solidFill>
              </a:rPr>
              <a:t>университет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1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18514" y="-102876"/>
            <a:ext cx="1873486" cy="18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39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3750728"/>
            <a:ext cx="2949990" cy="14099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8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Профес-сионализация</a:t>
            </a:r>
            <a: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управления</a:t>
            </a: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1"/>
          <p:cNvSpPr txBox="1">
            <a:spLocks/>
          </p:cNvSpPr>
          <p:nvPr/>
        </p:nvSpPr>
        <p:spPr>
          <a:xfrm>
            <a:off x="1513614" y="3123076"/>
            <a:ext cx="9606852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9302" y="2864071"/>
            <a:ext cx="261103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i="1" dirty="0" smtClean="0">
                <a:solidFill>
                  <a:schemeClr val="bg1"/>
                </a:solidFill>
              </a:rPr>
              <a:t>стратегических сессий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14" name="Shape 11"/>
          <p:cNvSpPr txBox="1">
            <a:spLocks/>
          </p:cNvSpPr>
          <p:nvPr/>
        </p:nvSpPr>
        <p:spPr>
          <a:xfrm>
            <a:off x="1369302" y="2151795"/>
            <a:ext cx="1386460" cy="621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defRPr sz="1800">
                <a:solidFill>
                  <a:srgbClr val="000000"/>
                </a:solidFill>
              </a:defRPr>
            </a:pPr>
            <a:r>
              <a:rPr lang="en-US" sz="4800" dirty="0">
                <a:solidFill>
                  <a:srgbClr val="00B0F0"/>
                </a:solidFill>
                <a:latin typeface="+mj-lt"/>
              </a:rPr>
              <a:t>&gt;</a:t>
            </a:r>
            <a:r>
              <a:rPr lang="ru-RU" sz="4800" dirty="0">
                <a:solidFill>
                  <a:srgbClr val="00B0F0"/>
                </a:solidFill>
                <a:latin typeface="+mj-lt"/>
              </a:rPr>
              <a:t> 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6015" y="4914700"/>
            <a:ext cx="313794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</a:rPr>
              <a:t>Устойчивая группа проектных команд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проектных менеджеров</a:t>
            </a:r>
          </a:p>
        </p:txBody>
      </p:sp>
      <p:sp>
        <p:nvSpPr>
          <p:cNvPr id="19" name="Shape 11"/>
          <p:cNvSpPr txBox="1">
            <a:spLocks/>
          </p:cNvSpPr>
          <p:nvPr/>
        </p:nvSpPr>
        <p:spPr>
          <a:xfrm>
            <a:off x="4404085" y="3899206"/>
            <a:ext cx="2189525" cy="621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800" dirty="0" smtClean="0">
                <a:solidFill>
                  <a:srgbClr val="00B0F0"/>
                </a:solidFill>
                <a:latin typeface="+mj-lt"/>
              </a:rPr>
              <a:t>&gt; </a:t>
            </a:r>
            <a:r>
              <a:rPr lang="ru-RU" sz="4800" dirty="0" smtClean="0">
                <a:solidFill>
                  <a:srgbClr val="00B0F0"/>
                </a:solidFill>
                <a:latin typeface="+mj-lt"/>
              </a:rPr>
              <a:t>30</a:t>
            </a:r>
            <a:endParaRPr lang="ru-RU" sz="4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0" name="Shape 11"/>
          <p:cNvSpPr txBox="1">
            <a:spLocks/>
          </p:cNvSpPr>
          <p:nvPr/>
        </p:nvSpPr>
        <p:spPr>
          <a:xfrm>
            <a:off x="4420244" y="4497605"/>
            <a:ext cx="2173367" cy="417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chemeClr val="bg1"/>
                </a:solidFill>
              </a:rPr>
              <a:t>проектов по трансформации </a:t>
            </a:r>
            <a:r>
              <a:rPr lang="ru-RU" sz="1800" dirty="0">
                <a:solidFill>
                  <a:schemeClr val="bg1"/>
                </a:solidFill>
              </a:rPr>
              <a:t>базовых процессов </a:t>
            </a:r>
            <a:r>
              <a:rPr lang="ru-RU" sz="1800" dirty="0" smtClean="0">
                <a:solidFill>
                  <a:schemeClr val="bg1"/>
                </a:solidFill>
              </a:rPr>
              <a:t>ТГУ ежегодно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6014" y="4115221"/>
            <a:ext cx="37491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</a:rPr>
              <a:t>Новая позиция — </a:t>
            </a:r>
            <a:r>
              <a:rPr lang="ru-RU" b="1" dirty="0" smtClean="0">
                <a:solidFill>
                  <a:schemeClr val="bg1"/>
                </a:solidFill>
              </a:rPr>
              <a:t>руководитель </a:t>
            </a:r>
            <a:r>
              <a:rPr lang="ru-RU" b="1" dirty="0">
                <a:solidFill>
                  <a:schemeClr val="bg1"/>
                </a:solidFill>
              </a:rPr>
              <a:t>образовательной </a:t>
            </a:r>
            <a:r>
              <a:rPr lang="ru-RU" b="1" dirty="0" smtClean="0">
                <a:solidFill>
                  <a:schemeClr val="bg1"/>
                </a:solidFill>
              </a:rPr>
              <a:t>программы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6581" y="2864071"/>
            <a:ext cx="261103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i="1" dirty="0" smtClean="0">
                <a:solidFill>
                  <a:schemeClr val="bg1"/>
                </a:solidFill>
              </a:rPr>
              <a:t>участников</a:t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сессий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24" name="Shape 11"/>
          <p:cNvSpPr txBox="1">
            <a:spLocks/>
          </p:cNvSpPr>
          <p:nvPr/>
        </p:nvSpPr>
        <p:spPr>
          <a:xfrm>
            <a:off x="4376580" y="2151795"/>
            <a:ext cx="2749441" cy="621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defRPr sz="1800">
                <a:solidFill>
                  <a:srgbClr val="000000"/>
                </a:solidFill>
              </a:defRPr>
            </a:pPr>
            <a:r>
              <a:rPr lang="en-US" sz="4800" dirty="0">
                <a:solidFill>
                  <a:srgbClr val="00B0F0"/>
                </a:solidFill>
                <a:latin typeface="+mj-lt"/>
              </a:rPr>
              <a:t>&gt;</a:t>
            </a:r>
            <a:r>
              <a:rPr lang="ru-RU" sz="4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ru-RU" sz="4800" dirty="0" smtClean="0">
                <a:solidFill>
                  <a:srgbClr val="00B0F0"/>
                </a:solidFill>
                <a:latin typeface="+mj-lt"/>
              </a:rPr>
              <a:t>1 100</a:t>
            </a:r>
            <a:endParaRPr lang="ru-RU" sz="4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8200" y="258677"/>
            <a:ext cx="7420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1800"/>
            </a:pPr>
            <a:r>
              <a:rPr lang="ru-RU" sz="4400" b="1" dirty="0">
                <a:solidFill>
                  <a:schemeClr val="bg1"/>
                </a:solidFill>
              </a:rPr>
              <a:t>Участие в управлении </a:t>
            </a:r>
            <a:r>
              <a:rPr lang="ru-RU" sz="4400" b="1" dirty="0" smtClean="0">
                <a:solidFill>
                  <a:schemeClr val="bg1"/>
                </a:solidFill>
              </a:rPr>
              <a:t>университетом </a:t>
            </a:r>
          </a:p>
          <a:p>
            <a:pPr>
              <a:lnSpc>
                <a:spcPct val="90000"/>
              </a:lnSpc>
              <a:defRPr sz="1800"/>
            </a:pPr>
            <a:r>
              <a:rPr lang="en-US" sz="3200" dirty="0" smtClean="0">
                <a:solidFill>
                  <a:schemeClr val="bg1"/>
                </a:solidFill>
              </a:rPr>
              <a:t>Shared Governance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-2222624" y="3773358"/>
            <a:ext cx="12541138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Z:\машина машина\ректор\Отчет 2019\верстка\отчет 2019 draft\Links\DSC_30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r="28252"/>
          <a:stretch/>
        </p:blipFill>
        <p:spPr bwMode="auto">
          <a:xfrm>
            <a:off x="8420101" y="-131990"/>
            <a:ext cx="3936612" cy="3936612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4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8772288" cy="2270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Проект 5-100 как ресурс возвращения в мировое научное 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и образовательное пространство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69442" y="2572293"/>
            <a:ext cx="3652501" cy="3180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00B0F0"/>
                </a:solidFill>
              </a:rPr>
              <a:t>Цель Проекта 5-100 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bg1"/>
                </a:solidFill>
              </a:rPr>
              <a:t>максимизация </a:t>
            </a:r>
            <a:r>
              <a:rPr lang="ru-RU" sz="2400" dirty="0">
                <a:solidFill>
                  <a:schemeClr val="bg1"/>
                </a:solidFill>
              </a:rPr>
              <a:t>конкурентной позиции группы ведущих российских университетов </a:t>
            </a:r>
            <a:r>
              <a:rPr lang="ru-RU" sz="2400" dirty="0" smtClean="0">
                <a:solidFill>
                  <a:schemeClr val="bg1"/>
                </a:solidFill>
              </a:rPr>
              <a:t>на глобальном </a:t>
            </a:r>
            <a:r>
              <a:rPr lang="ru-RU" sz="2400" dirty="0">
                <a:solidFill>
                  <a:schemeClr val="bg1"/>
                </a:solidFill>
              </a:rPr>
              <a:t>рынке образовательных услуг </a:t>
            </a:r>
            <a:r>
              <a:rPr lang="ru-RU" sz="2400" dirty="0" smtClean="0">
                <a:solidFill>
                  <a:schemeClr val="bg1"/>
                </a:solidFill>
              </a:rPr>
              <a:t>и исследовательских программ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85015" y="1693855"/>
            <a:ext cx="1490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u="sng" spc="12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5top100.ru</a:t>
            </a:r>
            <a:endParaRPr lang="ru-RU" sz="2000" spc="12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" name="Shape 11"/>
          <p:cNvSpPr txBox="1">
            <a:spLocks/>
          </p:cNvSpPr>
          <p:nvPr/>
        </p:nvSpPr>
        <p:spPr>
          <a:xfrm>
            <a:off x="5236010" y="2435134"/>
            <a:ext cx="1388649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21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9" name="Shape 11"/>
          <p:cNvSpPr txBox="1">
            <a:spLocks/>
          </p:cNvSpPr>
          <p:nvPr/>
        </p:nvSpPr>
        <p:spPr>
          <a:xfrm>
            <a:off x="6349006" y="2572293"/>
            <a:ext cx="2173367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dirty="0">
                <a:solidFill>
                  <a:schemeClr val="bg1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оссийский </a:t>
            </a:r>
            <a:r>
              <a:rPr lang="ru-RU" sz="2400" dirty="0">
                <a:solidFill>
                  <a:schemeClr val="bg1"/>
                </a:solidFill>
              </a:rPr>
              <a:t>университет </a:t>
            </a:r>
            <a:r>
              <a:rPr lang="ru-RU" sz="2400" dirty="0" smtClean="0">
                <a:solidFill>
                  <a:schemeClr val="bg1"/>
                </a:solidFill>
              </a:rPr>
              <a:t> – участник </a:t>
            </a:r>
            <a:r>
              <a:rPr lang="ru-RU" sz="2400" dirty="0">
                <a:solidFill>
                  <a:schemeClr val="bg1"/>
                </a:solidFill>
              </a:rPr>
              <a:t>проекта</a:t>
            </a:r>
          </a:p>
        </p:txBody>
      </p:sp>
      <p:sp>
        <p:nvSpPr>
          <p:cNvPr id="10" name="Shape 11"/>
          <p:cNvSpPr txBox="1">
            <a:spLocks/>
          </p:cNvSpPr>
          <p:nvPr/>
        </p:nvSpPr>
        <p:spPr>
          <a:xfrm>
            <a:off x="8463078" y="2435134"/>
            <a:ext cx="1066799" cy="135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 smtClean="0">
                <a:solidFill>
                  <a:srgbClr val="00B0F0"/>
                </a:solidFill>
                <a:latin typeface="+mj-lt"/>
              </a:rPr>
              <a:t>2</a:t>
            </a:r>
            <a:endParaRPr lang="ru-RU" sz="7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1" name="Shape 11"/>
          <p:cNvSpPr txBox="1">
            <a:spLocks/>
          </p:cNvSpPr>
          <p:nvPr/>
        </p:nvSpPr>
        <p:spPr>
          <a:xfrm>
            <a:off x="9123860" y="2572293"/>
            <a:ext cx="2806884" cy="1590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2400" dirty="0">
                <a:solidFill>
                  <a:schemeClr val="bg1"/>
                </a:solidFill>
              </a:rPr>
              <a:t>в</a:t>
            </a:r>
            <a:r>
              <a:rPr lang="ru-RU" sz="2400" dirty="0" smtClean="0">
                <a:solidFill>
                  <a:schemeClr val="bg1"/>
                </a:solidFill>
              </a:rPr>
              <a:t>олны отбора</a:t>
            </a:r>
          </a:p>
          <a:p>
            <a:pPr lvl="0" algn="l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00B0F0"/>
                </a:solidFill>
              </a:rPr>
              <a:t>ТГУ </a:t>
            </a:r>
            <a:r>
              <a:rPr lang="ru-RU" sz="2400" b="1" dirty="0">
                <a:solidFill>
                  <a:srgbClr val="00B0F0"/>
                </a:solidFill>
              </a:rPr>
              <a:t>в числе первых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15 университетов- победителей</a:t>
            </a: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машина машина\!!! ВИУ !!!\Фирменный стиль 5-100\бел 5-100_logo_RU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45" b="48870"/>
          <a:stretch/>
        </p:blipFill>
        <p:spPr bwMode="auto">
          <a:xfrm>
            <a:off x="10141728" y="588020"/>
            <a:ext cx="1698943" cy="117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11"/>
          <p:cNvSpPr txBox="1">
            <a:spLocks/>
          </p:cNvSpPr>
          <p:nvPr/>
        </p:nvSpPr>
        <p:spPr>
          <a:xfrm>
            <a:off x="13149785" y="2539999"/>
            <a:ext cx="2310749" cy="108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8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00B0F0"/>
                </a:solidFill>
              </a:rPr>
              <a:t>ТГУ — </a:t>
            </a:r>
            <a:r>
              <a:rPr lang="ru-RU" sz="2000" b="1" dirty="0" smtClean="0">
                <a:solidFill>
                  <a:srgbClr val="00B0F0"/>
                </a:solidFill>
              </a:rPr>
              <a:t/>
            </a:r>
            <a:br>
              <a:rPr lang="ru-RU" sz="2000" b="1" dirty="0" smtClean="0">
                <a:solidFill>
                  <a:srgbClr val="00B0F0"/>
                </a:solidFill>
              </a:rPr>
            </a:b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стабильно </a:t>
            </a:r>
            <a:r>
              <a:rPr lang="ru-RU" sz="2000" b="1" dirty="0" smtClean="0">
                <a:solidFill>
                  <a:srgbClr val="00B0F0"/>
                </a:solidFill>
              </a:rPr>
              <a:t/>
            </a:r>
            <a:br>
              <a:rPr lang="ru-RU" sz="20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в группе лидеров </a:t>
            </a: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программы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5" name="Shape 11"/>
          <p:cNvSpPr txBox="1">
            <a:spLocks/>
          </p:cNvSpPr>
          <p:nvPr/>
        </p:nvSpPr>
        <p:spPr>
          <a:xfrm>
            <a:off x="5689597" y="4551911"/>
            <a:ext cx="1494971" cy="990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7200" dirty="0">
                <a:solidFill>
                  <a:srgbClr val="00B0F0"/>
                </a:solidFill>
                <a:latin typeface="+mj-lt"/>
              </a:rPr>
              <a:t>5,8</a:t>
            </a:r>
          </a:p>
        </p:txBody>
      </p:sp>
      <p:sp>
        <p:nvSpPr>
          <p:cNvPr id="16" name="Shape 11"/>
          <p:cNvSpPr txBox="1">
            <a:spLocks/>
          </p:cNvSpPr>
          <p:nvPr/>
        </p:nvSpPr>
        <p:spPr>
          <a:xfrm>
            <a:off x="8492106" y="4581283"/>
            <a:ext cx="3183126" cy="913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400" dirty="0">
                <a:solidFill>
                  <a:schemeClr val="bg1"/>
                </a:solidFill>
              </a:rPr>
              <a:t>объем средств программы развития 2013–2020 гг.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12359" y="4435120"/>
            <a:ext cx="6362872" cy="13177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24912" y="4649544"/>
            <a:ext cx="1442054" cy="892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lang="ru-RU" sz="3600" dirty="0">
                <a:solidFill>
                  <a:srgbClr val="00B0F0"/>
                </a:solidFill>
              </a:rPr>
              <a:t>млрд </a:t>
            </a:r>
            <a:r>
              <a:rPr lang="ru-RU" sz="3600" dirty="0" smtClean="0">
                <a:solidFill>
                  <a:srgbClr val="00B0F0"/>
                </a:solidFill>
              </a:rPr>
              <a:t/>
            </a:r>
            <a:br>
              <a:rPr lang="ru-RU" sz="3600" dirty="0" smtClean="0">
                <a:solidFill>
                  <a:srgbClr val="00B0F0"/>
                </a:solidFill>
              </a:rPr>
            </a:br>
            <a:r>
              <a:rPr lang="ru-RU" sz="3600" dirty="0" smtClean="0">
                <a:solidFill>
                  <a:srgbClr val="00B0F0"/>
                </a:solidFill>
              </a:rPr>
              <a:t>руб</a:t>
            </a:r>
            <a:r>
              <a:rPr lang="ru-RU" sz="3600" dirty="0">
                <a:solidFill>
                  <a:srgbClr val="00B0F0"/>
                </a:solidFill>
              </a:rPr>
              <a:t>.</a:t>
            </a:r>
            <a:endParaRPr lang="ru-RU" sz="3600" spc="-1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40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284481"/>
            <a:ext cx="8772288" cy="804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300"/>
              </a:spcAft>
            </a:pPr>
            <a:r>
              <a:rPr lang="ru-RU" sz="4800" dirty="0" err="1" smtClean="0">
                <a:solidFill>
                  <a:schemeClr val="bg1"/>
                </a:solidFill>
              </a:rPr>
              <a:t>Инновационно</a:t>
            </a:r>
            <a:r>
              <a:rPr lang="ru-RU" sz="4800" dirty="0" smtClean="0">
                <a:solidFill>
                  <a:schemeClr val="bg1"/>
                </a:solidFill>
              </a:rPr>
              <a:t>-активная среда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46767" y="1419449"/>
            <a:ext cx="2830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Вектор инициативы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22" name="Shape 11"/>
          <p:cNvSpPr txBox="1">
            <a:spLocks/>
          </p:cNvSpPr>
          <p:nvPr/>
        </p:nvSpPr>
        <p:spPr>
          <a:xfrm>
            <a:off x="9327374" y="2165008"/>
            <a:ext cx="2173367" cy="417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chemeClr val="bg1"/>
                </a:solidFill>
              </a:rPr>
              <a:t>Количество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участников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7322" y="4703944"/>
            <a:ext cx="1769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От коллективов</a:t>
            </a:r>
          </a:p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От стандартов</a:t>
            </a:r>
          </a:p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От структур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48625" y="4703944"/>
            <a:ext cx="2423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командам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программам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субъектам стратегии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121372" y="4890173"/>
            <a:ext cx="956884" cy="563573"/>
            <a:chOff x="3444545" y="5084325"/>
            <a:chExt cx="956884" cy="563573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3444545" y="5084325"/>
              <a:ext cx="956884" cy="0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>
              <a:off x="3444545" y="5372461"/>
              <a:ext cx="956884" cy="0"/>
            </a:xfrm>
            <a:prstGeom prst="straightConnector1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>
              <a:off x="3444545" y="5647898"/>
              <a:ext cx="956884" cy="0"/>
            </a:xfrm>
            <a:prstGeom prst="straightConnector1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Shape 11"/>
          <p:cNvSpPr txBox="1">
            <a:spLocks/>
          </p:cNvSpPr>
          <p:nvPr/>
        </p:nvSpPr>
        <p:spPr>
          <a:xfrm>
            <a:off x="6662649" y="2484595"/>
            <a:ext cx="2486025" cy="621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6000" dirty="0">
                <a:solidFill>
                  <a:srgbClr val="00B0F0"/>
                </a:solidFill>
                <a:latin typeface="+mj-lt"/>
              </a:rPr>
              <a:t>&gt; 200</a:t>
            </a:r>
            <a:endParaRPr lang="ru-RU" sz="6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0" name="Shape 11"/>
          <p:cNvSpPr txBox="1">
            <a:spLocks/>
          </p:cNvSpPr>
          <p:nvPr/>
        </p:nvSpPr>
        <p:spPr>
          <a:xfrm>
            <a:off x="6711188" y="3224780"/>
            <a:ext cx="2766187" cy="417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chemeClr val="bg1"/>
                </a:solidFill>
              </a:rPr>
              <a:t>и</a:t>
            </a:r>
            <a:r>
              <a:rPr lang="ru-RU" sz="1800" dirty="0" smtClean="0">
                <a:solidFill>
                  <a:schemeClr val="bg1"/>
                </a:solidFill>
              </a:rPr>
              <a:t>нициатив поддержано 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с 2014 г.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08475" y="3864839"/>
            <a:ext cx="335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innovector.tsu.ru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69440" y="1197671"/>
            <a:ext cx="515518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Ключевой ориентир – вовлечение сотрудников ТГУ в управление изменениями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3610" y="1327066"/>
            <a:ext cx="5144465" cy="295283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63" y="2567585"/>
            <a:ext cx="4395062" cy="16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1443763" y="4118861"/>
            <a:ext cx="4395062" cy="154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:\!!!Дни рождения ТГУ\142 (2020 онлайн)\Преза ректора\EdCrunch Москва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8138" r="30946" b="18654"/>
          <a:stretch/>
        </p:blipFill>
        <p:spPr bwMode="auto">
          <a:xfrm>
            <a:off x="12781462" y="-295627"/>
            <a:ext cx="2376264" cy="193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9908390" y="1398204"/>
            <a:ext cx="1575650" cy="2708031"/>
            <a:chOff x="10279866" y="749654"/>
            <a:chExt cx="1953005" cy="335658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0472183" y="3590616"/>
              <a:ext cx="434454" cy="1338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1205835" y="1337889"/>
              <a:ext cx="434454" cy="238659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8" name="Shape 11"/>
            <p:cNvSpPr txBox="1">
              <a:spLocks/>
            </p:cNvSpPr>
            <p:nvPr/>
          </p:nvSpPr>
          <p:spPr>
            <a:xfrm>
              <a:off x="10279866" y="3790402"/>
              <a:ext cx="772816" cy="31507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Tx/>
                <a:buFontTx/>
                <a:buNone/>
                <a:defRPr sz="2700" kern="1200">
                  <a:solidFill>
                    <a:srgbClr val="535353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ru-RU" sz="1400" dirty="0" smtClean="0">
                  <a:solidFill>
                    <a:schemeClr val="bg1"/>
                  </a:solidFill>
                </a:rPr>
                <a:t>2015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Shape 11"/>
            <p:cNvSpPr txBox="1">
              <a:spLocks/>
            </p:cNvSpPr>
            <p:nvPr/>
          </p:nvSpPr>
          <p:spPr>
            <a:xfrm>
              <a:off x="11054665" y="3791156"/>
              <a:ext cx="772816" cy="31507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Tx/>
                <a:buFontTx/>
                <a:buNone/>
                <a:defRPr sz="2700" kern="1200">
                  <a:solidFill>
                    <a:srgbClr val="535353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ru-RU" sz="1400" dirty="0" smtClean="0">
                  <a:solidFill>
                    <a:schemeClr val="bg1"/>
                  </a:solidFill>
                </a:rPr>
                <a:t>2020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Shape 11"/>
            <p:cNvSpPr txBox="1">
              <a:spLocks/>
            </p:cNvSpPr>
            <p:nvPr/>
          </p:nvSpPr>
          <p:spPr>
            <a:xfrm>
              <a:off x="10472183" y="3207901"/>
              <a:ext cx="772816" cy="31507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Tx/>
                <a:buFontTx/>
                <a:buNone/>
                <a:defRPr sz="2700" kern="1200">
                  <a:solidFill>
                    <a:srgbClr val="535353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ru-RU" sz="1400" b="1" dirty="0" smtClean="0">
                  <a:solidFill>
                    <a:schemeClr val="bg1"/>
                  </a:solidFill>
                </a:rPr>
                <a:t>80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Shape 11"/>
            <p:cNvSpPr txBox="1">
              <a:spLocks/>
            </p:cNvSpPr>
            <p:nvPr/>
          </p:nvSpPr>
          <p:spPr>
            <a:xfrm>
              <a:off x="10906637" y="749654"/>
              <a:ext cx="1326234" cy="5837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Tx/>
                <a:buFontTx/>
                <a:buNone/>
                <a:defRPr sz="2700" kern="1200">
                  <a:solidFill>
                    <a:srgbClr val="535353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ru-RU" sz="2400" b="1" dirty="0" smtClean="0">
                  <a:solidFill>
                    <a:schemeClr val="bg1"/>
                  </a:solidFill>
                </a:rPr>
                <a:t>2 017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4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fld id="{FCF762AA-6FF4-4CA2-8039-65A321A80026}" type="slidenum">
              <a:rPr lang="ru-RU" smtClean="0"/>
              <a:pPr>
                <a:lnSpc>
                  <a:spcPct val="90000"/>
                </a:lnSpc>
              </a:pPr>
              <a:t>41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-803940"/>
            <a:ext cx="8772288" cy="1770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Основные механизмы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1"/>
          <p:cNvSpPr txBox="1">
            <a:spLocks/>
          </p:cNvSpPr>
          <p:nvPr/>
        </p:nvSpPr>
        <p:spPr>
          <a:xfrm>
            <a:off x="1513615" y="1944851"/>
            <a:ext cx="9606852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1712" y="2487330"/>
            <a:ext cx="237533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Регулярная коммуникативно-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рефлексивная площадка 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Культура </a:t>
            </a:r>
            <a:r>
              <a:rPr lang="ru-RU" b="1" dirty="0" smtClean="0">
                <a:solidFill>
                  <a:schemeClr val="bg1"/>
                </a:solidFill>
              </a:rPr>
              <a:t>самоорганизации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Создание мест личного проектного действия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9441" y="1093295"/>
            <a:ext cx="580288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Постоянная </a:t>
            </a:r>
            <a:r>
              <a:rPr lang="ru-RU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коммуникация 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 </a:t>
            </a:r>
            <a:r>
              <a:rPr lang="ru-RU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обмен практиками 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 </a:t>
            </a:r>
            <a:r>
              <a:rPr lang="ru-RU" sz="28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стейкхолдерами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63395" y="2487330"/>
            <a:ext cx="2141805" cy="2464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Визионерские лекции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семинары</a:t>
            </a:r>
          </a:p>
          <a:p>
            <a:pPr>
              <a:lnSpc>
                <a:spcPct val="90000"/>
              </a:lnSpc>
            </a:pPr>
            <a:endParaRPr lang="ru-RU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Школа </a:t>
            </a:r>
            <a:r>
              <a:rPr lang="ru-RU" b="1" dirty="0">
                <a:solidFill>
                  <a:schemeClr val="bg1"/>
                </a:solidFill>
              </a:rPr>
              <a:t>проектного лидерства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Центры </a:t>
            </a:r>
            <a:r>
              <a:rPr lang="ru-RU" b="1" dirty="0">
                <a:solidFill>
                  <a:schemeClr val="bg1"/>
                </a:solidFill>
              </a:rPr>
              <a:t>внутренней </a:t>
            </a:r>
            <a:r>
              <a:rPr lang="ru-RU" b="1" dirty="0" smtClean="0">
                <a:solidFill>
                  <a:schemeClr val="bg1"/>
                </a:solidFill>
              </a:rPr>
              <a:t>экспертизы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Z:\машина машина\ректор\Отчет 2019\верстка\отчет 2019 draft\Links\577A42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r="4222" b="14596"/>
          <a:stretch/>
        </p:blipFill>
        <p:spPr bwMode="auto">
          <a:xfrm>
            <a:off x="6522860" y="3096567"/>
            <a:ext cx="5669140" cy="37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02287" y="5208120"/>
            <a:ext cx="361753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</a:t>
            </a:r>
            <a:r>
              <a:rPr lang="ru-RU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зменения </a:t>
            </a:r>
            <a:br>
              <a:rPr lang="ru-RU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не </a:t>
            </a:r>
            <a:r>
              <a:rPr lang="ru-RU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насаждаем, </a:t>
            </a:r>
            <a:r>
              <a:rPr lang="ru-RU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 </a:t>
            </a:r>
            <a:r>
              <a:rPr lang="ru-RU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обсуждаем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9862" y="1109479"/>
            <a:ext cx="3469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Базовая концептуальная ставка на вовлеченность</a:t>
            </a:r>
            <a:br>
              <a:rPr lang="ru-RU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2" descr="D:\!!!Дни рождения ТГУ\142 (2020 онлайн)\Преза ректора\577A34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12470" r="28580" b="6501"/>
          <a:stretch/>
        </p:blipFill>
        <p:spPr bwMode="auto">
          <a:xfrm>
            <a:off x="9504018" y="448856"/>
            <a:ext cx="2916581" cy="2916581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r="-3" b="11551"/>
          <a:stretch/>
        </p:blipFill>
        <p:spPr bwMode="auto">
          <a:xfrm>
            <a:off x="0" y="-19600"/>
            <a:ext cx="12192000" cy="69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83820" y="-91440"/>
            <a:ext cx="12367260" cy="701802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Shape 188"/>
          <p:cNvSpPr/>
          <p:nvPr/>
        </p:nvSpPr>
        <p:spPr>
          <a:xfrm>
            <a:off x="1186496" y="4681241"/>
            <a:ext cx="809345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ru-RU" sz="7200" b="0" dirty="0">
                <a:solidFill>
                  <a:schemeClr val="bg1"/>
                </a:solidFill>
              </a:rPr>
              <a:t>Инфраструктура </a:t>
            </a:r>
          </a:p>
        </p:txBody>
      </p:sp>
    </p:spTree>
    <p:extLst>
      <p:ext uri="{BB962C8B-B14F-4D97-AF65-F5344CB8AC3E}">
        <p14:creationId xmlns:p14="http://schemas.microsoft.com/office/powerpoint/2010/main" val="26182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-541736"/>
            <a:ext cx="8772288" cy="1770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4800" dirty="0" smtClean="0">
                <a:solidFill>
                  <a:schemeClr val="bg1"/>
                </a:solidFill>
              </a:rPr>
              <a:t>Комфортная среда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1"/>
          <p:cNvSpPr txBox="1">
            <a:spLocks/>
          </p:cNvSpPr>
          <p:nvPr/>
        </p:nvSpPr>
        <p:spPr>
          <a:xfrm>
            <a:off x="1513615" y="1944851"/>
            <a:ext cx="9606852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8" name="Shape 11"/>
          <p:cNvSpPr txBox="1">
            <a:spLocks/>
          </p:cNvSpPr>
          <p:nvPr/>
        </p:nvSpPr>
        <p:spPr>
          <a:xfrm>
            <a:off x="1369440" y="1389670"/>
            <a:ext cx="1983359" cy="621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6000" dirty="0" smtClean="0">
                <a:solidFill>
                  <a:srgbClr val="00B0F0"/>
                </a:solidFill>
                <a:latin typeface="+mj-lt"/>
              </a:rPr>
              <a:t>&gt;</a:t>
            </a:r>
            <a:r>
              <a:rPr lang="ru-RU" sz="6000" dirty="0" smtClean="0">
                <a:solidFill>
                  <a:srgbClr val="00B0F0"/>
                </a:solidFill>
                <a:latin typeface="+mj-lt"/>
              </a:rPr>
              <a:t> 150</a:t>
            </a:r>
            <a:endParaRPr lang="ru-RU" sz="6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9" name="Shape 11"/>
          <p:cNvSpPr txBox="1">
            <a:spLocks/>
          </p:cNvSpPr>
          <p:nvPr/>
        </p:nvSpPr>
        <p:spPr>
          <a:xfrm>
            <a:off x="3311906" y="1545199"/>
            <a:ext cx="2207826" cy="684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chemeClr val="bg1"/>
                </a:solidFill>
              </a:rPr>
              <a:t>аудиторий отремонтированы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 переоборудованы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4" name="Picture 4" descr="D:\!!!Дни рождения ТГУ\142 (2020 онлайн)\Преза ректора\DSC_2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87" y="3102988"/>
            <a:ext cx="3637999" cy="242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9440" y="2514656"/>
            <a:ext cx="2375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Круглосуточный читальный зал </a:t>
            </a:r>
            <a:r>
              <a:rPr lang="ru-RU" sz="1400" b="1" dirty="0">
                <a:solidFill>
                  <a:schemeClr val="bg1"/>
                </a:solidFill>
              </a:rPr>
              <a:t>в </a:t>
            </a:r>
            <a:r>
              <a:rPr lang="ru-RU" sz="1400" b="1" dirty="0" smtClean="0">
                <a:solidFill>
                  <a:schemeClr val="bg1"/>
                </a:solidFill>
              </a:rPr>
              <a:t>Научной библиотеке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C:\Users\Administrator\Desktop\photo_2020-11-19_12-48-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33" b="301"/>
          <a:stretch/>
        </p:blipFill>
        <p:spPr bwMode="auto">
          <a:xfrm>
            <a:off x="7221673" y="358012"/>
            <a:ext cx="2772984" cy="27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машина машина\ректор\Отчет 2018\Верстка\LinksАЛИНА\t5NG8vAbdV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57" y="3037876"/>
            <a:ext cx="3365184" cy="22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!!!Дни рождения ТГУ\142 (2020 онлайн)\Преза ректора\IMG_77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8806" r="7940"/>
          <a:stretch/>
        </p:blipFill>
        <p:spPr bwMode="auto">
          <a:xfrm>
            <a:off x="5329811" y="3693002"/>
            <a:ext cx="3884528" cy="27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44</a:t>
            </a:fld>
            <a:endParaRPr lang="ru-RU" dirty="0"/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1"/>
          <p:cNvSpPr txBox="1">
            <a:spLocks/>
          </p:cNvSpPr>
          <p:nvPr/>
        </p:nvSpPr>
        <p:spPr>
          <a:xfrm>
            <a:off x="1513615" y="1944851"/>
            <a:ext cx="9606852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3" name="Picture 5" descr="Z:\машина машина\ректор\Отчет 2019\верстка\отчет 2019 draft\Links\577A58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" r="19529" b="7437"/>
          <a:stretch/>
        </p:blipFill>
        <p:spPr bwMode="auto">
          <a:xfrm>
            <a:off x="1369440" y="1464319"/>
            <a:ext cx="2571114" cy="18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134674" y="1537915"/>
            <a:ext cx="2601994" cy="11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Коворкинги</a:t>
            </a: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 места </a:t>
            </a: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для </a:t>
            </a:r>
            <a:r>
              <a:rPr lang="ru-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работы </a:t>
            </a: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студентов</a:t>
            </a:r>
            <a:b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(«</a:t>
            </a:r>
            <a:r>
              <a:rPr lang="ru-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третьи места»)</a:t>
            </a:r>
          </a:p>
          <a:p>
            <a:pPr>
              <a:lnSpc>
                <a:spcPct val="90000"/>
              </a:lnSpc>
            </a:pP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2" descr="Z:\машина машина\ректор\Отчет 2019\верстка\отчет 2019 draft\Links\577A24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6" t="-2294" b="2294"/>
          <a:stretch/>
        </p:blipFill>
        <p:spPr bwMode="auto">
          <a:xfrm>
            <a:off x="9230810" y="297039"/>
            <a:ext cx="2686003" cy="26860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475306" y="1537915"/>
            <a:ext cx="1427955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Новые </a:t>
            </a:r>
            <a:b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общежития</a:t>
            </a:r>
            <a:b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87868" y="3068606"/>
            <a:ext cx="120417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Creative </a:t>
            </a: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Media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Hall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1" name="Picture 2" descr="E:\отчет 2\Ленина, 49\Общий ви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 b="5970"/>
          <a:stretch/>
        </p:blipFill>
        <p:spPr bwMode="auto">
          <a:xfrm>
            <a:off x="4832988" y="3896324"/>
            <a:ext cx="3717928" cy="229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Documents\МЕРОПРИЯТИЯ\2020\презентации общага + Ленина 49\отчет 2\Ленина, 49\Вид внутр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034637" y="2822434"/>
            <a:ext cx="1585595" cy="159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машина машина\ректор\Отчет 2019\верстка\отчет 2019 draft\Links\577A468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"/>
          <a:stretch/>
        </p:blipFill>
        <p:spPr bwMode="auto">
          <a:xfrm>
            <a:off x="1369440" y="3486484"/>
            <a:ext cx="3157799" cy="22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hape 10"/>
          <p:cNvSpPr txBox="1">
            <a:spLocks/>
          </p:cNvSpPr>
          <p:nvPr/>
        </p:nvSpPr>
        <p:spPr>
          <a:xfrm>
            <a:off x="1369440" y="-541736"/>
            <a:ext cx="8772288" cy="1770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4800" dirty="0" smtClean="0">
                <a:solidFill>
                  <a:schemeClr val="bg1"/>
                </a:solidFill>
              </a:rPr>
              <a:t>Комфортная среда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2055" name="Picture 7" descr="Z:\Фотохроника 2020\12.18 Открытие катка на Мавлюкеевском озере\Открытие катка 2020\577A94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6566"/>
          <a:stretch/>
        </p:blipFill>
        <p:spPr bwMode="auto">
          <a:xfrm>
            <a:off x="9512144" y="3681670"/>
            <a:ext cx="2404669" cy="24046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Z:\Фотохроника 2020\03.03 Общежитие на А.Иванова снаружи\Общага, вид снаружи\577A07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2" t="6" r="24058" b="1278"/>
          <a:stretch/>
        </p:blipFill>
        <p:spPr bwMode="auto">
          <a:xfrm>
            <a:off x="8420101" y="2452644"/>
            <a:ext cx="2204866" cy="2204866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45</a:t>
            </a:fld>
            <a:endParaRPr lang="ru-RU" dirty="0"/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1"/>
          <p:cNvSpPr txBox="1">
            <a:spLocks/>
          </p:cNvSpPr>
          <p:nvPr/>
        </p:nvSpPr>
        <p:spPr>
          <a:xfrm>
            <a:off x="1513615" y="1944851"/>
            <a:ext cx="9606852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80" name="Picture 8" descr="Z:\машина машина\ректор\Отчет 2018\Папка annual-report-2018\Links\DSC_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62" y="3183155"/>
            <a:ext cx="4031405" cy="26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машина машина\ректор\Отчет 2018\Папка annual-report-2018\Links\577A1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950" y="2141659"/>
            <a:ext cx="3017790" cy="20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:\машина машина\Internet\КОРПУСА\ГЛАВНЫЙ КОРПУС\2020.09.24 Фото с квадрокоптера\DJI_0067 кадр из видео среднего качества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8119" r="1683"/>
          <a:stretch/>
        </p:blipFill>
        <p:spPr bwMode="auto">
          <a:xfrm>
            <a:off x="2600206" y="4311048"/>
            <a:ext cx="4277965" cy="22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98980" y="1443589"/>
            <a:ext cx="160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</a:rPr>
              <a:t>Центр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культуры ТГУ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8622" y="4772540"/>
            <a:ext cx="226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</a:rPr>
              <a:t>Сибирский ботанический сад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7375" y="5950257"/>
            <a:ext cx="3808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Городские мероприятия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5786" y="2157166"/>
            <a:ext cx="226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Музейный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комплекс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083" name="Picture 11" descr="\\1-137-3\d\Documents\подразделения\эпц\2020\Страна ТГУ 2020\Буклет СТ 20-21\1L2vfP9g4y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1" y="2157166"/>
            <a:ext cx="2993710" cy="199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10"/>
          <p:cNvSpPr txBox="1">
            <a:spLocks/>
          </p:cNvSpPr>
          <p:nvPr/>
        </p:nvSpPr>
        <p:spPr>
          <a:xfrm>
            <a:off x="1369440" y="86217"/>
            <a:ext cx="8772288" cy="1649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>
                <a:solidFill>
                  <a:schemeClr val="bg1"/>
                </a:solidFill>
              </a:rPr>
              <a:t>Университет как место 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ru-RU" sz="4800" dirty="0">
                <a:solidFill>
                  <a:schemeClr val="bg1"/>
                </a:solidFill>
              </a:rPr>
              <a:t>притяжения </a:t>
            </a:r>
            <a:r>
              <a:rPr lang="ru-RU" sz="4800" dirty="0" smtClean="0">
                <a:solidFill>
                  <a:schemeClr val="bg1"/>
                </a:solidFill>
              </a:rPr>
              <a:t>горожан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9197" y="2370076"/>
            <a:ext cx="2538579" cy="1683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Z:\машина машина\ректор\Отчет 2018\Папка annual-report-2018\Links\577a79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36" y="2303712"/>
            <a:ext cx="2554134" cy="170310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hape 11"/>
          <p:cNvSpPr txBox="1">
            <a:spLocks/>
          </p:cNvSpPr>
          <p:nvPr/>
        </p:nvSpPr>
        <p:spPr>
          <a:xfrm>
            <a:off x="8517455" y="472277"/>
            <a:ext cx="3842002" cy="73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dirty="0">
                <a:solidFill>
                  <a:srgbClr val="00B0F0"/>
                </a:solidFill>
                <a:latin typeface="+mj-lt"/>
              </a:rPr>
              <a:t>&gt;</a:t>
            </a:r>
            <a:r>
              <a:rPr lang="ru-RU" sz="5400" dirty="0">
                <a:solidFill>
                  <a:srgbClr val="00B0F0"/>
                </a:solidFill>
                <a:latin typeface="+mj-lt"/>
              </a:rPr>
              <a:t> 30 000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517408" y="904029"/>
            <a:ext cx="3285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ru-RU" sz="2000" dirty="0" smtClean="0">
                <a:solidFill>
                  <a:srgbClr val="00B0F0"/>
                </a:solidFill>
              </a:rPr>
              <a:t>посетителей ежегодно</a:t>
            </a:r>
            <a:endParaRPr lang="ru-RU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46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-613440"/>
            <a:ext cx="8772288" cy="1770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Цифровой кампус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1"/>
          <p:cNvSpPr txBox="1">
            <a:spLocks/>
          </p:cNvSpPr>
          <p:nvPr/>
        </p:nvSpPr>
        <p:spPr>
          <a:xfrm>
            <a:off x="1513615" y="1944851"/>
            <a:ext cx="9606852" cy="1420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9440" y="1179841"/>
            <a:ext cx="956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Развитие единой 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информационной </a:t>
            </a:r>
            <a:r>
              <a:rPr lang="ru-RU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системы ТГУ</a:t>
            </a:r>
          </a:p>
        </p:txBody>
      </p:sp>
      <p:sp>
        <p:nvSpPr>
          <p:cNvPr id="18" name="Shape 11"/>
          <p:cNvSpPr txBox="1">
            <a:spLocks/>
          </p:cNvSpPr>
          <p:nvPr/>
        </p:nvSpPr>
        <p:spPr>
          <a:xfrm>
            <a:off x="1369439" y="2091771"/>
            <a:ext cx="3842002" cy="73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lang="en-US" sz="6000" dirty="0" smtClean="0">
                <a:solidFill>
                  <a:srgbClr val="00B0F0"/>
                </a:solidFill>
                <a:latin typeface="+mj-lt"/>
              </a:rPr>
              <a:t>&gt;</a:t>
            </a:r>
            <a:r>
              <a:rPr lang="ru-RU" sz="6000" dirty="0" smtClean="0">
                <a:solidFill>
                  <a:srgbClr val="00B0F0"/>
                </a:solidFill>
                <a:latin typeface="+mj-lt"/>
              </a:rPr>
              <a:t> 5 000</a:t>
            </a:r>
          </a:p>
        </p:txBody>
      </p:sp>
      <p:sp>
        <p:nvSpPr>
          <p:cNvPr id="19" name="Shape 11"/>
          <p:cNvSpPr txBox="1">
            <a:spLocks/>
          </p:cNvSpPr>
          <p:nvPr/>
        </p:nvSpPr>
        <p:spPr>
          <a:xfrm>
            <a:off x="3817004" y="1921653"/>
            <a:ext cx="2173367" cy="1238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chemeClr val="bg1"/>
                </a:solidFill>
              </a:rPr>
              <a:t>обеспечены биометрическими пропусками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122" name="Picture 2" descr="Z:\машина машина\ректор\Отчет 2018\Папка annual-report-2018\Links\LH5_bd9-XF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92" y="3381190"/>
            <a:ext cx="3383660" cy="22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машина машина\ректор\Отчет 2018\Папка annual-report-2018\Links\ZU_xvJNu9_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04" y="3926828"/>
            <a:ext cx="3890477" cy="259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8164902" y="1832793"/>
            <a:ext cx="3366248" cy="4485049"/>
            <a:chOff x="5136777" y="2160885"/>
            <a:chExt cx="3366248" cy="4485049"/>
          </a:xfrm>
        </p:grpSpPr>
        <p:sp>
          <p:nvSpPr>
            <p:cNvPr id="9" name="TextBox 8"/>
            <p:cNvSpPr txBox="1"/>
            <p:nvPr/>
          </p:nvSpPr>
          <p:spPr>
            <a:xfrm>
              <a:off x="5136777" y="2160885"/>
              <a:ext cx="2667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К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орпоративный </a:t>
              </a:r>
              <a:br>
                <a:rPr lang="ru-RU" sz="2000" b="1" dirty="0" smtClean="0">
                  <a:solidFill>
                    <a:schemeClr val="bg1"/>
                  </a:solidFill>
                </a:rPr>
              </a:br>
              <a:r>
                <a:rPr lang="ru-RU" sz="2000" b="1" dirty="0" smtClean="0">
                  <a:solidFill>
                    <a:schemeClr val="bg1"/>
                  </a:solidFill>
                </a:rPr>
                <a:t>портал 1С-Битрикс24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36777" y="2875671"/>
              <a:ext cx="3366248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dirty="0" smtClean="0">
                  <a:solidFill>
                    <a:schemeClr val="bg1"/>
                  </a:solidFill>
                </a:rPr>
                <a:t>Эффективность коммуникации</a:t>
              </a:r>
              <a:endParaRPr lang="ru-RU" dirty="0">
                <a:solidFill>
                  <a:schemeClr val="bg1"/>
                </a:solidFill>
              </a:endParaRP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dirty="0" smtClean="0">
                  <a:solidFill>
                    <a:schemeClr val="bg1"/>
                  </a:solidFill>
                </a:rPr>
                <a:t>Единая цифровая среда </a:t>
              </a:r>
              <a:br>
                <a:rPr lang="ru-RU" dirty="0" smtClean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для </a:t>
              </a:r>
              <a:r>
                <a:rPr lang="ru-RU" dirty="0">
                  <a:solidFill>
                    <a:schemeClr val="bg1"/>
                  </a:solidFill>
                </a:rPr>
                <a:t>проектной </a:t>
              </a:r>
              <a:r>
                <a:rPr lang="ru-RU" dirty="0" smtClean="0">
                  <a:solidFill>
                    <a:schemeClr val="bg1"/>
                  </a:solidFill>
                </a:rPr>
                <a:t>деятельности</a:t>
              </a: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dirty="0" smtClean="0">
                  <a:solidFill>
                    <a:schemeClr val="bg1"/>
                  </a:solidFill>
                </a:rPr>
                <a:t>Интеграция </a:t>
              </a:r>
              <a:r>
                <a:rPr lang="ru-RU" dirty="0">
                  <a:solidFill>
                    <a:schemeClr val="bg1"/>
                  </a:solidFill>
                </a:rPr>
                <a:t>бизнес-процессов </a:t>
              </a:r>
              <a:endParaRPr lang="ru-RU" dirty="0" smtClean="0">
                <a:solidFill>
                  <a:schemeClr val="bg1"/>
                </a:solidFill>
              </a:endParaRP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dirty="0" smtClean="0">
                  <a:solidFill>
                    <a:schemeClr val="bg1"/>
                  </a:solidFill>
                </a:rPr>
                <a:t>Механизмы </a:t>
              </a:r>
              <a:r>
                <a:rPr lang="ru-RU" dirty="0">
                  <a:solidFill>
                    <a:schemeClr val="bg1"/>
                  </a:solidFill>
                </a:rPr>
                <a:t>коллективного </a:t>
              </a:r>
              <a:r>
                <a:rPr lang="ru-RU" dirty="0" smtClean="0">
                  <a:solidFill>
                    <a:schemeClr val="bg1"/>
                  </a:solidFill>
                </a:rPr>
                <a:t/>
              </a:r>
              <a:br>
                <a:rPr lang="ru-RU" dirty="0" smtClean="0">
                  <a:solidFill>
                    <a:schemeClr val="bg1"/>
                  </a:solidFill>
                </a:rPr>
              </a:br>
              <a:r>
                <a:rPr lang="ru-RU" dirty="0" smtClean="0">
                  <a:solidFill>
                    <a:schemeClr val="bg1"/>
                  </a:solidFill>
                </a:rPr>
                <a:t>доступа </a:t>
              </a:r>
              <a:r>
                <a:rPr lang="ru-RU" dirty="0">
                  <a:solidFill>
                    <a:schemeClr val="bg1"/>
                  </a:solidFill>
                </a:rPr>
                <a:t>к </a:t>
              </a:r>
              <a:r>
                <a:rPr lang="ru-RU" dirty="0" smtClean="0">
                  <a:solidFill>
                    <a:schemeClr val="bg1"/>
                  </a:solidFill>
                </a:rPr>
                <a:t>информации</a:t>
              </a:r>
              <a:endParaRPr lang="ru-RU" dirty="0">
                <a:solidFill>
                  <a:schemeClr val="bg1"/>
                </a:solidFill>
              </a:endParaRP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dirty="0" smtClean="0">
                  <a:solidFill>
                    <a:schemeClr val="bg1"/>
                  </a:solidFill>
                </a:rPr>
                <a:t>Сокращение расходов на сбор</a:t>
              </a:r>
              <a:r>
                <a:rPr lang="ru-RU" dirty="0">
                  <a:solidFill>
                    <a:schemeClr val="bg1"/>
                  </a:solidFill>
                </a:rPr>
                <a:t>, хранение, </a:t>
              </a:r>
              <a:r>
                <a:rPr lang="ru-RU" dirty="0" smtClean="0">
                  <a:solidFill>
                    <a:schemeClr val="bg1"/>
                  </a:solidFill>
                </a:rPr>
                <a:t>обработку и </a:t>
              </a:r>
              <a:r>
                <a:rPr lang="ru-RU" dirty="0">
                  <a:solidFill>
                    <a:schemeClr val="bg1"/>
                  </a:solidFill>
                </a:rPr>
                <a:t>анализ </a:t>
              </a:r>
              <a:r>
                <a:rPr lang="ru-RU" dirty="0" smtClean="0">
                  <a:solidFill>
                    <a:schemeClr val="bg1"/>
                  </a:solidFill>
                </a:rPr>
                <a:t>данных</a:t>
              </a:r>
              <a:endParaRPr lang="ru-RU" dirty="0">
                <a:solidFill>
                  <a:schemeClr val="bg1"/>
                </a:solidFill>
              </a:endParaRPr>
            </a:p>
            <a:p>
              <a:pPr marL="171450" indent="-171450">
                <a:spcBef>
                  <a:spcPts val="600"/>
                </a:spcBef>
                <a:buFont typeface="Arial" pitchFamily="34" charset="0"/>
                <a:buChar char="•"/>
              </a:pP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980087" y="2594108"/>
            <a:ext cx="216348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00B0F0"/>
                </a:solidFill>
              </a:rPr>
              <a:t>студентов </a:t>
            </a:r>
            <a:r>
              <a:rPr lang="ru-RU" dirty="0" smtClean="0">
                <a:solidFill>
                  <a:srgbClr val="00B0F0"/>
                </a:solidFill>
              </a:rPr>
              <a:t>и сотрудников 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>
          <a:xfrm>
            <a:off x="1369440" y="89363"/>
            <a:ext cx="8772288" cy="1770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Архитектура цифрового университета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10099" y="1882060"/>
            <a:ext cx="336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4800" dirty="0" smtClean="0">
                <a:solidFill>
                  <a:srgbClr val="00B0F0"/>
                </a:solidFill>
              </a:rPr>
              <a:t>92 проекта</a:t>
            </a:r>
            <a:endParaRPr lang="ru-RU" sz="44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2627" y="1262685"/>
            <a:ext cx="4796635" cy="243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Сбор и агрегирования данных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1"/>
                </a:solidFill>
              </a:rPr>
              <a:t>LMS</a:t>
            </a:r>
            <a:r>
              <a:rPr lang="ru-RU" sz="1400" dirty="0" smtClean="0">
                <a:solidFill>
                  <a:schemeClr val="bg1"/>
                </a:solidFill>
              </a:rPr>
              <a:t>-системы и инструменты обучения 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(</a:t>
            </a:r>
            <a:r>
              <a:rPr lang="en-US" sz="1400" i="1" dirty="0" smtClean="0">
                <a:solidFill>
                  <a:schemeClr val="bg1"/>
                </a:solidFill>
              </a:rPr>
              <a:t>Moodle,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Zoom, </a:t>
            </a:r>
            <a:r>
              <a:rPr lang="en-US" sz="1400" i="1" dirty="0" err="1" smtClean="0">
                <a:solidFill>
                  <a:schemeClr val="bg1"/>
                </a:solidFill>
              </a:rPr>
              <a:t>Plario</a:t>
            </a:r>
            <a:r>
              <a:rPr lang="en-US" sz="1400" i="1" dirty="0" smtClean="0">
                <a:solidFill>
                  <a:schemeClr val="bg1"/>
                </a:solidFill>
              </a:rPr>
              <a:t>, Adobe Connect</a:t>
            </a:r>
            <a:r>
              <a:rPr lang="ru-RU" sz="1400" i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Системы учета кадров </a:t>
            </a:r>
            <a:r>
              <a:rPr lang="ru-RU" sz="1400" i="1" dirty="0" smtClean="0">
                <a:solidFill>
                  <a:schemeClr val="bg1"/>
                </a:solidFill>
              </a:rPr>
              <a:t>(сотрудники, студенты)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Инфраструктуры кампуса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Цифровая среда университета </a:t>
            </a:r>
            <a:r>
              <a:rPr lang="ru-RU" sz="1400" i="1" dirty="0" smtClean="0">
                <a:solidFill>
                  <a:schemeClr val="bg1"/>
                </a:solidFill>
              </a:rPr>
              <a:t>(сети, </a:t>
            </a:r>
            <a:r>
              <a:rPr lang="en-US" sz="1400" i="1" dirty="0" err="1" smtClean="0">
                <a:solidFill>
                  <a:schemeClr val="bg1"/>
                </a:solidFill>
              </a:rPr>
              <a:t>WiFi</a:t>
            </a:r>
            <a:r>
              <a:rPr lang="en-US" sz="1400" i="1" dirty="0" smtClean="0">
                <a:solidFill>
                  <a:schemeClr val="bg1"/>
                </a:solidFill>
              </a:rPr>
              <a:t>, LDAP</a:t>
            </a:r>
            <a:r>
              <a:rPr lang="ru-RU" sz="1400" i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Системы учета научной деятельности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Внешние данные </a:t>
            </a:r>
            <a:r>
              <a:rPr lang="ru-RU" sz="1400" i="1" dirty="0" smtClean="0">
                <a:solidFill>
                  <a:schemeClr val="bg1"/>
                </a:solidFill>
              </a:rPr>
              <a:t>(социальные сети,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открытые данные, </a:t>
            </a:r>
            <a:r>
              <a:rPr lang="en-US" sz="1400" i="1" dirty="0" smtClean="0">
                <a:solidFill>
                  <a:schemeClr val="bg1"/>
                </a:solidFill>
              </a:rPr>
              <a:t>MOOC</a:t>
            </a:r>
            <a:r>
              <a:rPr lang="ru-RU" sz="1400" i="1" dirty="0" smtClean="0">
                <a:solidFill>
                  <a:schemeClr val="bg1"/>
                </a:solidFill>
              </a:rPr>
              <a:t>-платформы)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2671" y="5397463"/>
            <a:ext cx="3343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Политики в области данных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Политики на основе данных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9231117" y="3773664"/>
            <a:ext cx="246140" cy="25417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795080" y="4137217"/>
            <a:ext cx="3118212" cy="80402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8981" y="4216066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Формирование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озера данных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9231117" y="5122738"/>
            <a:ext cx="246140" cy="25417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0571" y="5409190"/>
            <a:ext cx="2670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3200" b="1" spc="200" dirty="0" smtClean="0">
                <a:solidFill>
                  <a:srgbClr val="00B0F0"/>
                </a:solidFill>
              </a:rPr>
              <a:t>ТГУ	</a:t>
            </a:r>
            <a:r>
              <a:rPr lang="ru-RU" sz="2000" b="1" spc="200" dirty="0" smtClean="0">
                <a:solidFill>
                  <a:srgbClr val="00B0F0"/>
                </a:solidFill>
              </a:rPr>
              <a:t>ТПУ   ТУСУР</a:t>
            </a:r>
            <a:endParaRPr lang="ru-RU" b="1" spc="200" dirty="0">
              <a:solidFill>
                <a:srgbClr val="00B0F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69440" y="2813609"/>
            <a:ext cx="2596426" cy="1214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63489" y="2813608"/>
            <a:ext cx="2596426" cy="1214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369440" y="4129351"/>
            <a:ext cx="2596426" cy="1214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63489" y="4129350"/>
            <a:ext cx="2596426" cy="1214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369440" y="2895055"/>
            <a:ext cx="259642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buClr>
                <a:srgbClr val="00B0F0"/>
              </a:buClr>
            </a:pPr>
            <a:r>
              <a:rPr lang="ru-RU" sz="2400" b="1" spc="-30" dirty="0"/>
              <a:t>Системы управления </a:t>
            </a:r>
            <a:r>
              <a:rPr lang="ru-RU" sz="2400" b="1" spc="-30" dirty="0" smtClean="0"/>
              <a:t/>
            </a:r>
            <a:br>
              <a:rPr lang="ru-RU" sz="2400" b="1" spc="-30" dirty="0" smtClean="0"/>
            </a:br>
            <a:r>
              <a:rPr lang="ru-RU" sz="2400" b="1" spc="-30" dirty="0" smtClean="0"/>
              <a:t>на </a:t>
            </a:r>
            <a:r>
              <a:rPr lang="ru-RU" sz="2400" b="1" spc="-30" dirty="0"/>
              <a:t>основе данных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063489" y="2895055"/>
            <a:ext cx="259642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buClr>
                <a:srgbClr val="00B0F0"/>
              </a:buClr>
            </a:pPr>
            <a:r>
              <a:rPr lang="ru-RU" sz="2400" b="1" spc="-30" dirty="0"/>
              <a:t>Цифровые образовательные технологии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69440" y="4199288"/>
            <a:ext cx="259642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buClr>
                <a:srgbClr val="00B0F0"/>
              </a:buClr>
            </a:pPr>
            <a:r>
              <a:rPr lang="ru-RU" sz="2400" b="1" spc="-30" dirty="0"/>
              <a:t>Индивидуальные </a:t>
            </a:r>
            <a:br>
              <a:rPr lang="ru-RU" sz="2400" b="1" spc="-30" dirty="0"/>
            </a:br>
            <a:r>
              <a:rPr lang="ru-RU" sz="2400" b="1" spc="-30" dirty="0"/>
              <a:t>образовательные траектории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63489" y="4199288"/>
            <a:ext cx="259642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buClr>
                <a:srgbClr val="00B0F0"/>
              </a:buClr>
            </a:pPr>
            <a:r>
              <a:rPr lang="ru-RU" sz="2400" b="1" spc="-30" dirty="0"/>
              <a:t>Компетенции цифровой экономики</a:t>
            </a:r>
          </a:p>
        </p:txBody>
      </p:sp>
      <p:sp>
        <p:nvSpPr>
          <p:cNvPr id="2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2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wt\QIP Shot - Screen 6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5" b="18836"/>
          <a:stretch/>
        </p:blipFill>
        <p:spPr bwMode="auto">
          <a:xfrm>
            <a:off x="3702" y="-20538"/>
            <a:ext cx="12279738" cy="69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48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83820" y="-243840"/>
            <a:ext cx="12367260" cy="717042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Shape 188"/>
          <p:cNvSpPr/>
          <p:nvPr/>
        </p:nvSpPr>
        <p:spPr>
          <a:xfrm>
            <a:off x="1186497" y="4169177"/>
            <a:ext cx="10815003" cy="2086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 lvl="0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ru-RU" sz="7200" dirty="0">
                <a:solidFill>
                  <a:schemeClr val="bg1"/>
                </a:solidFill>
              </a:rPr>
              <a:t>Взаимодействие </a:t>
            </a:r>
            <a:br>
              <a:rPr lang="ru-RU" sz="7200" dirty="0">
                <a:solidFill>
                  <a:schemeClr val="bg1"/>
                </a:solidFill>
              </a:rPr>
            </a:br>
            <a:r>
              <a:rPr lang="ru-RU" sz="7200" dirty="0">
                <a:solidFill>
                  <a:schemeClr val="bg1"/>
                </a:solidFill>
              </a:rPr>
              <a:t>с регионом</a:t>
            </a:r>
          </a:p>
        </p:txBody>
      </p:sp>
      <p:sp>
        <p:nvSpPr>
          <p:cNvPr id="10" name="Shape 189"/>
          <p:cNvSpPr/>
          <p:nvPr/>
        </p:nvSpPr>
        <p:spPr>
          <a:xfrm>
            <a:off x="1397049" y="7004215"/>
            <a:ext cx="535870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Физическая и цифровая </a:t>
            </a:r>
            <a:endParaRPr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6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241457" y="-1368535"/>
            <a:ext cx="8772288" cy="112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9148" y="4130640"/>
            <a:ext cx="2882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ТГУ – единственный университет, 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программе развития которого изначально заложена Третья 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миссия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38273" y="2051441"/>
            <a:ext cx="15494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</a:rPr>
              <a:t>Проект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Открытый </a:t>
            </a:r>
            <a:r>
              <a:rPr lang="ru-RU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университет </a:t>
            </a:r>
          </a:p>
        </p:txBody>
      </p:sp>
      <p:pic>
        <p:nvPicPr>
          <p:cNvPr id="13" name="Picture 6" descr="https://sun9-50.userapi.com/c851320/v851320410/12d157/qg-gpxU3Eb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93" y="2121695"/>
            <a:ext cx="2839038" cy="189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реализация проекта START U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4"/>
          <a:stretch/>
        </p:blipFill>
        <p:spPr bwMode="auto">
          <a:xfrm>
            <a:off x="7946322" y="135064"/>
            <a:ext cx="3333407" cy="19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747285" y="2121695"/>
            <a:ext cx="3437554" cy="377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Системы поддержки </a:t>
            </a: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талантов в регионе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Сеть школ-партнеров, сетевые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программы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для школьников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Центр развития современных компетенций детей и молодежи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Региональный Сириус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Томский региональный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центр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компетенций в области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онлайн-обучения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Региональный научно-образовательный математический центр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838275" y="3630257"/>
            <a:ext cx="2785300" cy="263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b="1" dirty="0" smtClean="0">
                <a:solidFill>
                  <a:schemeClr val="bg1"/>
                </a:solidFill>
              </a:rPr>
              <a:t>Совместные платформы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для университетов</a:t>
            </a:r>
          </a:p>
          <a:p>
            <a:pPr>
              <a:lnSpc>
                <a:spcPct val="90000"/>
              </a:lnSpc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spc="200" dirty="0" smtClean="0">
                <a:solidFill>
                  <a:srgbClr val="00B0F0"/>
                </a:solidFill>
              </a:rPr>
              <a:t>ТОЧКА КИПЕНИЯ, </a:t>
            </a:r>
            <a:br>
              <a:rPr lang="ru-RU" sz="1200" b="1" spc="200" dirty="0" smtClean="0">
                <a:solidFill>
                  <a:srgbClr val="00B0F0"/>
                </a:solidFill>
              </a:rPr>
            </a:br>
            <a:r>
              <a:rPr lang="ru-RU" sz="1200" b="1" spc="200" dirty="0" smtClean="0">
                <a:solidFill>
                  <a:srgbClr val="00B0F0"/>
                </a:solidFill>
              </a:rPr>
              <a:t>U-NOVUS, ГОРОД-IT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spc="200" dirty="0" smtClean="0">
                <a:solidFill>
                  <a:srgbClr val="00B0F0"/>
                </a:solidFill>
              </a:rPr>
              <a:t>РЕГИОНАЛЬНЫЙ ЦЕНТР WOR</a:t>
            </a:r>
            <a:r>
              <a:rPr lang="en-US" sz="1200" b="1" spc="200" smtClean="0">
                <a:solidFill>
                  <a:srgbClr val="00B0F0"/>
                </a:solidFill>
              </a:rPr>
              <a:t>L</a:t>
            </a:r>
            <a:r>
              <a:rPr lang="ru-RU" sz="1200" b="1" spc="200" smtClean="0">
                <a:solidFill>
                  <a:srgbClr val="00B0F0"/>
                </a:solidFill>
              </a:rPr>
              <a:t>DSKILLS </a:t>
            </a:r>
            <a:endParaRPr lang="ru-RU" sz="1200" b="1" spc="200" dirty="0" smtClean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spc="200" dirty="0" smtClean="0">
                <a:solidFill>
                  <a:srgbClr val="00B0F0"/>
                </a:solidFill>
              </a:rPr>
              <a:t>ИНЖИНИРИНГОВЫЕ ЦЕНТРЫ </a:t>
            </a:r>
          </a:p>
          <a:p>
            <a:pPr>
              <a:lnSpc>
                <a:spcPct val="90000"/>
              </a:lnSpc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spc="200" dirty="0" smtClean="0">
                <a:solidFill>
                  <a:srgbClr val="00B0F0"/>
                </a:solidFill>
              </a:rPr>
              <a:t>ЦЕНТР КОМПЕТЕНЦИЙ ПО УПРАВЛЕНИЮ, ОСНОВАННОМУ НА ДАННЫХ</a:t>
            </a:r>
          </a:p>
        </p:txBody>
      </p:sp>
      <p:sp>
        <p:nvSpPr>
          <p:cNvPr id="25" name="Shape 10"/>
          <p:cNvSpPr txBox="1">
            <a:spLocks/>
          </p:cNvSpPr>
          <p:nvPr/>
        </p:nvSpPr>
        <p:spPr>
          <a:xfrm>
            <a:off x="1369440" y="102734"/>
            <a:ext cx="8772288" cy="1770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>
                <a:solidFill>
                  <a:schemeClr val="bg1"/>
                </a:solidFill>
              </a:rPr>
              <a:t>Университет — городу. 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ru-RU" sz="4800" dirty="0">
                <a:solidFill>
                  <a:schemeClr val="bg1"/>
                </a:solidFill>
              </a:rPr>
              <a:t>Третья роль</a:t>
            </a:r>
          </a:p>
        </p:txBody>
      </p:sp>
      <p:pic>
        <p:nvPicPr>
          <p:cNvPr id="11" name="Picture 2" descr="D:\Documents\Мероприятия\2016\11.01 ректор сколоково опять\1423479429_img_92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t="1" r="17056" b="1171"/>
          <a:stretch/>
        </p:blipFill>
        <p:spPr bwMode="auto">
          <a:xfrm>
            <a:off x="10141728" y="1277005"/>
            <a:ext cx="1689379" cy="168937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1"/>
          <p:cNvSpPr txBox="1">
            <a:spLocks/>
          </p:cNvSpPr>
          <p:nvPr/>
        </p:nvSpPr>
        <p:spPr>
          <a:xfrm>
            <a:off x="8838274" y="2854406"/>
            <a:ext cx="3842002" cy="73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00B0F0"/>
                </a:solidFill>
                <a:latin typeface="+mj-lt"/>
              </a:rPr>
              <a:t>&gt;</a:t>
            </a:r>
            <a:r>
              <a:rPr lang="ru-RU" sz="4000" dirty="0" smtClean="0">
                <a:solidFill>
                  <a:srgbClr val="00B0F0"/>
                </a:solidFill>
                <a:latin typeface="+mj-lt"/>
              </a:rPr>
              <a:t> 5 000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245069" y="3204016"/>
            <a:ext cx="216348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слушателей ежегодно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158929"/>
            <a:ext cx="12192000" cy="4662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69440" y="195486"/>
            <a:ext cx="10822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Результаты защиты дорожных карт вузов</a:t>
            </a:r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77624" y="5850927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bg1"/>
                </a:solidFill>
                <a:ea typeface="Georgia"/>
                <a:cs typeface="Georgia"/>
                <a:sym typeface="Arial"/>
              </a:rPr>
              <a:t>Волков А.Е</a:t>
            </a:r>
            <a:r>
              <a:rPr lang="ru-RU" sz="1100" i="1" dirty="0" smtClean="0">
                <a:solidFill>
                  <a:schemeClr val="bg1"/>
                </a:solidFill>
                <a:ea typeface="Georgia"/>
                <a:cs typeface="Georgia"/>
                <a:sym typeface="Arial"/>
              </a:rPr>
              <a:t>., 2019 г.</a:t>
            </a:r>
            <a:endParaRPr lang="ru-RU" sz="1100" i="1" dirty="0">
              <a:solidFill>
                <a:schemeClr val="bg1"/>
              </a:solidFill>
              <a:ea typeface="Georgia"/>
              <a:cs typeface="Georgia"/>
              <a:sym typeface="Arial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369440" y="1161144"/>
            <a:ext cx="8195474" cy="4628908"/>
            <a:chOff x="290424" y="813673"/>
            <a:chExt cx="7665952" cy="4329827"/>
          </a:xfrm>
        </p:grpSpPr>
        <p:pic>
          <p:nvPicPr>
            <p:cNvPr id="5" name="Picture 2" descr="\\1-137-4\d\МЕРОПРИЯТИЯ\12.19 Встреча с коллективом\Управление\Страницы из Волков Томск_2 декбря 201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53" b="4134"/>
            <a:stretch/>
          </p:blipFill>
          <p:spPr bwMode="auto">
            <a:xfrm>
              <a:off x="290424" y="813673"/>
              <a:ext cx="7665952" cy="432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2340145" y="1347614"/>
              <a:ext cx="359648" cy="367638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50662" y="4543331"/>
              <a:ext cx="43389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ТГУ</a:t>
              </a:r>
              <a:endParaRPr lang="ru-RU" sz="1600" b="1" dirty="0"/>
            </a:p>
          </p:txBody>
        </p:sp>
      </p:grp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5</a:t>
            </a:fld>
            <a:endParaRPr lang="ru-RU"/>
          </a:p>
        </p:txBody>
      </p:sp>
      <p:sp>
        <p:nvSpPr>
          <p:cNvPr id="13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ЕРОПРИЯТИЯ\07.21 Остров 10-22 Визионерская лекция ректора\5-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554" y="1420180"/>
            <a:ext cx="1656184" cy="127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11"/>
          <p:cNvSpPr txBox="1">
            <a:spLocks/>
          </p:cNvSpPr>
          <p:nvPr/>
        </p:nvSpPr>
        <p:spPr>
          <a:xfrm>
            <a:off x="9651842" y="3132787"/>
            <a:ext cx="2310749" cy="228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8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3600" b="1" dirty="0" smtClean="0">
                <a:solidFill>
                  <a:srgbClr val="0070C0"/>
                </a:solidFill>
              </a:rPr>
              <a:t>ТГУ — 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стабильно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в группе лидеров </a:t>
            </a:r>
            <a:r>
              <a:rPr lang="ru-RU" sz="2800" b="1" dirty="0">
                <a:solidFill>
                  <a:schemeClr val="tx1"/>
                </a:solidFill>
              </a:rPr>
              <a:t>программы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" name="Параллелограмм 70"/>
          <p:cNvSpPr/>
          <p:nvPr/>
        </p:nvSpPr>
        <p:spPr>
          <a:xfrm>
            <a:off x="7065424" y="5637245"/>
            <a:ext cx="2695208" cy="208288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/>
          </a:p>
        </p:txBody>
      </p:sp>
      <p:sp>
        <p:nvSpPr>
          <p:cNvPr id="70" name="Параллелограмм 69"/>
          <p:cNvSpPr/>
          <p:nvPr/>
        </p:nvSpPr>
        <p:spPr>
          <a:xfrm>
            <a:off x="2282803" y="5637245"/>
            <a:ext cx="2452503" cy="208288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/>
          </a:p>
        </p:txBody>
      </p:sp>
      <p:pic>
        <p:nvPicPr>
          <p:cNvPr id="2" name="Picture 2" descr="\\1-137-4\d\МЕРОПРИЯТИЯ\12.02–6 стратсессия большой университет\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6785" r="8313" b="1871"/>
          <a:stretch/>
        </p:blipFill>
        <p:spPr bwMode="auto">
          <a:xfrm>
            <a:off x="3160637" y="1013681"/>
            <a:ext cx="4025771" cy="251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2"/>
          <p:cNvSpPr/>
          <p:nvPr/>
        </p:nvSpPr>
        <p:spPr>
          <a:xfrm>
            <a:off x="258624" y="3140970"/>
            <a:ext cx="3777765" cy="2282364"/>
          </a:xfrm>
          <a:custGeom>
            <a:avLst/>
            <a:gdLst/>
            <a:ahLst/>
            <a:cxnLst/>
            <a:rect l="l" t="t" r="r" b="b"/>
            <a:pathLst>
              <a:path w="2242820" h="2955925">
                <a:moveTo>
                  <a:pt x="127304" y="0"/>
                </a:moveTo>
                <a:lnTo>
                  <a:pt x="53706" y="1989"/>
                </a:lnTo>
                <a:lnTo>
                  <a:pt x="15913" y="15913"/>
                </a:lnTo>
                <a:lnTo>
                  <a:pt x="1989" y="53706"/>
                </a:lnTo>
                <a:lnTo>
                  <a:pt x="0" y="127304"/>
                </a:lnTo>
                <a:lnTo>
                  <a:pt x="0" y="2828556"/>
                </a:lnTo>
                <a:lnTo>
                  <a:pt x="1989" y="2902162"/>
                </a:lnTo>
                <a:lnTo>
                  <a:pt x="15913" y="2939959"/>
                </a:lnTo>
                <a:lnTo>
                  <a:pt x="53706" y="2953884"/>
                </a:lnTo>
                <a:lnTo>
                  <a:pt x="127304" y="2955874"/>
                </a:lnTo>
                <a:lnTo>
                  <a:pt x="2115477" y="2955874"/>
                </a:lnTo>
                <a:lnTo>
                  <a:pt x="2189082" y="2953884"/>
                </a:lnTo>
                <a:lnTo>
                  <a:pt x="2226879" y="2939959"/>
                </a:lnTo>
                <a:lnTo>
                  <a:pt x="2240805" y="2902162"/>
                </a:lnTo>
                <a:lnTo>
                  <a:pt x="2242794" y="2828556"/>
                </a:lnTo>
                <a:lnTo>
                  <a:pt x="2242794" y="127304"/>
                </a:lnTo>
                <a:lnTo>
                  <a:pt x="2240805" y="53706"/>
                </a:lnTo>
                <a:lnTo>
                  <a:pt x="2226879" y="15913"/>
                </a:lnTo>
                <a:lnTo>
                  <a:pt x="2189082" y="1989"/>
                </a:lnTo>
                <a:lnTo>
                  <a:pt x="2115477" y="0"/>
                </a:lnTo>
                <a:lnTo>
                  <a:pt x="127304" y="0"/>
                </a:lnTo>
                <a:close/>
              </a:path>
            </a:pathLst>
          </a:custGeom>
          <a:solidFill>
            <a:schemeClr val="bg1"/>
          </a:solidFill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841198" y="880751"/>
            <a:ext cx="2981113" cy="777991"/>
          </a:xfrm>
          <a:prstGeom prst="rect">
            <a:avLst/>
          </a:prstGeom>
        </p:spPr>
        <p:txBody>
          <a:bodyPr vert="horz" wrap="square" lIns="0" tIns="120221" rIns="0" bIns="0" rtlCol="0">
            <a:spAutoFit/>
          </a:bodyPr>
          <a:lstStyle/>
          <a:p>
            <a:pPr marL="16933">
              <a:spcBef>
                <a:spcPts val="947"/>
              </a:spcBef>
            </a:pPr>
            <a:r>
              <a:rPr sz="4300" b="1" spc="7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2020</a:t>
            </a:r>
            <a:endParaRPr sz="43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object 19"/>
          <p:cNvSpPr txBox="1"/>
          <p:nvPr/>
        </p:nvSpPr>
        <p:spPr>
          <a:xfrm>
            <a:off x="494583" y="3621021"/>
            <a:ext cx="828004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600" b="1" spc="27" dirty="0">
                <a:solidFill>
                  <a:srgbClr val="00B0F0"/>
                </a:solidFill>
                <a:cs typeface="Arial" panose="020B0604020202020204" pitchFamily="34" charset="0"/>
              </a:rPr>
              <a:t>POLY</a:t>
            </a:r>
            <a:endParaRPr lang="en-US" sz="16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6" name="object 20"/>
          <p:cNvSpPr txBox="1"/>
          <p:nvPr/>
        </p:nvSpPr>
        <p:spPr>
          <a:xfrm>
            <a:off x="1525588" y="3621021"/>
            <a:ext cx="1166952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600" b="1" spc="27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MONO</a:t>
            </a:r>
          </a:p>
        </p:txBody>
      </p:sp>
      <p:graphicFrame>
        <p:nvGraphicFramePr>
          <p:cNvPr id="7" name="object 21"/>
          <p:cNvGraphicFramePr>
            <a:graphicFrameLocks noGrp="1"/>
          </p:cNvGraphicFramePr>
          <p:nvPr>
            <p:extLst/>
          </p:nvPr>
        </p:nvGraphicFramePr>
        <p:xfrm>
          <a:off x="436241" y="3836567"/>
          <a:ext cx="869120" cy="7491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9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3400">
                <a:tc>
                  <a:txBody>
                    <a:bodyPr/>
                    <a:lstStyle/>
                    <a:p>
                      <a:pPr marL="7556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500" b="1" spc="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ТГУ</a:t>
                      </a:r>
                      <a:endParaRPr sz="1500" b="1" dirty="0">
                        <a:latin typeface="Trebuchet MS"/>
                        <a:cs typeface="Trebuchet MS"/>
                      </a:endParaRPr>
                    </a:p>
                  </a:txBody>
                  <a:tcPr marL="0" marR="62400" marT="62400" marB="62400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733">
                <a:tc>
                  <a:txBody>
                    <a:bodyPr/>
                    <a:lstStyle/>
                    <a:p>
                      <a:pPr marL="75565" algn="l">
                        <a:lnSpc>
                          <a:spcPts val="1585"/>
                        </a:lnSpc>
                      </a:pPr>
                      <a:r>
                        <a:rPr sz="1500" b="1" spc="3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ТПУ</a:t>
                      </a:r>
                      <a:endParaRPr sz="1500" b="1" dirty="0">
                        <a:latin typeface="Trebuchet MS"/>
                        <a:cs typeface="Trebuchet MS"/>
                      </a:endParaRPr>
                    </a:p>
                  </a:txBody>
                  <a:tcPr marL="0" marR="62400" marT="62400" marB="62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object 23"/>
          <p:cNvSpPr txBox="1"/>
          <p:nvPr/>
        </p:nvSpPr>
        <p:spPr>
          <a:xfrm>
            <a:off x="859177" y="5632633"/>
            <a:ext cx="2737273" cy="601019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/>
            <a:r>
              <a:rPr sz="1900" b="1" spc="272" dirty="0">
                <a:solidFill>
                  <a:schemeClr val="bg1"/>
                </a:solidFill>
                <a:cs typeface="Arial" panose="020B0604020202020204" pitchFamily="34" charset="0"/>
              </a:rPr>
              <a:t>R</a:t>
            </a:r>
            <a:r>
              <a:rPr sz="1900" b="1" spc="200" dirty="0">
                <a:solidFill>
                  <a:schemeClr val="bg1"/>
                </a:solidFill>
                <a:cs typeface="Arial" panose="020B0604020202020204" pitchFamily="34" charset="0"/>
              </a:rPr>
              <a:t>≈</a:t>
            </a:r>
            <a:r>
              <a:rPr sz="1900" b="1" spc="-507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900" b="1" spc="-507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sz="1900" b="1" spc="80" dirty="0">
                <a:solidFill>
                  <a:schemeClr val="bg1"/>
                </a:solidFill>
                <a:cs typeface="Arial" panose="020B0604020202020204" pitchFamily="34" charset="0"/>
              </a:rPr>
              <a:t>500-600</a:t>
            </a:r>
            <a:endParaRPr sz="19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6933" marR="409766"/>
            <a:r>
              <a:rPr sz="1900" b="1" spc="320" dirty="0">
                <a:solidFill>
                  <a:schemeClr val="bg1"/>
                </a:solidFill>
                <a:cs typeface="Arial" panose="020B0604020202020204" pitchFamily="34" charset="0"/>
              </a:rPr>
              <a:t>B</a:t>
            </a:r>
            <a:r>
              <a:rPr sz="1900" b="1" spc="-56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sz="1900" b="1" spc="200" dirty="0">
                <a:solidFill>
                  <a:schemeClr val="bg1"/>
                </a:solidFill>
                <a:cs typeface="Arial" panose="020B0604020202020204" pitchFamily="34" charset="0"/>
              </a:rPr>
              <a:t>≈ </a:t>
            </a:r>
            <a:r>
              <a:rPr sz="1900" b="1" spc="-27" dirty="0">
                <a:solidFill>
                  <a:schemeClr val="bg1"/>
                </a:solidFill>
                <a:cs typeface="Arial" panose="020B0604020202020204" pitchFamily="34" charset="0"/>
              </a:rPr>
              <a:t>0,5 </a:t>
            </a:r>
            <a:r>
              <a:rPr sz="1900" b="1" spc="33" dirty="0" err="1">
                <a:solidFill>
                  <a:schemeClr val="bg1"/>
                </a:solidFill>
                <a:cs typeface="Arial" panose="020B0604020202020204" pitchFamily="34" charset="0"/>
              </a:rPr>
              <a:t>млрд</a:t>
            </a:r>
            <a:r>
              <a:rPr sz="1900" b="1" spc="3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sz="1900" b="1" spc="87" dirty="0">
                <a:solidFill>
                  <a:schemeClr val="bg1"/>
                </a:solidFill>
                <a:cs typeface="Arial" panose="020B0604020202020204" pitchFamily="34" charset="0"/>
              </a:rPr>
              <a:t>$</a:t>
            </a:r>
            <a:endParaRPr sz="19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object 24"/>
          <p:cNvSpPr txBox="1"/>
          <p:nvPr/>
        </p:nvSpPr>
        <p:spPr>
          <a:xfrm>
            <a:off x="8962803" y="917094"/>
            <a:ext cx="2989848" cy="888955"/>
          </a:xfrm>
          <a:prstGeom prst="rect">
            <a:avLst/>
          </a:prstGeom>
        </p:spPr>
        <p:txBody>
          <a:bodyPr vert="horz" wrap="square" lIns="0" tIns="139694" rIns="0" bIns="0" rtlCol="0">
            <a:spAutoFit/>
          </a:bodyPr>
          <a:lstStyle/>
          <a:p>
            <a:pPr marL="16933" marR="231129">
              <a:lnSpc>
                <a:spcPct val="90000"/>
              </a:lnSpc>
              <a:spcBef>
                <a:spcPts val="679"/>
              </a:spcBef>
              <a:spcAft>
                <a:spcPts val="533"/>
              </a:spcAft>
            </a:pPr>
            <a:r>
              <a:rPr lang="ru-RU" sz="2700" b="1" dirty="0">
                <a:solidFill>
                  <a:schemeClr val="bg1"/>
                </a:solidFill>
                <a:cs typeface="Arial" panose="020B0604020202020204" pitchFamily="34" charset="0"/>
              </a:rPr>
              <a:t>Большой Томский университет</a:t>
            </a:r>
            <a:endParaRPr sz="27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object 25"/>
          <p:cNvSpPr/>
          <p:nvPr/>
        </p:nvSpPr>
        <p:spPr>
          <a:xfrm>
            <a:off x="10451936" y="3826208"/>
            <a:ext cx="755649" cy="755649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300037" y="600075"/>
                </a:moveTo>
                <a:lnTo>
                  <a:pt x="348705" y="596148"/>
                </a:lnTo>
                <a:lnTo>
                  <a:pt x="394873" y="584779"/>
                </a:lnTo>
                <a:lnTo>
                  <a:pt x="437923" y="566586"/>
                </a:lnTo>
                <a:lnTo>
                  <a:pt x="477237" y="542186"/>
                </a:lnTo>
                <a:lnTo>
                  <a:pt x="512197" y="512197"/>
                </a:lnTo>
                <a:lnTo>
                  <a:pt x="542186" y="477237"/>
                </a:lnTo>
                <a:lnTo>
                  <a:pt x="566586" y="437923"/>
                </a:lnTo>
                <a:lnTo>
                  <a:pt x="584779" y="394873"/>
                </a:lnTo>
                <a:lnTo>
                  <a:pt x="596148" y="348705"/>
                </a:lnTo>
                <a:lnTo>
                  <a:pt x="600075" y="300037"/>
                </a:lnTo>
                <a:lnTo>
                  <a:pt x="596148" y="251369"/>
                </a:lnTo>
                <a:lnTo>
                  <a:pt x="584779" y="205201"/>
                </a:lnTo>
                <a:lnTo>
                  <a:pt x="566586" y="162151"/>
                </a:lnTo>
                <a:lnTo>
                  <a:pt x="542186" y="122837"/>
                </a:lnTo>
                <a:lnTo>
                  <a:pt x="512197" y="87877"/>
                </a:lnTo>
                <a:lnTo>
                  <a:pt x="477237" y="57888"/>
                </a:lnTo>
                <a:lnTo>
                  <a:pt x="437923" y="33488"/>
                </a:lnTo>
                <a:lnTo>
                  <a:pt x="394873" y="15295"/>
                </a:lnTo>
                <a:lnTo>
                  <a:pt x="348705" y="3926"/>
                </a:lnTo>
                <a:lnTo>
                  <a:pt x="300037" y="0"/>
                </a:lnTo>
                <a:lnTo>
                  <a:pt x="251369" y="3926"/>
                </a:lnTo>
                <a:lnTo>
                  <a:pt x="205201" y="15295"/>
                </a:lnTo>
                <a:lnTo>
                  <a:pt x="162151" y="33488"/>
                </a:lnTo>
                <a:lnTo>
                  <a:pt x="122837" y="57888"/>
                </a:lnTo>
                <a:lnTo>
                  <a:pt x="87877" y="87877"/>
                </a:lnTo>
                <a:lnTo>
                  <a:pt x="57888" y="122837"/>
                </a:lnTo>
                <a:lnTo>
                  <a:pt x="33488" y="162151"/>
                </a:lnTo>
                <a:lnTo>
                  <a:pt x="15295" y="205201"/>
                </a:lnTo>
                <a:lnTo>
                  <a:pt x="3926" y="251369"/>
                </a:lnTo>
                <a:lnTo>
                  <a:pt x="0" y="300037"/>
                </a:lnTo>
                <a:lnTo>
                  <a:pt x="3926" y="348705"/>
                </a:lnTo>
                <a:lnTo>
                  <a:pt x="15295" y="394873"/>
                </a:lnTo>
                <a:lnTo>
                  <a:pt x="33488" y="437923"/>
                </a:lnTo>
                <a:lnTo>
                  <a:pt x="57888" y="477237"/>
                </a:lnTo>
                <a:lnTo>
                  <a:pt x="87877" y="512197"/>
                </a:lnTo>
                <a:lnTo>
                  <a:pt x="122837" y="542186"/>
                </a:lnTo>
                <a:lnTo>
                  <a:pt x="162151" y="566586"/>
                </a:lnTo>
                <a:lnTo>
                  <a:pt x="205201" y="584779"/>
                </a:lnTo>
                <a:lnTo>
                  <a:pt x="251369" y="596148"/>
                </a:lnTo>
                <a:lnTo>
                  <a:pt x="300037" y="600075"/>
                </a:lnTo>
                <a:close/>
              </a:path>
            </a:pathLst>
          </a:custGeom>
          <a:ln w="1714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object 30"/>
          <p:cNvSpPr txBox="1"/>
          <p:nvPr/>
        </p:nvSpPr>
        <p:spPr>
          <a:xfrm>
            <a:off x="10541471" y="3921671"/>
            <a:ext cx="576578" cy="5208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73"/>
              </a:spcBef>
            </a:pPr>
            <a:r>
              <a:rPr sz="1200" b="1" spc="13" dirty="0">
                <a:solidFill>
                  <a:schemeClr val="bg1"/>
                </a:solidFill>
                <a:cs typeface="Arial" panose="020B0604020202020204" pitchFamily="34" charset="0"/>
              </a:rPr>
              <a:t>ВШЭ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sz="1200" spc="7" dirty="0">
                <a:solidFill>
                  <a:schemeClr val="bg1"/>
                </a:solidFill>
                <a:cs typeface="Arial" panose="020B0604020202020204" pitchFamily="34" charset="0"/>
              </a:rPr>
              <a:t>0,5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sz="1200" spc="40" dirty="0">
                <a:solidFill>
                  <a:schemeClr val="bg1"/>
                </a:solidFill>
                <a:cs typeface="Arial" panose="020B0604020202020204" pitchFamily="34" charset="0"/>
              </a:rPr>
              <a:t>млрд</a:t>
            </a:r>
            <a:r>
              <a:rPr sz="1200" spc="-11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chemeClr val="bg1"/>
                </a:solidFill>
                <a:cs typeface="Arial" panose="020B0604020202020204" pitchFamily="34" charset="0"/>
              </a:rPr>
              <a:t>$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1145196" y="4389109"/>
            <a:ext cx="755649" cy="755649"/>
            <a:chOff x="8441184" y="3291830"/>
            <a:chExt cx="566737" cy="566737"/>
          </a:xfrm>
        </p:grpSpPr>
        <p:sp>
          <p:nvSpPr>
            <p:cNvPr id="14" name="object 26"/>
            <p:cNvSpPr/>
            <p:nvPr/>
          </p:nvSpPr>
          <p:spPr>
            <a:xfrm>
              <a:off x="8441184" y="3291830"/>
              <a:ext cx="566737" cy="566737"/>
            </a:xfrm>
            <a:custGeom>
              <a:avLst/>
              <a:gdLst/>
              <a:ahLst/>
              <a:cxnLst/>
              <a:rect l="l" t="t" r="r" b="b"/>
              <a:pathLst>
                <a:path w="600075" h="600075">
                  <a:moveTo>
                    <a:pt x="300037" y="600075"/>
                  </a:moveTo>
                  <a:lnTo>
                    <a:pt x="348705" y="596148"/>
                  </a:lnTo>
                  <a:lnTo>
                    <a:pt x="394873" y="584779"/>
                  </a:lnTo>
                  <a:lnTo>
                    <a:pt x="437923" y="566586"/>
                  </a:lnTo>
                  <a:lnTo>
                    <a:pt x="477237" y="542186"/>
                  </a:lnTo>
                  <a:lnTo>
                    <a:pt x="512197" y="512197"/>
                  </a:lnTo>
                  <a:lnTo>
                    <a:pt x="542186" y="477237"/>
                  </a:lnTo>
                  <a:lnTo>
                    <a:pt x="566586" y="437923"/>
                  </a:lnTo>
                  <a:lnTo>
                    <a:pt x="584779" y="394873"/>
                  </a:lnTo>
                  <a:lnTo>
                    <a:pt x="596148" y="348705"/>
                  </a:lnTo>
                  <a:lnTo>
                    <a:pt x="600075" y="300037"/>
                  </a:lnTo>
                  <a:lnTo>
                    <a:pt x="596148" y="251369"/>
                  </a:lnTo>
                  <a:lnTo>
                    <a:pt x="584779" y="205201"/>
                  </a:lnTo>
                  <a:lnTo>
                    <a:pt x="566586" y="162151"/>
                  </a:lnTo>
                  <a:lnTo>
                    <a:pt x="542186" y="122837"/>
                  </a:lnTo>
                  <a:lnTo>
                    <a:pt x="512197" y="87877"/>
                  </a:lnTo>
                  <a:lnTo>
                    <a:pt x="477237" y="57888"/>
                  </a:lnTo>
                  <a:lnTo>
                    <a:pt x="437923" y="33488"/>
                  </a:lnTo>
                  <a:lnTo>
                    <a:pt x="394873" y="15295"/>
                  </a:lnTo>
                  <a:lnTo>
                    <a:pt x="348705" y="3926"/>
                  </a:lnTo>
                  <a:lnTo>
                    <a:pt x="300037" y="0"/>
                  </a:lnTo>
                  <a:lnTo>
                    <a:pt x="251369" y="3926"/>
                  </a:lnTo>
                  <a:lnTo>
                    <a:pt x="205201" y="15295"/>
                  </a:lnTo>
                  <a:lnTo>
                    <a:pt x="162151" y="33488"/>
                  </a:lnTo>
                  <a:lnTo>
                    <a:pt x="122837" y="57888"/>
                  </a:lnTo>
                  <a:lnTo>
                    <a:pt x="87877" y="87877"/>
                  </a:lnTo>
                  <a:lnTo>
                    <a:pt x="57888" y="122837"/>
                  </a:lnTo>
                  <a:lnTo>
                    <a:pt x="33488" y="162151"/>
                  </a:lnTo>
                  <a:lnTo>
                    <a:pt x="15295" y="205201"/>
                  </a:lnTo>
                  <a:lnTo>
                    <a:pt x="3926" y="251369"/>
                  </a:lnTo>
                  <a:lnTo>
                    <a:pt x="0" y="300037"/>
                  </a:lnTo>
                  <a:lnTo>
                    <a:pt x="3926" y="348705"/>
                  </a:lnTo>
                  <a:lnTo>
                    <a:pt x="15295" y="394873"/>
                  </a:lnTo>
                  <a:lnTo>
                    <a:pt x="33488" y="437923"/>
                  </a:lnTo>
                  <a:lnTo>
                    <a:pt x="57888" y="477237"/>
                  </a:lnTo>
                  <a:lnTo>
                    <a:pt x="87877" y="512197"/>
                  </a:lnTo>
                  <a:lnTo>
                    <a:pt x="122837" y="542186"/>
                  </a:lnTo>
                  <a:lnTo>
                    <a:pt x="162151" y="566586"/>
                  </a:lnTo>
                  <a:lnTo>
                    <a:pt x="205201" y="584779"/>
                  </a:lnTo>
                  <a:lnTo>
                    <a:pt x="251369" y="596148"/>
                  </a:lnTo>
                  <a:lnTo>
                    <a:pt x="300037" y="600075"/>
                  </a:lnTo>
                  <a:close/>
                </a:path>
              </a:pathLst>
            </a:custGeom>
            <a:ln w="17145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object 31"/>
            <p:cNvSpPr txBox="1"/>
            <p:nvPr/>
          </p:nvSpPr>
          <p:spPr>
            <a:xfrm>
              <a:off x="8508335" y="3379888"/>
              <a:ext cx="432434" cy="3906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73"/>
                </a:spcBef>
              </a:pPr>
              <a:r>
                <a:rPr sz="1200" b="1" spc="20" dirty="0">
                  <a:solidFill>
                    <a:schemeClr val="bg1"/>
                  </a:solidFill>
                  <a:cs typeface="Arial" panose="020B0604020202020204" pitchFamily="34" charset="0"/>
                </a:rPr>
                <a:t>СПБ</a:t>
              </a:r>
              <a:endParaRPr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sz="1200" spc="7" dirty="0">
                  <a:solidFill>
                    <a:schemeClr val="bg1"/>
                  </a:solidFill>
                  <a:cs typeface="Arial" panose="020B0604020202020204" pitchFamily="34" charset="0"/>
                </a:rPr>
                <a:t>0,3</a:t>
              </a:r>
              <a:endParaRPr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sz="1200" spc="40" dirty="0">
                  <a:solidFill>
                    <a:schemeClr val="bg1"/>
                  </a:solidFill>
                  <a:cs typeface="Arial" panose="020B0604020202020204" pitchFamily="34" charset="0"/>
                </a:rPr>
                <a:t>млрд</a:t>
              </a:r>
              <a:r>
                <a:rPr sz="1200" spc="-113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sz="1200" spc="60" dirty="0">
                  <a:solidFill>
                    <a:schemeClr val="bg1"/>
                  </a:solidFill>
                  <a:cs typeface="Arial" panose="020B0604020202020204" pitchFamily="34" charset="0"/>
                </a:rPr>
                <a:t>$</a:t>
              </a:r>
              <a:endParaRPr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7" name="object 28"/>
          <p:cNvSpPr/>
          <p:nvPr/>
        </p:nvSpPr>
        <p:spPr>
          <a:xfrm>
            <a:off x="9739598" y="4389109"/>
            <a:ext cx="755649" cy="755649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300037" y="600075"/>
                </a:moveTo>
                <a:lnTo>
                  <a:pt x="348705" y="596148"/>
                </a:lnTo>
                <a:lnTo>
                  <a:pt x="394873" y="584779"/>
                </a:lnTo>
                <a:lnTo>
                  <a:pt x="437923" y="566586"/>
                </a:lnTo>
                <a:lnTo>
                  <a:pt x="477237" y="542186"/>
                </a:lnTo>
                <a:lnTo>
                  <a:pt x="512197" y="512197"/>
                </a:lnTo>
                <a:lnTo>
                  <a:pt x="542186" y="477237"/>
                </a:lnTo>
                <a:lnTo>
                  <a:pt x="566586" y="437923"/>
                </a:lnTo>
                <a:lnTo>
                  <a:pt x="584779" y="394873"/>
                </a:lnTo>
                <a:lnTo>
                  <a:pt x="596148" y="348705"/>
                </a:lnTo>
                <a:lnTo>
                  <a:pt x="600075" y="300037"/>
                </a:lnTo>
                <a:lnTo>
                  <a:pt x="596148" y="251369"/>
                </a:lnTo>
                <a:lnTo>
                  <a:pt x="584779" y="205201"/>
                </a:lnTo>
                <a:lnTo>
                  <a:pt x="566586" y="162151"/>
                </a:lnTo>
                <a:lnTo>
                  <a:pt x="542186" y="122837"/>
                </a:lnTo>
                <a:lnTo>
                  <a:pt x="512197" y="87877"/>
                </a:lnTo>
                <a:lnTo>
                  <a:pt x="477237" y="57888"/>
                </a:lnTo>
                <a:lnTo>
                  <a:pt x="437923" y="33488"/>
                </a:lnTo>
                <a:lnTo>
                  <a:pt x="394873" y="15295"/>
                </a:lnTo>
                <a:lnTo>
                  <a:pt x="348705" y="3926"/>
                </a:lnTo>
                <a:lnTo>
                  <a:pt x="300037" y="0"/>
                </a:lnTo>
                <a:lnTo>
                  <a:pt x="251369" y="3926"/>
                </a:lnTo>
                <a:lnTo>
                  <a:pt x="205201" y="15295"/>
                </a:lnTo>
                <a:lnTo>
                  <a:pt x="162151" y="33488"/>
                </a:lnTo>
                <a:lnTo>
                  <a:pt x="122837" y="57888"/>
                </a:lnTo>
                <a:lnTo>
                  <a:pt x="87877" y="87877"/>
                </a:lnTo>
                <a:lnTo>
                  <a:pt x="57888" y="122837"/>
                </a:lnTo>
                <a:lnTo>
                  <a:pt x="33488" y="162151"/>
                </a:lnTo>
                <a:lnTo>
                  <a:pt x="15295" y="205201"/>
                </a:lnTo>
                <a:lnTo>
                  <a:pt x="3926" y="251369"/>
                </a:lnTo>
                <a:lnTo>
                  <a:pt x="0" y="300037"/>
                </a:lnTo>
                <a:lnTo>
                  <a:pt x="3926" y="348705"/>
                </a:lnTo>
                <a:lnTo>
                  <a:pt x="15295" y="394873"/>
                </a:lnTo>
                <a:lnTo>
                  <a:pt x="33488" y="437923"/>
                </a:lnTo>
                <a:lnTo>
                  <a:pt x="57888" y="477237"/>
                </a:lnTo>
                <a:lnTo>
                  <a:pt x="87877" y="512197"/>
                </a:lnTo>
                <a:lnTo>
                  <a:pt x="122837" y="542186"/>
                </a:lnTo>
                <a:lnTo>
                  <a:pt x="162151" y="566586"/>
                </a:lnTo>
                <a:lnTo>
                  <a:pt x="205201" y="584779"/>
                </a:lnTo>
                <a:lnTo>
                  <a:pt x="251369" y="596148"/>
                </a:lnTo>
                <a:lnTo>
                  <a:pt x="300037" y="600075"/>
                </a:lnTo>
                <a:close/>
              </a:path>
            </a:pathLst>
          </a:custGeom>
          <a:ln w="1714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object 32"/>
          <p:cNvSpPr txBox="1"/>
          <p:nvPr/>
        </p:nvSpPr>
        <p:spPr>
          <a:xfrm>
            <a:off x="9829133" y="4494182"/>
            <a:ext cx="576578" cy="5208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73"/>
              </a:spcBef>
            </a:pPr>
            <a:r>
              <a:rPr sz="1200" b="1" spc="20" dirty="0">
                <a:solidFill>
                  <a:schemeClr val="bg1"/>
                </a:solidFill>
                <a:cs typeface="Arial" panose="020B0604020202020204" pitchFamily="34" charset="0"/>
              </a:rPr>
              <a:t>МГУ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sz="1200" spc="7" dirty="0">
                <a:solidFill>
                  <a:schemeClr val="bg1"/>
                </a:solidFill>
                <a:cs typeface="Arial" panose="020B0604020202020204" pitchFamily="34" charset="0"/>
              </a:rPr>
              <a:t>0,8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sz="1200" spc="40" dirty="0">
                <a:solidFill>
                  <a:schemeClr val="bg1"/>
                </a:solidFill>
                <a:cs typeface="Arial" panose="020B0604020202020204" pitchFamily="34" charset="0"/>
              </a:rPr>
              <a:t>млрд</a:t>
            </a:r>
            <a:r>
              <a:rPr sz="1200" spc="-11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chemeClr val="bg1"/>
                </a:solidFill>
                <a:cs typeface="Arial" panose="020B0604020202020204" pitchFamily="34" charset="0"/>
              </a:rPr>
              <a:t>$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0695259" y="5169630"/>
            <a:ext cx="1262380" cy="755649"/>
            <a:chOff x="7983587" y="4041296"/>
            <a:chExt cx="946785" cy="566737"/>
          </a:xfrm>
        </p:grpSpPr>
        <p:sp>
          <p:nvSpPr>
            <p:cNvPr id="20" name="object 27"/>
            <p:cNvSpPr/>
            <p:nvPr/>
          </p:nvSpPr>
          <p:spPr>
            <a:xfrm>
              <a:off x="8169745" y="4041296"/>
              <a:ext cx="566737" cy="566737"/>
            </a:xfrm>
            <a:custGeom>
              <a:avLst/>
              <a:gdLst/>
              <a:ahLst/>
              <a:cxnLst/>
              <a:rect l="l" t="t" r="r" b="b"/>
              <a:pathLst>
                <a:path w="600075" h="600075">
                  <a:moveTo>
                    <a:pt x="300037" y="600075"/>
                  </a:moveTo>
                  <a:lnTo>
                    <a:pt x="348705" y="596148"/>
                  </a:lnTo>
                  <a:lnTo>
                    <a:pt x="394873" y="584779"/>
                  </a:lnTo>
                  <a:lnTo>
                    <a:pt x="437923" y="566586"/>
                  </a:lnTo>
                  <a:lnTo>
                    <a:pt x="477237" y="542186"/>
                  </a:lnTo>
                  <a:lnTo>
                    <a:pt x="512197" y="512197"/>
                  </a:lnTo>
                  <a:lnTo>
                    <a:pt x="542186" y="477237"/>
                  </a:lnTo>
                  <a:lnTo>
                    <a:pt x="566586" y="437923"/>
                  </a:lnTo>
                  <a:lnTo>
                    <a:pt x="584779" y="394873"/>
                  </a:lnTo>
                  <a:lnTo>
                    <a:pt x="596148" y="348705"/>
                  </a:lnTo>
                  <a:lnTo>
                    <a:pt x="600075" y="300037"/>
                  </a:lnTo>
                  <a:lnTo>
                    <a:pt x="596148" y="251369"/>
                  </a:lnTo>
                  <a:lnTo>
                    <a:pt x="584779" y="205201"/>
                  </a:lnTo>
                  <a:lnTo>
                    <a:pt x="566586" y="162151"/>
                  </a:lnTo>
                  <a:lnTo>
                    <a:pt x="542186" y="122837"/>
                  </a:lnTo>
                  <a:lnTo>
                    <a:pt x="512197" y="87877"/>
                  </a:lnTo>
                  <a:lnTo>
                    <a:pt x="477237" y="57888"/>
                  </a:lnTo>
                  <a:lnTo>
                    <a:pt x="437923" y="33488"/>
                  </a:lnTo>
                  <a:lnTo>
                    <a:pt x="394873" y="15295"/>
                  </a:lnTo>
                  <a:lnTo>
                    <a:pt x="348705" y="3926"/>
                  </a:lnTo>
                  <a:lnTo>
                    <a:pt x="300037" y="0"/>
                  </a:lnTo>
                  <a:lnTo>
                    <a:pt x="251369" y="3926"/>
                  </a:lnTo>
                  <a:lnTo>
                    <a:pt x="205201" y="15295"/>
                  </a:lnTo>
                  <a:lnTo>
                    <a:pt x="162151" y="33488"/>
                  </a:lnTo>
                  <a:lnTo>
                    <a:pt x="122837" y="57888"/>
                  </a:lnTo>
                  <a:lnTo>
                    <a:pt x="87877" y="87877"/>
                  </a:lnTo>
                  <a:lnTo>
                    <a:pt x="57888" y="122837"/>
                  </a:lnTo>
                  <a:lnTo>
                    <a:pt x="33488" y="162151"/>
                  </a:lnTo>
                  <a:lnTo>
                    <a:pt x="15295" y="205201"/>
                  </a:lnTo>
                  <a:lnTo>
                    <a:pt x="3926" y="251369"/>
                  </a:lnTo>
                  <a:lnTo>
                    <a:pt x="0" y="300037"/>
                  </a:lnTo>
                  <a:lnTo>
                    <a:pt x="3926" y="348705"/>
                  </a:lnTo>
                  <a:lnTo>
                    <a:pt x="15295" y="394873"/>
                  </a:lnTo>
                  <a:lnTo>
                    <a:pt x="33488" y="437923"/>
                  </a:lnTo>
                  <a:lnTo>
                    <a:pt x="57888" y="477237"/>
                  </a:lnTo>
                  <a:lnTo>
                    <a:pt x="87877" y="512197"/>
                  </a:lnTo>
                  <a:lnTo>
                    <a:pt x="122837" y="542186"/>
                  </a:lnTo>
                  <a:lnTo>
                    <a:pt x="162151" y="566586"/>
                  </a:lnTo>
                  <a:lnTo>
                    <a:pt x="205201" y="584779"/>
                  </a:lnTo>
                  <a:lnTo>
                    <a:pt x="251369" y="596148"/>
                  </a:lnTo>
                  <a:lnTo>
                    <a:pt x="300037" y="600075"/>
                  </a:lnTo>
                  <a:close/>
                </a:path>
              </a:pathLst>
            </a:custGeom>
            <a:ln w="17145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object 33"/>
            <p:cNvSpPr txBox="1"/>
            <p:nvPr/>
          </p:nvSpPr>
          <p:spPr>
            <a:xfrm>
              <a:off x="7983587" y="4084791"/>
              <a:ext cx="946785" cy="484460"/>
            </a:xfrm>
            <a:prstGeom prst="rect">
              <a:avLst/>
            </a:prstGeom>
          </p:spPr>
          <p:txBody>
            <a:bodyPr vert="horz" wrap="square" lIns="0" tIns="36195" rIns="0" bIns="0" rtlCol="0">
              <a:spAutoFit/>
            </a:bodyPr>
            <a:lstStyle/>
            <a:p>
              <a:pPr marL="16086" marR="6773" algn="ctr">
                <a:lnSpc>
                  <a:spcPct val="90000"/>
                </a:lnSpc>
                <a:spcBef>
                  <a:spcPts val="380"/>
                </a:spcBef>
              </a:pPr>
              <a:r>
                <a:rPr sz="1100" b="1" spc="13" dirty="0">
                  <a:solidFill>
                    <a:schemeClr val="bg1"/>
                  </a:solidFill>
                  <a:cs typeface="Arial" panose="020B0604020202020204" pitchFamily="34" charset="0"/>
                </a:rPr>
                <a:t>Академгородок  2.0</a:t>
              </a:r>
              <a:endParaRPr sz="11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sz="1100" dirty="0">
                  <a:solidFill>
                    <a:schemeClr val="bg1"/>
                  </a:solidFill>
                  <a:cs typeface="Arial" panose="020B0604020202020204" pitchFamily="34" charset="0"/>
                </a:rPr>
                <a:t>0,5</a:t>
              </a:r>
            </a:p>
            <a:p>
              <a:pPr algn="ctr">
                <a:lnSpc>
                  <a:spcPct val="90000"/>
                </a:lnSpc>
              </a:pPr>
              <a:r>
                <a:rPr sz="1100" spc="33" dirty="0">
                  <a:solidFill>
                    <a:schemeClr val="bg1"/>
                  </a:solidFill>
                  <a:cs typeface="Arial" panose="020B0604020202020204" pitchFamily="34" charset="0"/>
                </a:rPr>
                <a:t>млрд</a:t>
              </a:r>
              <a:r>
                <a:rPr sz="1100" spc="-4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sz="1100" spc="53" dirty="0">
                  <a:solidFill>
                    <a:schemeClr val="bg1"/>
                  </a:solidFill>
                  <a:cs typeface="Arial" panose="020B0604020202020204" pitchFamily="34" charset="0"/>
                </a:rPr>
                <a:t>$</a:t>
              </a:r>
              <a:endParaRPr sz="11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" name="object 29"/>
          <p:cNvSpPr/>
          <p:nvPr/>
        </p:nvSpPr>
        <p:spPr>
          <a:xfrm>
            <a:off x="9941093" y="5146982"/>
            <a:ext cx="755649" cy="755649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300037" y="600075"/>
                </a:moveTo>
                <a:lnTo>
                  <a:pt x="348705" y="596148"/>
                </a:lnTo>
                <a:lnTo>
                  <a:pt x="394873" y="584779"/>
                </a:lnTo>
                <a:lnTo>
                  <a:pt x="437923" y="566586"/>
                </a:lnTo>
                <a:lnTo>
                  <a:pt x="477237" y="542186"/>
                </a:lnTo>
                <a:lnTo>
                  <a:pt x="512197" y="512197"/>
                </a:lnTo>
                <a:lnTo>
                  <a:pt x="542186" y="477237"/>
                </a:lnTo>
                <a:lnTo>
                  <a:pt x="566586" y="437923"/>
                </a:lnTo>
                <a:lnTo>
                  <a:pt x="584779" y="394873"/>
                </a:lnTo>
                <a:lnTo>
                  <a:pt x="596148" y="348705"/>
                </a:lnTo>
                <a:lnTo>
                  <a:pt x="600075" y="300037"/>
                </a:lnTo>
                <a:lnTo>
                  <a:pt x="596148" y="251369"/>
                </a:lnTo>
                <a:lnTo>
                  <a:pt x="584779" y="205201"/>
                </a:lnTo>
                <a:lnTo>
                  <a:pt x="566586" y="162151"/>
                </a:lnTo>
                <a:lnTo>
                  <a:pt x="542186" y="122837"/>
                </a:lnTo>
                <a:lnTo>
                  <a:pt x="512197" y="87877"/>
                </a:lnTo>
                <a:lnTo>
                  <a:pt x="477237" y="57888"/>
                </a:lnTo>
                <a:lnTo>
                  <a:pt x="437923" y="33488"/>
                </a:lnTo>
                <a:lnTo>
                  <a:pt x="394873" y="15295"/>
                </a:lnTo>
                <a:lnTo>
                  <a:pt x="348705" y="3926"/>
                </a:lnTo>
                <a:lnTo>
                  <a:pt x="300037" y="0"/>
                </a:lnTo>
                <a:lnTo>
                  <a:pt x="251369" y="3926"/>
                </a:lnTo>
                <a:lnTo>
                  <a:pt x="205201" y="15295"/>
                </a:lnTo>
                <a:lnTo>
                  <a:pt x="162151" y="33488"/>
                </a:lnTo>
                <a:lnTo>
                  <a:pt x="122837" y="57888"/>
                </a:lnTo>
                <a:lnTo>
                  <a:pt x="87877" y="87877"/>
                </a:lnTo>
                <a:lnTo>
                  <a:pt x="57888" y="122837"/>
                </a:lnTo>
                <a:lnTo>
                  <a:pt x="33488" y="162151"/>
                </a:lnTo>
                <a:lnTo>
                  <a:pt x="15295" y="205201"/>
                </a:lnTo>
                <a:lnTo>
                  <a:pt x="3926" y="251369"/>
                </a:lnTo>
                <a:lnTo>
                  <a:pt x="0" y="300037"/>
                </a:lnTo>
                <a:lnTo>
                  <a:pt x="3926" y="348705"/>
                </a:lnTo>
                <a:lnTo>
                  <a:pt x="15295" y="394873"/>
                </a:lnTo>
                <a:lnTo>
                  <a:pt x="33488" y="437923"/>
                </a:lnTo>
                <a:lnTo>
                  <a:pt x="57888" y="477237"/>
                </a:lnTo>
                <a:lnTo>
                  <a:pt x="87877" y="512197"/>
                </a:lnTo>
                <a:lnTo>
                  <a:pt x="122837" y="542186"/>
                </a:lnTo>
                <a:lnTo>
                  <a:pt x="162151" y="566586"/>
                </a:lnTo>
                <a:lnTo>
                  <a:pt x="205201" y="584779"/>
                </a:lnTo>
                <a:lnTo>
                  <a:pt x="251369" y="596148"/>
                </a:lnTo>
                <a:lnTo>
                  <a:pt x="300037" y="600075"/>
                </a:lnTo>
                <a:close/>
              </a:path>
            </a:pathLst>
          </a:custGeom>
          <a:ln w="1714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" name="object 34"/>
          <p:cNvSpPr txBox="1"/>
          <p:nvPr/>
        </p:nvSpPr>
        <p:spPr>
          <a:xfrm>
            <a:off x="10040180" y="5264393"/>
            <a:ext cx="576578" cy="5208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73"/>
              </a:spcBef>
            </a:pPr>
            <a:r>
              <a:rPr sz="1200" b="1" spc="27" dirty="0">
                <a:solidFill>
                  <a:schemeClr val="bg1"/>
                </a:solidFill>
                <a:cs typeface="Arial" panose="020B0604020202020204" pitchFamily="34" charset="0"/>
              </a:rPr>
              <a:t>Tомск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sz="1200" spc="7" dirty="0">
                <a:solidFill>
                  <a:schemeClr val="bg1"/>
                </a:solidFill>
                <a:cs typeface="Arial" panose="020B0604020202020204" pitchFamily="34" charset="0"/>
              </a:rPr>
              <a:t>0,5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sz="1200" spc="40" dirty="0">
                <a:solidFill>
                  <a:schemeClr val="bg1"/>
                </a:solidFill>
                <a:cs typeface="Arial" panose="020B0604020202020204" pitchFamily="34" charset="0"/>
              </a:rPr>
              <a:t>млрд</a:t>
            </a:r>
            <a:r>
              <a:rPr sz="1200" spc="-11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chemeClr val="bg1"/>
                </a:solidFill>
                <a:cs typeface="Arial" panose="020B0604020202020204" pitchFamily="34" charset="0"/>
              </a:rPr>
              <a:t>$</a:t>
            </a:r>
            <a:endParaRPr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object 37"/>
          <p:cNvSpPr/>
          <p:nvPr/>
        </p:nvSpPr>
        <p:spPr>
          <a:xfrm flipH="1">
            <a:off x="4655841" y="5764802"/>
            <a:ext cx="60959" cy="2890876"/>
          </a:xfrm>
          <a:custGeom>
            <a:avLst/>
            <a:gdLst/>
            <a:ahLst/>
            <a:cxnLst/>
            <a:rect l="l" t="t" r="r" b="b"/>
            <a:pathLst>
              <a:path h="5598795">
                <a:moveTo>
                  <a:pt x="0" y="0"/>
                </a:moveTo>
                <a:lnTo>
                  <a:pt x="0" y="5598782"/>
                </a:lnTo>
              </a:path>
            </a:pathLst>
          </a:custGeom>
          <a:ln w="12700">
            <a:solidFill>
              <a:srgbClr val="939598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38"/>
          <p:cNvSpPr/>
          <p:nvPr/>
        </p:nvSpPr>
        <p:spPr>
          <a:xfrm>
            <a:off x="7186407" y="1013682"/>
            <a:ext cx="0" cy="7465060"/>
          </a:xfrm>
          <a:custGeom>
            <a:avLst/>
            <a:gdLst/>
            <a:ahLst/>
            <a:cxnLst/>
            <a:rect l="l" t="t" r="r" b="b"/>
            <a:pathLst>
              <a:path h="5598795">
                <a:moveTo>
                  <a:pt x="0" y="0"/>
                </a:moveTo>
                <a:lnTo>
                  <a:pt x="0" y="5598782"/>
                </a:lnTo>
              </a:path>
            </a:pathLst>
          </a:custGeom>
          <a:ln w="12700">
            <a:solidFill>
              <a:srgbClr val="939598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745849" y="164639"/>
            <a:ext cx="10972800" cy="662549"/>
          </a:xfrm>
          <a:prstGeom prst="rect">
            <a:avLst/>
          </a:prstGeom>
        </p:spPr>
        <p:txBody>
          <a:bodyPr lIns="121914" tIns="60957" rIns="121914" bIns="60957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spc="-7" dirty="0">
                <a:solidFill>
                  <a:schemeClr val="bg1"/>
                </a:solidFill>
                <a:latin typeface="+mn-lt"/>
                <a:sym typeface="Calibri Light"/>
              </a:rPr>
              <a:t>Большой Томский университет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049932" y="1150320"/>
            <a:ext cx="847977" cy="400103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r>
              <a:rPr lang="ru-RU" b="1" spc="13" dirty="0">
                <a:solidFill>
                  <a:schemeClr val="bg1"/>
                </a:solidFill>
                <a:cs typeface="Arial" panose="020B0604020202020204" pitchFamily="34" charset="0"/>
              </a:rPr>
              <a:t>Томск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3537" y="1957511"/>
            <a:ext cx="5594355" cy="769435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16933">
              <a:spcBef>
                <a:spcPts val="440"/>
              </a:spcBef>
            </a:pPr>
            <a:r>
              <a:rPr lang="ru-RU" sz="2400" spc="53" dirty="0">
                <a:solidFill>
                  <a:schemeClr val="bg1"/>
                </a:solidFill>
                <a:cs typeface="Arial" panose="020B0604020202020204" pitchFamily="34" charset="0"/>
              </a:rPr>
              <a:t>60 000 </a:t>
            </a:r>
            <a:r>
              <a:rPr lang="ru-RU" spc="7" dirty="0" smtClean="0">
                <a:solidFill>
                  <a:schemeClr val="bg1"/>
                </a:solidFill>
                <a:cs typeface="Arial" panose="020B0604020202020204" pitchFamily="34" charset="0"/>
              </a:rPr>
              <a:t>студентов</a:t>
            </a:r>
            <a:endParaRPr lang="ru-RU" spc="7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6933"/>
            <a:r>
              <a:rPr lang="ru-RU" spc="287" dirty="0">
                <a:solidFill>
                  <a:schemeClr val="bg1"/>
                </a:solidFill>
                <a:cs typeface="Arial" panose="020B0604020202020204" pitchFamily="34" charset="0"/>
              </a:rPr>
              <a:t>20%</a:t>
            </a:r>
            <a:r>
              <a:rPr lang="ru-RU" spc="-5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pc="7" dirty="0" smtClean="0">
                <a:solidFill>
                  <a:schemeClr val="bg1"/>
                </a:solidFill>
                <a:cs typeface="Arial" panose="020B0604020202020204" pitchFamily="34" charset="0"/>
              </a:rPr>
              <a:t>иностранных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788067" y="4031391"/>
            <a:ext cx="989823" cy="435616"/>
            <a:chOff x="1232880" y="2149845"/>
            <a:chExt cx="1181260" cy="51986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object 5"/>
            <p:cNvSpPr/>
            <p:nvPr/>
          </p:nvSpPr>
          <p:spPr>
            <a:xfrm>
              <a:off x="1365496" y="214984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254622"/>
                  </a:move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close/>
                </a:path>
              </a:pathLst>
            </a:custGeom>
            <a:grpFill/>
            <a:ln w="106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2" name="object 7"/>
            <p:cNvSpPr/>
            <p:nvPr/>
          </p:nvSpPr>
          <p:spPr>
            <a:xfrm>
              <a:off x="1550191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254622"/>
                  </a:move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close/>
                </a:path>
              </a:pathLst>
            </a:custGeom>
            <a:grpFill/>
            <a:ln w="106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3" name="object 9"/>
            <p:cNvSpPr/>
            <p:nvPr/>
          </p:nvSpPr>
          <p:spPr>
            <a:xfrm>
              <a:off x="1701903" y="214984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254622"/>
                  </a:move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close/>
                </a:path>
              </a:pathLst>
            </a:custGeom>
            <a:grpFill/>
            <a:ln w="106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4" name="object 10"/>
            <p:cNvSpPr/>
            <p:nvPr/>
          </p:nvSpPr>
          <p:spPr>
            <a:xfrm>
              <a:off x="1861198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0"/>
                  </a:move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5" name="object 13"/>
            <p:cNvSpPr/>
            <p:nvPr/>
          </p:nvSpPr>
          <p:spPr>
            <a:xfrm>
              <a:off x="2012911" y="214984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254622"/>
                  </a:move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close/>
                </a:path>
              </a:pathLst>
            </a:custGeom>
            <a:grpFill/>
            <a:ln w="106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6" name="object 15"/>
            <p:cNvSpPr/>
            <p:nvPr/>
          </p:nvSpPr>
          <p:spPr>
            <a:xfrm>
              <a:off x="2159505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254622"/>
                  </a:move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close/>
                </a:path>
              </a:pathLst>
            </a:custGeom>
            <a:grpFill/>
            <a:ln w="106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7" name="object 4"/>
            <p:cNvSpPr/>
            <p:nvPr/>
          </p:nvSpPr>
          <p:spPr>
            <a:xfrm>
              <a:off x="1365496" y="214984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0"/>
                  </a:move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8" name="object 6"/>
            <p:cNvSpPr/>
            <p:nvPr/>
          </p:nvSpPr>
          <p:spPr>
            <a:xfrm>
              <a:off x="1550191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0"/>
                  </a:move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39" name="object 8"/>
            <p:cNvSpPr/>
            <p:nvPr/>
          </p:nvSpPr>
          <p:spPr>
            <a:xfrm>
              <a:off x="1701903" y="214984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0"/>
                  </a:move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40" name="object 11"/>
            <p:cNvSpPr/>
            <p:nvPr/>
          </p:nvSpPr>
          <p:spPr>
            <a:xfrm>
              <a:off x="1861198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254622"/>
                  </a:move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close/>
                </a:path>
              </a:pathLst>
            </a:custGeom>
            <a:grpFill/>
            <a:ln w="106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41" name="object 12"/>
            <p:cNvSpPr/>
            <p:nvPr/>
          </p:nvSpPr>
          <p:spPr>
            <a:xfrm>
              <a:off x="2012911" y="214984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0"/>
                  </a:move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42" name="object 14"/>
            <p:cNvSpPr/>
            <p:nvPr/>
          </p:nvSpPr>
          <p:spPr>
            <a:xfrm>
              <a:off x="2159505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0"/>
                  </a:move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43" name="object 16"/>
            <p:cNvSpPr/>
            <p:nvPr/>
          </p:nvSpPr>
          <p:spPr>
            <a:xfrm>
              <a:off x="1232880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0"/>
                  </a:move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44" name="object 17"/>
            <p:cNvSpPr/>
            <p:nvPr/>
          </p:nvSpPr>
          <p:spPr>
            <a:xfrm>
              <a:off x="1232880" y="241507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317" y="254622"/>
                  </a:moveTo>
                  <a:lnTo>
                    <a:pt x="176871" y="244617"/>
                  </a:lnTo>
                  <a:lnTo>
                    <a:pt x="217341" y="217335"/>
                  </a:lnTo>
                  <a:lnTo>
                    <a:pt x="244628" y="176869"/>
                  </a:lnTo>
                  <a:lnTo>
                    <a:pt x="254635" y="127317"/>
                  </a:lnTo>
                  <a:lnTo>
                    <a:pt x="244628" y="77757"/>
                  </a:lnTo>
                  <a:lnTo>
                    <a:pt x="217341" y="37288"/>
                  </a:lnTo>
                  <a:lnTo>
                    <a:pt x="176871" y="10004"/>
                  </a:lnTo>
                  <a:lnTo>
                    <a:pt x="127317" y="0"/>
                  </a:lnTo>
                  <a:lnTo>
                    <a:pt x="77763" y="10004"/>
                  </a:lnTo>
                  <a:lnTo>
                    <a:pt x="37293" y="37288"/>
                  </a:lnTo>
                  <a:lnTo>
                    <a:pt x="10006" y="77757"/>
                  </a:lnTo>
                  <a:lnTo>
                    <a:pt x="0" y="127317"/>
                  </a:lnTo>
                  <a:lnTo>
                    <a:pt x="10006" y="176869"/>
                  </a:lnTo>
                  <a:lnTo>
                    <a:pt x="37293" y="217335"/>
                  </a:lnTo>
                  <a:lnTo>
                    <a:pt x="77763" y="244617"/>
                  </a:lnTo>
                  <a:lnTo>
                    <a:pt x="127317" y="254622"/>
                  </a:lnTo>
                  <a:close/>
                </a:path>
              </a:pathLst>
            </a:custGeom>
            <a:grpFill/>
            <a:ln w="106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5" name="Таблица 44"/>
          <p:cNvGraphicFramePr>
            <a:graphicFrameLocks noGrp="1"/>
          </p:cNvGraphicFramePr>
          <p:nvPr>
            <p:extLst/>
          </p:nvPr>
        </p:nvGraphicFramePr>
        <p:xfrm>
          <a:off x="1465257" y="3963803"/>
          <a:ext cx="1092371" cy="10778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500" spc="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СибГМУ</a:t>
                      </a:r>
                      <a:endParaRPr sz="1500" dirty="0">
                        <a:latin typeface="Trebuchet MS"/>
                        <a:cs typeface="Trebuchet MS"/>
                      </a:endParaRPr>
                    </a:p>
                  </a:txBody>
                  <a:tcPr marL="0" marR="0" marT="7620" marB="0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38100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787">
                <a:tc>
                  <a:txBody>
                    <a:bodyPr/>
                    <a:lstStyle/>
                    <a:p>
                      <a:pPr marL="75565">
                        <a:lnSpc>
                          <a:spcPts val="1580"/>
                        </a:lnSpc>
                        <a:spcBef>
                          <a:spcPts val="70"/>
                        </a:spcBef>
                      </a:pPr>
                      <a:r>
                        <a:rPr sz="1500" spc="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ТУСУР</a:t>
                      </a:r>
                      <a:endParaRPr sz="1500" dirty="0">
                        <a:latin typeface="Trebuchet MS"/>
                        <a:cs typeface="Trebuchet MS"/>
                      </a:endParaRPr>
                    </a:p>
                  </a:txBody>
                  <a:tcPr marL="0" marR="0" marT="11853" marB="0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953">
                <a:tc>
                  <a:txBody>
                    <a:bodyPr/>
                    <a:lstStyle/>
                    <a:p>
                      <a:pPr marL="75565">
                        <a:lnSpc>
                          <a:spcPts val="1620"/>
                        </a:lnSpc>
                        <a:spcBef>
                          <a:spcPts val="195"/>
                        </a:spcBef>
                      </a:pPr>
                      <a:r>
                        <a:rPr sz="1500" spc="3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ТГПУ</a:t>
                      </a:r>
                      <a:endParaRPr sz="1500" dirty="0">
                        <a:latin typeface="Trebuchet MS"/>
                        <a:cs typeface="Trebuchet MS"/>
                      </a:endParaRPr>
                    </a:p>
                  </a:txBody>
                  <a:tcPr marL="0" marR="0" marT="33020" marB="0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847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500" spc="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ТГАСУ</a:t>
                      </a:r>
                      <a:endParaRPr sz="1500" dirty="0">
                        <a:latin typeface="Trebuchet MS"/>
                        <a:cs typeface="Trebuchet MS"/>
                      </a:endParaRPr>
                    </a:p>
                  </a:txBody>
                  <a:tcPr marL="0" marR="0" marT="26247" marB="0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225706" y="4910199"/>
            <a:ext cx="917340" cy="451403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marL="124454">
              <a:spcBef>
                <a:spcPts val="127"/>
              </a:spcBef>
              <a:tabLst>
                <a:tab pos="2075923" algn="l"/>
              </a:tabLst>
            </a:pPr>
            <a:r>
              <a:rPr lang="ru-RU" sz="2100" b="1" spc="167" dirty="0">
                <a:solidFill>
                  <a:srgbClr val="808285"/>
                </a:solidFill>
                <a:cs typeface="Arial" panose="020B0604020202020204" pitchFamily="34" charset="0"/>
              </a:rPr>
              <a:t>СП</a:t>
            </a:r>
            <a:r>
              <a:rPr lang="ru-RU" sz="2100" b="1" spc="-13" dirty="0">
                <a:solidFill>
                  <a:srgbClr val="808285"/>
                </a:solidFill>
                <a:cs typeface="Arial" panose="020B0604020202020204" pitchFamily="34" charset="0"/>
              </a:rPr>
              <a:t>О</a:t>
            </a:r>
            <a:endParaRPr lang="ru-RU" sz="2100" b="1" dirty="0"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35294" y="3207925"/>
            <a:ext cx="2321997" cy="451403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marL="121068">
              <a:spcBef>
                <a:spcPts val="133"/>
              </a:spcBef>
            </a:pPr>
            <a:r>
              <a:rPr lang="ru-RU" sz="2100" b="1" dirty="0">
                <a:solidFill>
                  <a:srgbClr val="231F20"/>
                </a:solidFill>
                <a:cs typeface="Arial" panose="020B0604020202020204" pitchFamily="34" charset="0"/>
              </a:rPr>
              <a:t>6 </a:t>
            </a:r>
            <a:r>
              <a:rPr lang="ru-RU" sz="2100" b="1" spc="33" dirty="0">
                <a:solidFill>
                  <a:srgbClr val="231F20"/>
                </a:solidFill>
                <a:cs typeface="Arial" panose="020B0604020202020204" pitchFamily="34" charset="0"/>
              </a:rPr>
              <a:t>НИИ </a:t>
            </a:r>
            <a:r>
              <a:rPr lang="ru-RU" sz="2100" b="1" dirty="0">
                <a:solidFill>
                  <a:srgbClr val="231F20"/>
                </a:solidFill>
                <a:cs typeface="Arial" panose="020B0604020202020204" pitchFamily="34" charset="0"/>
              </a:rPr>
              <a:t>+</a:t>
            </a:r>
            <a:r>
              <a:rPr lang="ru-RU" sz="2100" b="1" spc="100" dirty="0">
                <a:solidFill>
                  <a:srgbClr val="231F20"/>
                </a:solidFill>
                <a:cs typeface="Arial" panose="020B0604020202020204" pitchFamily="34" charset="0"/>
              </a:rPr>
              <a:t> Т</a:t>
            </a:r>
            <a:r>
              <a:rPr lang="ru-RU" sz="2100" b="1" spc="33" dirty="0">
                <a:solidFill>
                  <a:srgbClr val="231F20"/>
                </a:solidFill>
                <a:cs typeface="Arial" panose="020B0604020202020204" pitchFamily="34" charset="0"/>
              </a:rPr>
              <a:t>НИМЦ</a:t>
            </a:r>
            <a:endParaRPr lang="ru-RU" sz="2100" dirty="0"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973086" y="3621022"/>
            <a:ext cx="623364" cy="415492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r>
              <a:rPr lang="en-US" sz="1900" spc="47" dirty="0">
                <a:solidFill>
                  <a:srgbClr val="231F20"/>
                </a:solidFill>
                <a:cs typeface="Arial" panose="020B0604020202020204" pitchFamily="34" charset="0"/>
              </a:rPr>
              <a:t>doc</a:t>
            </a:r>
            <a:endParaRPr lang="ru-RU" sz="19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735628" y="4502034"/>
            <a:ext cx="1074769" cy="415492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r>
              <a:rPr lang="en-US" sz="1900" spc="47" dirty="0">
                <a:solidFill>
                  <a:srgbClr val="231F20"/>
                </a:solidFill>
                <a:cs typeface="Arial" panose="020B0604020202020204" pitchFamily="34" charset="0"/>
              </a:rPr>
              <a:t>postdoc</a:t>
            </a:r>
            <a:endParaRPr lang="ru-RU" sz="19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017309" y="4869160"/>
            <a:ext cx="800400" cy="400103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marL="124454">
              <a:spcBef>
                <a:spcPts val="127"/>
              </a:spcBef>
              <a:tabLst>
                <a:tab pos="2075923" algn="l"/>
              </a:tabLst>
            </a:pPr>
            <a:r>
              <a:rPr lang="ru-RU" b="1" spc="-7" dirty="0">
                <a:solidFill>
                  <a:srgbClr val="231F20"/>
                </a:solidFill>
                <a:cs typeface="Arial" panose="020B0604020202020204" pitchFamily="34" charset="0"/>
              </a:rPr>
              <a:t>НОК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800483" y="5718223"/>
            <a:ext cx="2471812" cy="865195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R="409766"/>
            <a:r>
              <a:rPr lang="ru-RU" sz="2100" b="1" spc="207" dirty="0">
                <a:solidFill>
                  <a:srgbClr val="231F20"/>
                </a:solidFill>
                <a:cs typeface="Arial" panose="020B0604020202020204" pitchFamily="34" charset="0"/>
              </a:rPr>
              <a:t>ЕГЭ</a:t>
            </a:r>
            <a:r>
              <a:rPr lang="ru-RU" sz="2100" b="1" spc="200" dirty="0">
                <a:solidFill>
                  <a:srgbClr val="231F20"/>
                </a:solidFill>
                <a:cs typeface="Arial" panose="020B0604020202020204" pitchFamily="34" charset="0"/>
              </a:rPr>
              <a:t>≈</a:t>
            </a:r>
            <a:r>
              <a:rPr lang="ru-RU" sz="2100" b="1" spc="-380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lang="ru-RU" sz="2100" b="1" spc="80" dirty="0">
                <a:solidFill>
                  <a:srgbClr val="231F20"/>
                </a:solidFill>
                <a:cs typeface="Arial" panose="020B0604020202020204" pitchFamily="34" charset="0"/>
              </a:rPr>
              <a:t>60–78</a:t>
            </a:r>
            <a:endParaRPr lang="ru-RU" sz="2100" b="1" dirty="0">
              <a:cs typeface="Arial" panose="020B0604020202020204" pitchFamily="34" charset="0"/>
            </a:endParaRPr>
          </a:p>
          <a:p>
            <a:pPr>
              <a:spcBef>
                <a:spcPts val="673"/>
              </a:spcBef>
            </a:pPr>
            <a:r>
              <a:rPr lang="ru-RU" sz="2100" b="1" spc="253" dirty="0">
                <a:solidFill>
                  <a:srgbClr val="231F20"/>
                </a:solidFill>
                <a:cs typeface="Arial" panose="020B0604020202020204" pitchFamily="34" charset="0"/>
              </a:rPr>
              <a:t>ППС</a:t>
            </a:r>
            <a:r>
              <a:rPr lang="ru-RU" sz="2100" b="1" spc="200" dirty="0">
                <a:solidFill>
                  <a:srgbClr val="231F20"/>
                </a:solidFill>
                <a:cs typeface="Arial" panose="020B0604020202020204" pitchFamily="34" charset="0"/>
              </a:rPr>
              <a:t>≈</a:t>
            </a:r>
            <a:r>
              <a:rPr lang="ru-RU" sz="2100" b="1" spc="-407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lang="ru-RU" sz="2100" b="1" spc="87" dirty="0">
                <a:solidFill>
                  <a:srgbClr val="231F20"/>
                </a:solidFill>
                <a:cs typeface="Arial" panose="020B0604020202020204" pitchFamily="34" charset="0"/>
              </a:rPr>
              <a:t>6000</a:t>
            </a:r>
            <a:endParaRPr lang="ru-RU" sz="2100" b="1" dirty="0">
              <a:cs typeface="Arial" panose="020B0604020202020204" pitchFamily="34" charset="0"/>
            </a:endParaRPr>
          </a:p>
        </p:txBody>
      </p:sp>
      <p:sp>
        <p:nvSpPr>
          <p:cNvPr id="52" name="object 36"/>
          <p:cNvSpPr/>
          <p:nvPr/>
        </p:nvSpPr>
        <p:spPr>
          <a:xfrm>
            <a:off x="4285215" y="3332991"/>
            <a:ext cx="3012319" cy="3012319"/>
          </a:xfrm>
          <a:custGeom>
            <a:avLst/>
            <a:gdLst/>
            <a:ahLst/>
            <a:cxnLst/>
            <a:rect l="l" t="t" r="r" b="b"/>
            <a:pathLst>
              <a:path w="2951479" h="2951479">
                <a:moveTo>
                  <a:pt x="1475739" y="2951480"/>
                </a:moveTo>
                <a:lnTo>
                  <a:pt x="1524452" y="2950691"/>
                </a:lnTo>
                <a:lnTo>
                  <a:pt x="1572769" y="2948340"/>
                </a:lnTo>
                <a:lnTo>
                  <a:pt x="1620668" y="2944453"/>
                </a:lnTo>
                <a:lnTo>
                  <a:pt x="1668123" y="2939053"/>
                </a:lnTo>
                <a:lnTo>
                  <a:pt x="1715111" y="2932164"/>
                </a:lnTo>
                <a:lnTo>
                  <a:pt x="1761607" y="2923812"/>
                </a:lnTo>
                <a:lnTo>
                  <a:pt x="1807586" y="2914019"/>
                </a:lnTo>
                <a:lnTo>
                  <a:pt x="1853025" y="2902811"/>
                </a:lnTo>
                <a:lnTo>
                  <a:pt x="1897900" y="2890211"/>
                </a:lnTo>
                <a:lnTo>
                  <a:pt x="1942185" y="2876245"/>
                </a:lnTo>
                <a:lnTo>
                  <a:pt x="1985857" y="2860936"/>
                </a:lnTo>
                <a:lnTo>
                  <a:pt x="2028891" y="2844308"/>
                </a:lnTo>
                <a:lnTo>
                  <a:pt x="2071263" y="2826387"/>
                </a:lnTo>
                <a:lnTo>
                  <a:pt x="2112949" y="2807196"/>
                </a:lnTo>
                <a:lnTo>
                  <a:pt x="2153924" y="2786759"/>
                </a:lnTo>
                <a:lnTo>
                  <a:pt x="2194164" y="2765101"/>
                </a:lnTo>
                <a:lnTo>
                  <a:pt x="2233645" y="2742247"/>
                </a:lnTo>
                <a:lnTo>
                  <a:pt x="2272343" y="2718220"/>
                </a:lnTo>
                <a:lnTo>
                  <a:pt x="2310232" y="2693045"/>
                </a:lnTo>
                <a:lnTo>
                  <a:pt x="2347290" y="2666746"/>
                </a:lnTo>
                <a:lnTo>
                  <a:pt x="2383491" y="2639347"/>
                </a:lnTo>
                <a:lnTo>
                  <a:pt x="2418811" y="2610873"/>
                </a:lnTo>
                <a:lnTo>
                  <a:pt x="2453226" y="2581348"/>
                </a:lnTo>
                <a:lnTo>
                  <a:pt x="2486711" y="2550797"/>
                </a:lnTo>
                <a:lnTo>
                  <a:pt x="2519243" y="2519243"/>
                </a:lnTo>
                <a:lnTo>
                  <a:pt x="2550797" y="2486711"/>
                </a:lnTo>
                <a:lnTo>
                  <a:pt x="2581348" y="2453226"/>
                </a:lnTo>
                <a:lnTo>
                  <a:pt x="2610873" y="2418811"/>
                </a:lnTo>
                <a:lnTo>
                  <a:pt x="2639347" y="2383491"/>
                </a:lnTo>
                <a:lnTo>
                  <a:pt x="2666745" y="2347290"/>
                </a:lnTo>
                <a:lnTo>
                  <a:pt x="2693045" y="2310232"/>
                </a:lnTo>
                <a:lnTo>
                  <a:pt x="2718220" y="2272343"/>
                </a:lnTo>
                <a:lnTo>
                  <a:pt x="2742247" y="2233645"/>
                </a:lnTo>
                <a:lnTo>
                  <a:pt x="2765101" y="2194164"/>
                </a:lnTo>
                <a:lnTo>
                  <a:pt x="2786759" y="2153924"/>
                </a:lnTo>
                <a:lnTo>
                  <a:pt x="2807196" y="2112949"/>
                </a:lnTo>
                <a:lnTo>
                  <a:pt x="2826387" y="2071263"/>
                </a:lnTo>
                <a:lnTo>
                  <a:pt x="2844308" y="2028891"/>
                </a:lnTo>
                <a:lnTo>
                  <a:pt x="2860936" y="1985857"/>
                </a:lnTo>
                <a:lnTo>
                  <a:pt x="2876245" y="1942185"/>
                </a:lnTo>
                <a:lnTo>
                  <a:pt x="2890211" y="1897900"/>
                </a:lnTo>
                <a:lnTo>
                  <a:pt x="2902811" y="1853025"/>
                </a:lnTo>
                <a:lnTo>
                  <a:pt x="2914019" y="1807586"/>
                </a:lnTo>
                <a:lnTo>
                  <a:pt x="2923812" y="1761607"/>
                </a:lnTo>
                <a:lnTo>
                  <a:pt x="2932164" y="1715111"/>
                </a:lnTo>
                <a:lnTo>
                  <a:pt x="2939053" y="1668123"/>
                </a:lnTo>
                <a:lnTo>
                  <a:pt x="2944453" y="1620668"/>
                </a:lnTo>
                <a:lnTo>
                  <a:pt x="2948340" y="1572769"/>
                </a:lnTo>
                <a:lnTo>
                  <a:pt x="2950691" y="1524452"/>
                </a:lnTo>
                <a:lnTo>
                  <a:pt x="2951479" y="1475740"/>
                </a:lnTo>
                <a:lnTo>
                  <a:pt x="2950691" y="1427027"/>
                </a:lnTo>
                <a:lnTo>
                  <a:pt x="2948340" y="1378710"/>
                </a:lnTo>
                <a:lnTo>
                  <a:pt x="2944453" y="1330811"/>
                </a:lnTo>
                <a:lnTo>
                  <a:pt x="2939053" y="1283356"/>
                </a:lnTo>
                <a:lnTo>
                  <a:pt x="2932164" y="1236368"/>
                </a:lnTo>
                <a:lnTo>
                  <a:pt x="2923812" y="1189872"/>
                </a:lnTo>
                <a:lnTo>
                  <a:pt x="2914019" y="1143893"/>
                </a:lnTo>
                <a:lnTo>
                  <a:pt x="2902811" y="1098454"/>
                </a:lnTo>
                <a:lnTo>
                  <a:pt x="2890211" y="1053579"/>
                </a:lnTo>
                <a:lnTo>
                  <a:pt x="2876245" y="1009294"/>
                </a:lnTo>
                <a:lnTo>
                  <a:pt x="2860936" y="965622"/>
                </a:lnTo>
                <a:lnTo>
                  <a:pt x="2844308" y="922588"/>
                </a:lnTo>
                <a:lnTo>
                  <a:pt x="2826387" y="880216"/>
                </a:lnTo>
                <a:lnTo>
                  <a:pt x="2807196" y="838530"/>
                </a:lnTo>
                <a:lnTo>
                  <a:pt x="2786759" y="797555"/>
                </a:lnTo>
                <a:lnTo>
                  <a:pt x="2765101" y="757315"/>
                </a:lnTo>
                <a:lnTo>
                  <a:pt x="2742247" y="717834"/>
                </a:lnTo>
                <a:lnTo>
                  <a:pt x="2718220" y="679136"/>
                </a:lnTo>
                <a:lnTo>
                  <a:pt x="2693045" y="641247"/>
                </a:lnTo>
                <a:lnTo>
                  <a:pt x="2666745" y="604189"/>
                </a:lnTo>
                <a:lnTo>
                  <a:pt x="2639347" y="567988"/>
                </a:lnTo>
                <a:lnTo>
                  <a:pt x="2610873" y="532668"/>
                </a:lnTo>
                <a:lnTo>
                  <a:pt x="2581348" y="498253"/>
                </a:lnTo>
                <a:lnTo>
                  <a:pt x="2550797" y="464768"/>
                </a:lnTo>
                <a:lnTo>
                  <a:pt x="2519243" y="432236"/>
                </a:lnTo>
                <a:lnTo>
                  <a:pt x="2486711" y="400682"/>
                </a:lnTo>
                <a:lnTo>
                  <a:pt x="2453226" y="370131"/>
                </a:lnTo>
                <a:lnTo>
                  <a:pt x="2418811" y="340606"/>
                </a:lnTo>
                <a:lnTo>
                  <a:pt x="2383491" y="312132"/>
                </a:lnTo>
                <a:lnTo>
                  <a:pt x="2347290" y="284734"/>
                </a:lnTo>
                <a:lnTo>
                  <a:pt x="2310232" y="258434"/>
                </a:lnTo>
                <a:lnTo>
                  <a:pt x="2272343" y="233259"/>
                </a:lnTo>
                <a:lnTo>
                  <a:pt x="2233645" y="209232"/>
                </a:lnTo>
                <a:lnTo>
                  <a:pt x="2194164" y="186378"/>
                </a:lnTo>
                <a:lnTo>
                  <a:pt x="2153924" y="164720"/>
                </a:lnTo>
                <a:lnTo>
                  <a:pt x="2112949" y="144283"/>
                </a:lnTo>
                <a:lnTo>
                  <a:pt x="2071263" y="125092"/>
                </a:lnTo>
                <a:lnTo>
                  <a:pt x="2028891" y="107171"/>
                </a:lnTo>
                <a:lnTo>
                  <a:pt x="1985857" y="90543"/>
                </a:lnTo>
                <a:lnTo>
                  <a:pt x="1942185" y="75234"/>
                </a:lnTo>
                <a:lnTo>
                  <a:pt x="1897900" y="61268"/>
                </a:lnTo>
                <a:lnTo>
                  <a:pt x="1853025" y="48668"/>
                </a:lnTo>
                <a:lnTo>
                  <a:pt x="1807586" y="37460"/>
                </a:lnTo>
                <a:lnTo>
                  <a:pt x="1761607" y="27667"/>
                </a:lnTo>
                <a:lnTo>
                  <a:pt x="1715111" y="19315"/>
                </a:lnTo>
                <a:lnTo>
                  <a:pt x="1668123" y="12426"/>
                </a:lnTo>
                <a:lnTo>
                  <a:pt x="1620668" y="7026"/>
                </a:lnTo>
                <a:lnTo>
                  <a:pt x="1572769" y="3139"/>
                </a:lnTo>
                <a:lnTo>
                  <a:pt x="1524452" y="788"/>
                </a:lnTo>
                <a:lnTo>
                  <a:pt x="1475739" y="0"/>
                </a:lnTo>
                <a:lnTo>
                  <a:pt x="1427027" y="788"/>
                </a:lnTo>
                <a:lnTo>
                  <a:pt x="1378710" y="3139"/>
                </a:lnTo>
                <a:lnTo>
                  <a:pt x="1330811" y="7026"/>
                </a:lnTo>
                <a:lnTo>
                  <a:pt x="1283356" y="12426"/>
                </a:lnTo>
                <a:lnTo>
                  <a:pt x="1236368" y="19315"/>
                </a:lnTo>
                <a:lnTo>
                  <a:pt x="1189872" y="27667"/>
                </a:lnTo>
                <a:lnTo>
                  <a:pt x="1143893" y="37460"/>
                </a:lnTo>
                <a:lnTo>
                  <a:pt x="1098454" y="48668"/>
                </a:lnTo>
                <a:lnTo>
                  <a:pt x="1053579" y="61268"/>
                </a:lnTo>
                <a:lnTo>
                  <a:pt x="1009294" y="75234"/>
                </a:lnTo>
                <a:lnTo>
                  <a:pt x="965622" y="90543"/>
                </a:lnTo>
                <a:lnTo>
                  <a:pt x="922588" y="107171"/>
                </a:lnTo>
                <a:lnTo>
                  <a:pt x="880216" y="125092"/>
                </a:lnTo>
                <a:lnTo>
                  <a:pt x="838530" y="144283"/>
                </a:lnTo>
                <a:lnTo>
                  <a:pt x="797555" y="164720"/>
                </a:lnTo>
                <a:lnTo>
                  <a:pt x="757315" y="186378"/>
                </a:lnTo>
                <a:lnTo>
                  <a:pt x="717834" y="209232"/>
                </a:lnTo>
                <a:lnTo>
                  <a:pt x="679136" y="233259"/>
                </a:lnTo>
                <a:lnTo>
                  <a:pt x="641247" y="258434"/>
                </a:lnTo>
                <a:lnTo>
                  <a:pt x="604189" y="284734"/>
                </a:lnTo>
                <a:lnTo>
                  <a:pt x="567988" y="312132"/>
                </a:lnTo>
                <a:lnTo>
                  <a:pt x="532668" y="340606"/>
                </a:lnTo>
                <a:lnTo>
                  <a:pt x="498253" y="370131"/>
                </a:lnTo>
                <a:lnTo>
                  <a:pt x="464768" y="400682"/>
                </a:lnTo>
                <a:lnTo>
                  <a:pt x="432236" y="432236"/>
                </a:lnTo>
                <a:lnTo>
                  <a:pt x="400682" y="464768"/>
                </a:lnTo>
                <a:lnTo>
                  <a:pt x="370131" y="498253"/>
                </a:lnTo>
                <a:lnTo>
                  <a:pt x="340606" y="532668"/>
                </a:lnTo>
                <a:lnTo>
                  <a:pt x="312132" y="567988"/>
                </a:lnTo>
                <a:lnTo>
                  <a:pt x="284734" y="604189"/>
                </a:lnTo>
                <a:lnTo>
                  <a:pt x="258434" y="641247"/>
                </a:lnTo>
                <a:lnTo>
                  <a:pt x="233259" y="679136"/>
                </a:lnTo>
                <a:lnTo>
                  <a:pt x="209232" y="717834"/>
                </a:lnTo>
                <a:lnTo>
                  <a:pt x="186378" y="757315"/>
                </a:lnTo>
                <a:lnTo>
                  <a:pt x="164720" y="797555"/>
                </a:lnTo>
                <a:lnTo>
                  <a:pt x="144283" y="838530"/>
                </a:lnTo>
                <a:lnTo>
                  <a:pt x="125092" y="880216"/>
                </a:lnTo>
                <a:lnTo>
                  <a:pt x="107171" y="922588"/>
                </a:lnTo>
                <a:lnTo>
                  <a:pt x="90543" y="965622"/>
                </a:lnTo>
                <a:lnTo>
                  <a:pt x="75234" y="1009294"/>
                </a:lnTo>
                <a:lnTo>
                  <a:pt x="61268" y="1053579"/>
                </a:lnTo>
                <a:lnTo>
                  <a:pt x="48668" y="1098454"/>
                </a:lnTo>
                <a:lnTo>
                  <a:pt x="37460" y="1143893"/>
                </a:lnTo>
                <a:lnTo>
                  <a:pt x="27667" y="1189872"/>
                </a:lnTo>
                <a:lnTo>
                  <a:pt x="19315" y="1236368"/>
                </a:lnTo>
                <a:lnTo>
                  <a:pt x="12426" y="1283356"/>
                </a:lnTo>
                <a:lnTo>
                  <a:pt x="7026" y="1330811"/>
                </a:lnTo>
                <a:lnTo>
                  <a:pt x="3139" y="1378710"/>
                </a:lnTo>
                <a:lnTo>
                  <a:pt x="788" y="1427027"/>
                </a:lnTo>
                <a:lnTo>
                  <a:pt x="0" y="1475740"/>
                </a:lnTo>
                <a:lnTo>
                  <a:pt x="788" y="1524452"/>
                </a:lnTo>
                <a:lnTo>
                  <a:pt x="3139" y="1572769"/>
                </a:lnTo>
                <a:lnTo>
                  <a:pt x="7026" y="1620668"/>
                </a:lnTo>
                <a:lnTo>
                  <a:pt x="12426" y="1668123"/>
                </a:lnTo>
                <a:lnTo>
                  <a:pt x="19315" y="1715111"/>
                </a:lnTo>
                <a:lnTo>
                  <a:pt x="27667" y="1761607"/>
                </a:lnTo>
                <a:lnTo>
                  <a:pt x="37460" y="1807586"/>
                </a:lnTo>
                <a:lnTo>
                  <a:pt x="48668" y="1853025"/>
                </a:lnTo>
                <a:lnTo>
                  <a:pt x="61268" y="1897900"/>
                </a:lnTo>
                <a:lnTo>
                  <a:pt x="75234" y="1942185"/>
                </a:lnTo>
                <a:lnTo>
                  <a:pt x="90543" y="1985857"/>
                </a:lnTo>
                <a:lnTo>
                  <a:pt x="107171" y="2028891"/>
                </a:lnTo>
                <a:lnTo>
                  <a:pt x="125092" y="2071263"/>
                </a:lnTo>
                <a:lnTo>
                  <a:pt x="144283" y="2112949"/>
                </a:lnTo>
                <a:lnTo>
                  <a:pt x="164720" y="2153924"/>
                </a:lnTo>
                <a:lnTo>
                  <a:pt x="186378" y="2194164"/>
                </a:lnTo>
                <a:lnTo>
                  <a:pt x="209232" y="2233645"/>
                </a:lnTo>
                <a:lnTo>
                  <a:pt x="233259" y="2272343"/>
                </a:lnTo>
                <a:lnTo>
                  <a:pt x="258434" y="2310232"/>
                </a:lnTo>
                <a:lnTo>
                  <a:pt x="284734" y="2347290"/>
                </a:lnTo>
                <a:lnTo>
                  <a:pt x="312132" y="2383491"/>
                </a:lnTo>
                <a:lnTo>
                  <a:pt x="340606" y="2418811"/>
                </a:lnTo>
                <a:lnTo>
                  <a:pt x="370131" y="2453226"/>
                </a:lnTo>
                <a:lnTo>
                  <a:pt x="400682" y="2486711"/>
                </a:lnTo>
                <a:lnTo>
                  <a:pt x="432236" y="2519243"/>
                </a:lnTo>
                <a:lnTo>
                  <a:pt x="464768" y="2550797"/>
                </a:lnTo>
                <a:lnTo>
                  <a:pt x="498253" y="2581348"/>
                </a:lnTo>
                <a:lnTo>
                  <a:pt x="532668" y="2610873"/>
                </a:lnTo>
                <a:lnTo>
                  <a:pt x="567988" y="2639347"/>
                </a:lnTo>
                <a:lnTo>
                  <a:pt x="604189" y="2666746"/>
                </a:lnTo>
                <a:lnTo>
                  <a:pt x="641247" y="2693045"/>
                </a:lnTo>
                <a:lnTo>
                  <a:pt x="679136" y="2718220"/>
                </a:lnTo>
                <a:lnTo>
                  <a:pt x="717834" y="2742247"/>
                </a:lnTo>
                <a:lnTo>
                  <a:pt x="757315" y="2765101"/>
                </a:lnTo>
                <a:lnTo>
                  <a:pt x="797555" y="2786759"/>
                </a:lnTo>
                <a:lnTo>
                  <a:pt x="838530" y="2807196"/>
                </a:lnTo>
                <a:lnTo>
                  <a:pt x="880216" y="2826387"/>
                </a:lnTo>
                <a:lnTo>
                  <a:pt x="922588" y="2844308"/>
                </a:lnTo>
                <a:lnTo>
                  <a:pt x="965622" y="2860936"/>
                </a:lnTo>
                <a:lnTo>
                  <a:pt x="1009294" y="2876245"/>
                </a:lnTo>
                <a:lnTo>
                  <a:pt x="1053579" y="2890211"/>
                </a:lnTo>
                <a:lnTo>
                  <a:pt x="1098454" y="2902811"/>
                </a:lnTo>
                <a:lnTo>
                  <a:pt x="1143893" y="2914019"/>
                </a:lnTo>
                <a:lnTo>
                  <a:pt x="1189872" y="2923812"/>
                </a:lnTo>
                <a:lnTo>
                  <a:pt x="1236368" y="2932164"/>
                </a:lnTo>
                <a:lnTo>
                  <a:pt x="1283356" y="2939053"/>
                </a:lnTo>
                <a:lnTo>
                  <a:pt x="1330811" y="2944453"/>
                </a:lnTo>
                <a:lnTo>
                  <a:pt x="1378710" y="2948340"/>
                </a:lnTo>
                <a:lnTo>
                  <a:pt x="1427027" y="2950691"/>
                </a:lnTo>
                <a:lnTo>
                  <a:pt x="1475739" y="295148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>
              <a:cs typeface="Arial" panose="020B0604020202020204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4442944" y="3728227"/>
            <a:ext cx="2696856" cy="2231404"/>
            <a:chOff x="3256206" y="2570257"/>
            <a:chExt cx="2022642" cy="1673553"/>
          </a:xfrm>
        </p:grpSpPr>
        <p:sp>
          <p:nvSpPr>
            <p:cNvPr id="54" name="object 42"/>
            <p:cNvSpPr txBox="1"/>
            <p:nvPr/>
          </p:nvSpPr>
          <p:spPr>
            <a:xfrm>
              <a:off x="3256206" y="3090289"/>
              <a:ext cx="2022642" cy="1153521"/>
            </a:xfrm>
            <a:prstGeom prst="rect">
              <a:avLst/>
            </a:prstGeom>
          </p:spPr>
          <p:txBody>
            <a:bodyPr vert="horz" wrap="square" lIns="0" tIns="63500" rIns="0" bIns="0" rtlCol="0">
              <a:spAutoFit/>
            </a:bodyPr>
            <a:lstStyle/>
            <a:p>
              <a:pPr marL="134614" marR="125301" algn="ctr">
                <a:lnSpc>
                  <a:spcPct val="79200"/>
                </a:lnSpc>
                <a:spcBef>
                  <a:spcPts val="667"/>
                </a:spcBef>
              </a:pPr>
              <a:r>
                <a:rPr sz="1600" b="1" spc="27" dirty="0">
                  <a:solidFill>
                    <a:srgbClr val="231F20"/>
                  </a:solidFill>
                  <a:cs typeface="Arial" panose="020B0604020202020204" pitchFamily="34" charset="0"/>
                </a:rPr>
                <a:t>Стратегические  приоритеты</a:t>
              </a:r>
              <a:endParaRPr sz="1600" b="1" dirty="0">
                <a:cs typeface="Arial" panose="020B0604020202020204" pitchFamily="34" charset="0"/>
              </a:endParaRPr>
            </a:p>
            <a:p>
              <a:pPr marL="16933" marR="6773" algn="ctr">
                <a:lnSpc>
                  <a:spcPct val="110400"/>
                </a:lnSpc>
              </a:pPr>
              <a:r>
                <a:rPr sz="1600" b="1" spc="73" dirty="0">
                  <a:solidFill>
                    <a:srgbClr val="231F20"/>
                  </a:solidFill>
                  <a:cs typeface="Arial" panose="020B0604020202020204" pitchFamily="34" charset="0"/>
                </a:rPr>
                <a:t>Бюджет</a:t>
              </a:r>
              <a:r>
                <a:rPr sz="1600" b="1" spc="-127" dirty="0">
                  <a:solidFill>
                    <a:srgbClr val="231F20"/>
                  </a:solidFill>
                  <a:cs typeface="Arial" panose="020B0604020202020204" pitchFamily="34" charset="0"/>
                </a:rPr>
                <a:t> </a:t>
              </a:r>
              <a:r>
                <a:rPr sz="1600" b="1" spc="33" dirty="0">
                  <a:solidFill>
                    <a:srgbClr val="231F20"/>
                  </a:solidFill>
                  <a:cs typeface="Arial" panose="020B0604020202020204" pitchFamily="34" charset="0"/>
                </a:rPr>
                <a:t>развития </a:t>
              </a:r>
              <a:r>
                <a:rPr sz="1600" b="1" spc="20" dirty="0">
                  <a:solidFill>
                    <a:srgbClr val="231F20"/>
                  </a:solidFill>
                  <a:cs typeface="Arial" panose="020B0604020202020204" pitchFamily="34" charset="0"/>
                </a:rPr>
                <a:t> </a:t>
              </a:r>
              <a:r>
                <a:rPr sz="1600" b="1" spc="47" dirty="0">
                  <a:solidFill>
                    <a:srgbClr val="231F20"/>
                  </a:solidFill>
                  <a:cs typeface="Arial" panose="020B0604020202020204" pitchFamily="34" charset="0"/>
                </a:rPr>
                <a:t>Инфраструктура  </a:t>
              </a:r>
              <a:r>
                <a:rPr sz="1600" b="1" spc="67" dirty="0">
                  <a:solidFill>
                    <a:srgbClr val="231F20"/>
                  </a:solidFill>
                  <a:cs typeface="Arial" panose="020B0604020202020204" pitchFamily="34" charset="0"/>
                </a:rPr>
                <a:t>Сервисы</a:t>
              </a:r>
              <a:endParaRPr sz="1600" b="1" dirty="0">
                <a:cs typeface="Arial" panose="020B0604020202020204" pitchFamily="34" charset="0"/>
              </a:endParaRPr>
            </a:p>
            <a:p>
              <a:pPr algn="ctr">
                <a:lnSpc>
                  <a:spcPts val="2293"/>
                </a:lnSpc>
                <a:spcBef>
                  <a:spcPts val="267"/>
                </a:spcBef>
              </a:pPr>
              <a:r>
                <a:rPr sz="1600" b="1" spc="60" dirty="0">
                  <a:solidFill>
                    <a:srgbClr val="231F20"/>
                  </a:solidFill>
                  <a:cs typeface="Arial" panose="020B0604020202020204" pitchFamily="34" charset="0"/>
                </a:rPr>
                <a:t>Город</a:t>
              </a:r>
              <a:endParaRPr sz="1600" b="1" dirty="0">
                <a:cs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sz="1600" b="1" spc="-193" dirty="0">
                  <a:solidFill>
                    <a:srgbClr val="231F20"/>
                  </a:solidFill>
                  <a:cs typeface="Arial" panose="020B0604020202020204" pitchFamily="34" charset="0"/>
                </a:rPr>
                <a:t>...</a:t>
              </a:r>
              <a:endParaRPr sz="1600" b="1" dirty="0">
                <a:cs typeface="Arial" panose="020B0604020202020204" pitchFamily="34" charset="0"/>
              </a:endParaRPr>
            </a:p>
          </p:txBody>
        </p:sp>
        <p:sp>
          <p:nvSpPr>
            <p:cNvPr id="55" name="object 39"/>
            <p:cNvSpPr/>
            <p:nvPr/>
          </p:nvSpPr>
          <p:spPr>
            <a:xfrm>
              <a:off x="3561725" y="2850357"/>
              <a:ext cx="1411605" cy="122941"/>
            </a:xfrm>
            <a:custGeom>
              <a:avLst/>
              <a:gdLst/>
              <a:ahLst/>
              <a:cxnLst/>
              <a:rect l="l" t="t" r="r" b="b"/>
              <a:pathLst>
                <a:path w="1493520" h="122555">
                  <a:moveTo>
                    <a:pt x="0" y="122135"/>
                  </a:moveTo>
                  <a:lnTo>
                    <a:pt x="0" y="0"/>
                  </a:lnTo>
                  <a:lnTo>
                    <a:pt x="1493520" y="0"/>
                  </a:lnTo>
                  <a:lnTo>
                    <a:pt x="1493520" y="122135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cs typeface="Arial" panose="020B0604020202020204" pitchFamily="34" charset="0"/>
              </a:endParaRPr>
            </a:p>
          </p:txBody>
        </p:sp>
        <p:sp>
          <p:nvSpPr>
            <p:cNvPr id="56" name="object 40"/>
            <p:cNvSpPr txBox="1"/>
            <p:nvPr/>
          </p:nvSpPr>
          <p:spPr>
            <a:xfrm>
              <a:off x="3561725" y="2570257"/>
              <a:ext cx="141160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sz="1100" spc="60" dirty="0">
                  <a:solidFill>
                    <a:srgbClr val="231F20"/>
                  </a:solidFill>
                  <a:cs typeface="Arial" panose="020B0604020202020204" pitchFamily="34" charset="0"/>
                </a:rPr>
                <a:t>НАБЛЮДАТЕЛЬНЫЙ</a:t>
              </a:r>
              <a:r>
                <a:rPr sz="1100" spc="-73" dirty="0">
                  <a:solidFill>
                    <a:srgbClr val="231F20"/>
                  </a:solidFill>
                  <a:cs typeface="Arial" panose="020B0604020202020204" pitchFamily="34" charset="0"/>
                </a:rPr>
                <a:t> </a:t>
              </a:r>
              <a:r>
                <a:rPr sz="1100" spc="73" dirty="0">
                  <a:solidFill>
                    <a:srgbClr val="231F20"/>
                  </a:solidFill>
                  <a:cs typeface="Arial" panose="020B0604020202020204" pitchFamily="34" charset="0"/>
                </a:rPr>
                <a:t>СОВЕТ</a:t>
              </a: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57" name="object 41"/>
            <p:cNvSpPr txBox="1"/>
            <p:nvPr/>
          </p:nvSpPr>
          <p:spPr>
            <a:xfrm>
              <a:off x="3480990" y="2905331"/>
              <a:ext cx="157307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sz="1100" spc="73" dirty="0">
                  <a:solidFill>
                    <a:srgbClr val="231F20"/>
                  </a:solidFill>
                  <a:cs typeface="Arial" panose="020B0604020202020204" pitchFamily="34" charset="0"/>
                </a:rPr>
                <a:t>СОВЕТ</a:t>
              </a:r>
              <a:r>
                <a:rPr sz="1100" spc="-93" dirty="0">
                  <a:solidFill>
                    <a:srgbClr val="231F20"/>
                  </a:solidFill>
                  <a:cs typeface="Arial" panose="020B0604020202020204" pitchFamily="34" charset="0"/>
                </a:rPr>
                <a:t> </a:t>
              </a:r>
              <a:r>
                <a:rPr sz="1100" spc="67" dirty="0">
                  <a:solidFill>
                    <a:srgbClr val="231F20"/>
                  </a:solidFill>
                  <a:cs typeface="Arial" panose="020B0604020202020204" pitchFamily="34" charset="0"/>
                </a:rPr>
                <a:t>ДИРЕКТОРОВ</a:t>
              </a:r>
              <a:endParaRPr sz="1100" dirty="0">
                <a:cs typeface="Arial" panose="020B0604020202020204" pitchFamily="34" charset="0"/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7468495" y="880750"/>
            <a:ext cx="1378149" cy="779697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marL="16933">
              <a:spcBef>
                <a:spcPts val="1100"/>
              </a:spcBef>
            </a:pPr>
            <a:r>
              <a:rPr lang="ru-RU" sz="4300" b="1" spc="7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2035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536161" y="1994797"/>
            <a:ext cx="6096000" cy="1501263"/>
          </a:xfrm>
          <a:prstGeom prst="rect">
            <a:avLst/>
          </a:prstGeom>
        </p:spPr>
        <p:txBody>
          <a:bodyPr lIns="121914" tIns="60957" rIns="121914" bIns="60957">
            <a:spAutoFit/>
          </a:bodyPr>
          <a:lstStyle/>
          <a:p>
            <a:pPr marL="16933">
              <a:lnSpc>
                <a:spcPct val="90000"/>
              </a:lnSpc>
            </a:pPr>
            <a:r>
              <a:rPr lang="ru-RU" sz="4300" b="1" spc="67" dirty="0">
                <a:solidFill>
                  <a:srgbClr val="00B0F0"/>
                </a:solidFill>
                <a:cs typeface="Arial" panose="020B0604020202020204" pitchFamily="34" charset="0"/>
              </a:rPr>
              <a:t>100 000</a:t>
            </a:r>
            <a:r>
              <a:rPr lang="ru-RU" sz="3200" b="1" spc="-193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ru-RU" sz="3200" b="1" spc="67" dirty="0">
                <a:solidFill>
                  <a:srgbClr val="00B0F0"/>
                </a:solidFill>
                <a:cs typeface="Arial" panose="020B0604020202020204" pitchFamily="34" charset="0"/>
              </a:rPr>
              <a:t>студентов</a:t>
            </a:r>
          </a:p>
          <a:p>
            <a:pPr marL="16933">
              <a:lnSpc>
                <a:spcPct val="90000"/>
              </a:lnSpc>
            </a:pPr>
            <a:r>
              <a:rPr lang="ru-RU" sz="2700" spc="193" dirty="0">
                <a:solidFill>
                  <a:srgbClr val="00B0F0"/>
                </a:solidFill>
                <a:cs typeface="Arial" panose="020B0604020202020204" pitchFamily="34" charset="0"/>
              </a:rPr>
              <a:t>35–40%</a:t>
            </a:r>
            <a:r>
              <a:rPr lang="ru-RU" sz="2700" spc="-6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ru-RU" sz="3200" spc="67" dirty="0" smtClean="0">
                <a:solidFill>
                  <a:srgbClr val="00B0F0"/>
                </a:solidFill>
                <a:cs typeface="Arial" panose="020B0604020202020204" pitchFamily="34" charset="0"/>
              </a:rPr>
              <a:t>иностранных</a:t>
            </a:r>
            <a:endParaRPr lang="ru-RU" sz="3200" spc="67" dirty="0">
              <a:solidFill>
                <a:srgbClr val="00B0F0"/>
              </a:solidFill>
              <a:cs typeface="Arial" panose="020B0604020202020204" pitchFamily="34" charset="0"/>
            </a:endParaRPr>
          </a:p>
          <a:p>
            <a:pPr marL="16933">
              <a:lnSpc>
                <a:spcPct val="90000"/>
              </a:lnSpc>
              <a:spcBef>
                <a:spcPts val="673"/>
              </a:spcBef>
            </a:pPr>
            <a:r>
              <a:rPr lang="ru-RU" sz="1900" spc="207" dirty="0">
                <a:solidFill>
                  <a:schemeClr val="bg1"/>
                </a:solidFill>
                <a:cs typeface="Arial" panose="020B0604020202020204" pitchFamily="34" charset="0"/>
              </a:rPr>
              <a:t>R</a:t>
            </a:r>
            <a:r>
              <a:rPr lang="ru-RU" sz="1900" spc="-4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900" spc="160" dirty="0">
                <a:solidFill>
                  <a:schemeClr val="bg1"/>
                </a:solidFill>
                <a:cs typeface="Arial" panose="020B0604020202020204" pitchFamily="34" charset="0"/>
              </a:rPr>
              <a:t>≈</a:t>
            </a:r>
            <a:r>
              <a:rPr lang="ru-RU" sz="1900" spc="-4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900" spc="47" dirty="0">
                <a:solidFill>
                  <a:schemeClr val="bg1"/>
                </a:solidFill>
                <a:cs typeface="Arial" panose="020B0604020202020204" pitchFamily="34" charset="0"/>
              </a:rPr>
              <a:t>100-200,</a:t>
            </a:r>
            <a:r>
              <a:rPr lang="ru-RU" sz="1900" spc="-4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900" spc="53" dirty="0" err="1">
                <a:solidFill>
                  <a:schemeClr val="bg1"/>
                </a:solidFill>
                <a:cs typeface="Arial" panose="020B0604020202020204" pitchFamily="34" charset="0"/>
              </a:rPr>
              <a:t>Rsubj</a:t>
            </a:r>
            <a:r>
              <a:rPr lang="ru-RU" sz="1900" spc="-3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900" spc="160" dirty="0">
                <a:solidFill>
                  <a:schemeClr val="bg1"/>
                </a:solidFill>
                <a:cs typeface="Arial" panose="020B0604020202020204" pitchFamily="34" charset="0"/>
              </a:rPr>
              <a:t>≈</a:t>
            </a:r>
            <a:r>
              <a:rPr lang="ru-RU" sz="1900" spc="-4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900" spc="80" dirty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r>
              <a:rPr lang="ru-RU" sz="1900" spc="-320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ru-RU" sz="1900" spc="-24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ru-RU" sz="1900" spc="127" dirty="0">
                <a:solidFill>
                  <a:schemeClr val="bg1"/>
                </a:solidFill>
                <a:cs typeface="Arial" panose="020B0604020202020204" pitchFamily="34" charset="0"/>
              </a:rPr>
              <a:t>TOP</a:t>
            </a:r>
            <a:r>
              <a:rPr lang="ru-RU" sz="1900" spc="-3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900" spc="80" dirty="0">
                <a:solidFill>
                  <a:schemeClr val="bg1"/>
                </a:solidFill>
                <a:cs typeface="Arial" panose="020B0604020202020204" pitchFamily="34" charset="0"/>
              </a:rPr>
              <a:t>100</a:t>
            </a:r>
            <a:endParaRPr lang="ru-RU" sz="19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9826251" y="5785225"/>
            <a:ext cx="1022965" cy="587120"/>
            <a:chOff x="7308303" y="4484591"/>
            <a:chExt cx="767224" cy="440340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7308303" y="4484591"/>
              <a:ext cx="713139" cy="432012"/>
              <a:chOff x="7308303" y="4484591"/>
              <a:chExt cx="713139" cy="432012"/>
            </a:xfrm>
          </p:grpSpPr>
          <p:sp>
            <p:nvSpPr>
              <p:cNvPr id="63" name="object 43"/>
              <p:cNvSpPr/>
              <p:nvPr/>
            </p:nvSpPr>
            <p:spPr>
              <a:xfrm rot="14320334">
                <a:off x="7916235" y="4501736"/>
                <a:ext cx="10096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66675">
                    <a:moveTo>
                      <a:pt x="19494" y="0"/>
                    </a:moveTo>
                    <a:lnTo>
                      <a:pt x="0" y="66471"/>
                    </a:lnTo>
                    <a:lnTo>
                      <a:pt x="100355" y="58813"/>
                    </a:lnTo>
                    <a:lnTo>
                      <a:pt x="19494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lIns="0" tIns="0" rIns="0" bIns="0" rtlCol="0"/>
              <a:lstStyle/>
              <a:p>
                <a:endParaRPr>
                  <a:cs typeface="Arial" panose="020B0604020202020204" pitchFamily="34" charset="0"/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7308303" y="4556563"/>
                <a:ext cx="713139" cy="36004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Прямоугольник 61"/>
            <p:cNvSpPr/>
            <p:nvPr/>
          </p:nvSpPr>
          <p:spPr>
            <a:xfrm>
              <a:off x="7308304" y="4560216"/>
              <a:ext cx="767223" cy="364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b="1" dirty="0">
                  <a:cs typeface="Arial" panose="020B0604020202020204" pitchFamily="34" charset="0"/>
                </a:rPr>
                <a:t>1,5–2,0</a:t>
              </a:r>
            </a:p>
            <a:p>
              <a:pPr>
                <a:lnSpc>
                  <a:spcPct val="80000"/>
                </a:lnSpc>
              </a:pPr>
              <a:r>
                <a:rPr lang="ru-RU" sz="1600" b="1" dirty="0">
                  <a:cs typeface="Arial" panose="020B0604020202020204" pitchFamily="34" charset="0"/>
                </a:rPr>
                <a:t>млрд $</a:t>
              </a:r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7536160" y="3847011"/>
            <a:ext cx="1609837" cy="714039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 b="1" dirty="0">
                <a:solidFill>
                  <a:schemeClr val="bg1"/>
                </a:solidFill>
                <a:cs typeface="Arial" panose="020B0604020202020204" pitchFamily="34" charset="0"/>
              </a:rPr>
              <a:t>Science</a:t>
            </a:r>
            <a:r>
              <a:rPr lang="en-US" sz="2100" dirty="0">
                <a:solidFill>
                  <a:schemeClr val="bg1"/>
                </a:solidFill>
                <a:cs typeface="Arial" panose="020B0604020202020204" pitchFamily="34" charset="0"/>
              </a:rPr>
              <a:t> ≈ </a:t>
            </a:r>
            <a:r>
              <a:rPr lang="ru-RU" sz="2100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sz="21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100" spc="133" dirty="0">
                <a:solidFill>
                  <a:schemeClr val="bg1"/>
                </a:solidFill>
                <a:cs typeface="Arial" panose="020B0604020202020204" pitchFamily="34" charset="0"/>
              </a:rPr>
              <a:t>35% + 35%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536162" y="4412522"/>
            <a:ext cx="970345" cy="307773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r>
              <a:rPr lang="ru-RU" sz="1200" b="1" spc="2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индустрия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613377" y="4412522"/>
            <a:ext cx="729683" cy="307773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r>
              <a:rPr lang="ru-RU" sz="1200" b="1" spc="2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гранты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536160" y="4690286"/>
            <a:ext cx="6096000" cy="714041"/>
          </a:xfrm>
          <a:prstGeom prst="rect">
            <a:avLst/>
          </a:prstGeom>
        </p:spPr>
        <p:txBody>
          <a:bodyPr lIns="121914" tIns="60957" rIns="121914" bIns="60957">
            <a:spAutoFit/>
          </a:bodyPr>
          <a:lstStyle/>
          <a:p>
            <a:pPr>
              <a:lnSpc>
                <a:spcPct val="90000"/>
              </a:lnSpc>
              <a:spcBef>
                <a:spcPts val="1080"/>
              </a:spcBef>
              <a:spcAft>
                <a:spcPts val="533"/>
              </a:spcAft>
            </a:pPr>
            <a:r>
              <a:rPr lang="ru-RU" sz="2100" b="1" dirty="0">
                <a:solidFill>
                  <a:schemeClr val="bg1"/>
                </a:solidFill>
                <a:cs typeface="Arial" panose="020B0604020202020204" pitchFamily="34" charset="0"/>
              </a:rPr>
              <a:t>Образование</a:t>
            </a:r>
            <a:r>
              <a:rPr lang="ru-RU" sz="21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br>
              <a:rPr lang="ru-RU" sz="21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2100" dirty="0">
                <a:solidFill>
                  <a:schemeClr val="bg1"/>
                </a:solidFill>
                <a:cs typeface="Arial" panose="020B0604020202020204" pitchFamily="34" charset="0"/>
              </a:rPr>
              <a:t>≈ 30%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583168" y="5718223"/>
            <a:ext cx="6096000" cy="779700"/>
          </a:xfrm>
          <a:prstGeom prst="rect">
            <a:avLst/>
          </a:prstGeom>
        </p:spPr>
        <p:txBody>
          <a:bodyPr lIns="121914" tIns="60957" rIns="121914" bIns="60957">
            <a:spAutoFit/>
          </a:bodyPr>
          <a:lstStyle/>
          <a:p>
            <a:r>
              <a:rPr lang="ru-RU" sz="2100" b="1" dirty="0">
                <a:solidFill>
                  <a:srgbClr val="231F20"/>
                </a:solidFill>
                <a:cs typeface="Arial" panose="020B0604020202020204" pitchFamily="34" charset="0"/>
              </a:rPr>
              <a:t>ЕГЭ</a:t>
            </a:r>
            <a:r>
              <a:rPr lang="ru-RU" sz="2100" dirty="0">
                <a:solidFill>
                  <a:srgbClr val="231F20"/>
                </a:solidFill>
                <a:cs typeface="Arial" panose="020B0604020202020204" pitchFamily="34" charset="0"/>
              </a:rPr>
              <a:t> ≈ 80</a:t>
            </a:r>
            <a:endParaRPr lang="ru-RU" sz="2100" dirty="0">
              <a:cs typeface="Arial" panose="020B0604020202020204" pitchFamily="34" charset="0"/>
            </a:endParaRPr>
          </a:p>
          <a:p>
            <a:r>
              <a:rPr lang="ru-RU" sz="2100" b="1" dirty="0">
                <a:solidFill>
                  <a:srgbClr val="231F20"/>
                </a:solidFill>
                <a:cs typeface="Arial" panose="020B0604020202020204" pitchFamily="34" charset="0"/>
              </a:rPr>
              <a:t>ППС</a:t>
            </a:r>
            <a:r>
              <a:rPr lang="ru-RU" sz="2100" dirty="0">
                <a:solidFill>
                  <a:srgbClr val="231F20"/>
                </a:solidFill>
                <a:cs typeface="Arial" panose="020B0604020202020204" pitchFamily="34" charset="0"/>
              </a:rPr>
              <a:t> ≈ 15 000</a:t>
            </a:r>
            <a:endParaRPr lang="ru-RU" sz="21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Shape 10"/>
          <p:cNvSpPr txBox="1">
            <a:spLocks/>
          </p:cNvSpPr>
          <p:nvPr/>
        </p:nvSpPr>
        <p:spPr>
          <a:xfrm>
            <a:off x="1260639" y="273192"/>
            <a:ext cx="10314560" cy="1531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>
                <a:solidFill>
                  <a:schemeClr val="bg1"/>
                </a:solidFill>
              </a:rPr>
              <a:t>Общий </a:t>
            </a:r>
            <a:r>
              <a:rPr lang="ru-RU" sz="4800" dirty="0" smtClean="0">
                <a:solidFill>
                  <a:schemeClr val="bg1"/>
                </a:solidFill>
              </a:rPr>
              <a:t>кампус как новый инновационный центр города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2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"/>
          <p:cNvSpPr/>
          <p:nvPr/>
        </p:nvSpPr>
        <p:spPr>
          <a:xfrm>
            <a:off x="5193258" y="2048695"/>
            <a:ext cx="6998742" cy="4249988"/>
          </a:xfrm>
          <a:prstGeom prst="rect">
            <a:avLst/>
          </a:prstGeom>
          <a:blipFill>
            <a:blip r:embed="rId3" cstate="print"/>
            <a:srcRect/>
            <a:stretch>
              <a:fillRect l="-43623" t="-2619" r="1" b="-3041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5020380" y="4297724"/>
            <a:ext cx="2660915" cy="2660915"/>
          </a:xfrm>
          <a:prstGeom prst="ellipse">
            <a:avLst/>
          </a:prstGeom>
          <a:blipFill>
            <a:blip r:embed="rId4" cstate="print"/>
            <a:srcRect/>
            <a:stretch>
              <a:fillRect l="-33151" t="-147" r="-44637" b="147"/>
            </a:stretch>
          </a:blipFill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260639" y="2048695"/>
            <a:ext cx="3936436" cy="333424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Инжиниринговые центры</a:t>
            </a: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Технологические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коворкинги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Пространства совместного 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 (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Co-learning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 village</a:t>
            </a: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-парки</a:t>
            </a: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спортивная инфраструктура</a:t>
            </a: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велоинфраструктура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Мультинациональные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фудкорты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image13.jpeg" descr="\\wdiro\Public\машина машина\dist iro\ректор\отчет 2016\Папка komiks_pechat\Links\0M8A08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8864" r="1721" b="1762"/>
          <a:stretch/>
        </p:blipFill>
        <p:spPr bwMode="auto">
          <a:xfrm>
            <a:off x="528819" y="0"/>
            <a:ext cx="11134361" cy="686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0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5362" name="Picture 2" descr="Z:\машина машина\ректор\Отчет 2018\Папка annual-report-2018\Links\ZWHworuaYV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/>
          <a:stretch/>
        </p:blipFill>
        <p:spPr bwMode="auto">
          <a:xfrm>
            <a:off x="528820" y="0"/>
            <a:ext cx="11140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6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8772288" cy="885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err="1">
                <a:solidFill>
                  <a:schemeClr val="bg1"/>
                </a:solidFill>
              </a:rPr>
              <a:t>Референтные</a:t>
            </a:r>
            <a:r>
              <a:rPr lang="ru-RU" sz="4800" dirty="0">
                <a:solidFill>
                  <a:schemeClr val="bg1"/>
                </a:solidFill>
              </a:rPr>
              <a:t> вузы</a:t>
            </a: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Documents\Мероприятия\2015\презентация_наблюдательный совет\референтные вузы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2" t="15528" b="14262"/>
          <a:stretch/>
        </p:blipFill>
        <p:spPr bwMode="auto">
          <a:xfrm>
            <a:off x="619664" y="951981"/>
            <a:ext cx="3929399" cy="479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Documents\Мероприятия\2015\презентация_наблюдательный совет\референтные вузы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28" b="14262"/>
          <a:stretch/>
        </p:blipFill>
        <p:spPr bwMode="auto">
          <a:xfrm>
            <a:off x="4549064" y="951983"/>
            <a:ext cx="1966036" cy="479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686550" y="890295"/>
            <a:ext cx="5172075" cy="485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bg1"/>
                </a:solidFill>
              </a:rPr>
              <a:t>Характеристики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университетов</a:t>
            </a:r>
            <a:endParaRPr lang="ru-RU" sz="24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интенсивная интернационализация </a:t>
            </a:r>
            <a:r>
              <a:rPr lang="ru-RU" sz="1700" dirty="0" smtClean="0">
                <a:solidFill>
                  <a:schemeClr val="bg1"/>
                </a:solidFill>
              </a:rPr>
              <a:t/>
            </a:r>
            <a:br>
              <a:rPr lang="ru-RU" sz="1700" dirty="0" smtClean="0">
                <a:solidFill>
                  <a:schemeClr val="bg1"/>
                </a:solidFill>
              </a:rPr>
            </a:br>
            <a:r>
              <a:rPr lang="ru-RU" sz="1700" dirty="0" smtClean="0">
                <a:solidFill>
                  <a:schemeClr val="bg1"/>
                </a:solidFill>
              </a:rPr>
              <a:t>в </a:t>
            </a:r>
            <a:r>
              <a:rPr lang="ru-RU" sz="1700" dirty="0">
                <a:solidFill>
                  <a:schemeClr val="bg1"/>
                </a:solidFill>
              </a:rPr>
              <a:t>научно-образовательной деятельности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развитие академической </a:t>
            </a:r>
            <a:r>
              <a:rPr lang="ru-RU" sz="1700" dirty="0" smtClean="0">
                <a:solidFill>
                  <a:schemeClr val="bg1"/>
                </a:solidFill>
              </a:rPr>
              <a:t>и </a:t>
            </a:r>
            <a:r>
              <a:rPr lang="ru-RU" sz="1700" dirty="0">
                <a:solidFill>
                  <a:schemeClr val="bg1"/>
                </a:solidFill>
              </a:rPr>
              <a:t>научной мобильности </a:t>
            </a:r>
            <a:r>
              <a:rPr lang="ru-RU" sz="1700" dirty="0" smtClean="0">
                <a:solidFill>
                  <a:schemeClr val="bg1"/>
                </a:solidFill>
              </a:rPr>
              <a:t/>
            </a:r>
            <a:br>
              <a:rPr lang="ru-RU" sz="1700" dirty="0" smtClean="0">
                <a:solidFill>
                  <a:schemeClr val="bg1"/>
                </a:solidFill>
              </a:rPr>
            </a:br>
            <a:r>
              <a:rPr lang="ru-RU" sz="1700" dirty="0" smtClean="0">
                <a:solidFill>
                  <a:schemeClr val="bg1"/>
                </a:solidFill>
              </a:rPr>
              <a:t>и </a:t>
            </a:r>
            <a:r>
              <a:rPr lang="ru-RU" sz="1700" dirty="0">
                <a:solidFill>
                  <a:schemeClr val="bg1"/>
                </a:solidFill>
              </a:rPr>
              <a:t>кооперации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гибкие образовательные </a:t>
            </a:r>
            <a:r>
              <a:rPr lang="ru-RU" sz="1700" dirty="0" smtClean="0">
                <a:solidFill>
                  <a:schemeClr val="bg1"/>
                </a:solidFill>
              </a:rPr>
              <a:t>и </a:t>
            </a:r>
            <a:r>
              <a:rPr lang="ru-RU" sz="1700" dirty="0">
                <a:solidFill>
                  <a:schemeClr val="bg1"/>
                </a:solidFill>
              </a:rPr>
              <a:t>исследовательские программы (включая </a:t>
            </a:r>
            <a:r>
              <a:rPr lang="ru-RU" sz="1700" dirty="0" smtClean="0">
                <a:solidFill>
                  <a:schemeClr val="bg1"/>
                </a:solidFill>
              </a:rPr>
              <a:t>программы </a:t>
            </a:r>
            <a:br>
              <a:rPr lang="ru-RU" sz="1700" dirty="0" smtClean="0">
                <a:solidFill>
                  <a:schemeClr val="bg1"/>
                </a:solidFill>
              </a:rPr>
            </a:br>
            <a:r>
              <a:rPr lang="ru-RU" sz="1700" dirty="0" smtClean="0">
                <a:solidFill>
                  <a:schemeClr val="bg1"/>
                </a:solidFill>
              </a:rPr>
              <a:t>на </a:t>
            </a:r>
            <a:r>
              <a:rPr lang="ru-RU" sz="1700" dirty="0">
                <a:solidFill>
                  <a:schemeClr val="bg1"/>
                </a:solidFill>
              </a:rPr>
              <a:t>иностранных языках)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коммерциализация образовательной и научной деятельности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использование ресурса </a:t>
            </a:r>
            <a:r>
              <a:rPr lang="ru-RU" sz="1700" dirty="0" err="1">
                <a:solidFill>
                  <a:schemeClr val="bg1"/>
                </a:solidFill>
              </a:rPr>
              <a:t>социогуманитарного</a:t>
            </a:r>
            <a:r>
              <a:rPr lang="ru-RU" sz="1700" dirty="0">
                <a:solidFill>
                  <a:schemeClr val="bg1"/>
                </a:solidFill>
              </a:rPr>
              <a:t> блока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взаимодействие с регионом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 err="1">
                <a:solidFill>
                  <a:schemeClr val="bg1"/>
                </a:solidFill>
              </a:rPr>
              <a:t>рекрутинг</a:t>
            </a:r>
            <a:r>
              <a:rPr lang="ru-RU" sz="1700" dirty="0">
                <a:solidFill>
                  <a:schemeClr val="bg1"/>
                </a:solidFill>
              </a:rPr>
              <a:t> международных талантов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развитие компьютеризированной среды для передовых исследований и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3718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Заголовок 8"/>
          <p:cNvSpPr txBox="1">
            <a:spLocks/>
          </p:cNvSpPr>
          <p:nvPr/>
        </p:nvSpPr>
        <p:spPr>
          <a:xfrm>
            <a:off x="1782135" y="1163837"/>
            <a:ext cx="8928992" cy="3264363"/>
          </a:xfrm>
          <a:prstGeom prst="rect">
            <a:avLst/>
          </a:prstGeom>
        </p:spPr>
        <p:txBody>
          <a:bodyPr vert="horz" lIns="45698" tIns="45698" rIns="45698" bIns="45698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1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Свой путь </a:t>
            </a:r>
            <a:r>
              <a:rPr lang="ru-RU" sz="1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развития</a:t>
            </a:r>
            <a:endParaRPr lang="ru-RU" sz="11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751" y="3429000"/>
            <a:ext cx="2150579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4445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fld id="{FCF762AA-6FF4-4CA2-8039-65A321A80026}" type="slidenum">
              <a:rPr lang="ru-RU" smtClean="0"/>
              <a:pPr>
                <a:lnSpc>
                  <a:spcPct val="90000"/>
                </a:lnSpc>
              </a:pPr>
              <a:t>8</a:t>
            </a:fld>
            <a:endParaRPr lang="ru-RU"/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369438" y="3531235"/>
            <a:ext cx="6412488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dirty="0">
                <a:solidFill>
                  <a:schemeClr val="bg1"/>
                </a:solidFill>
              </a:rPr>
              <a:t>Формирование на базе </a:t>
            </a:r>
            <a:r>
              <a:rPr lang="ru-RU" sz="2200" b="1" dirty="0" smtClean="0">
                <a:solidFill>
                  <a:schemeClr val="bg1"/>
                </a:solidFill>
              </a:rPr>
              <a:t>ТГУ </a:t>
            </a:r>
            <a:br>
              <a:rPr lang="ru-RU" sz="22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как </a:t>
            </a:r>
            <a:r>
              <a:rPr lang="ru-RU" sz="2200" b="1" dirty="0">
                <a:solidFill>
                  <a:schemeClr val="bg1"/>
                </a:solidFill>
              </a:rPr>
              <a:t>исследовательского </a:t>
            </a:r>
            <a:r>
              <a:rPr lang="ru-RU" sz="2200" b="1" dirty="0" smtClean="0">
                <a:solidFill>
                  <a:schemeClr val="bg1"/>
                </a:solidFill>
              </a:rPr>
              <a:t>университета </a:t>
            </a:r>
            <a:r>
              <a:rPr lang="ru-RU" sz="2200" b="1" dirty="0">
                <a:solidFill>
                  <a:schemeClr val="bg1"/>
                </a:solidFill>
              </a:rPr>
              <a:t>классического </a:t>
            </a:r>
            <a:r>
              <a:rPr lang="ru-RU" sz="2200" b="1" dirty="0" smtClean="0">
                <a:solidFill>
                  <a:schemeClr val="bg1"/>
                </a:solidFill>
              </a:rPr>
              <a:t>типа научно-образовательного, инновационного</a:t>
            </a:r>
            <a:r>
              <a:rPr lang="ru-RU" sz="2200" b="1" dirty="0">
                <a:solidFill>
                  <a:schemeClr val="bg1"/>
                </a:solidFill>
              </a:rPr>
              <a:t>, культурного центра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smtClean="0">
                <a:solidFill>
                  <a:schemeClr val="bg1"/>
                </a:solidFill>
              </a:rPr>
              <a:t>оказывающего </a:t>
            </a:r>
            <a:r>
              <a:rPr lang="ru-RU" sz="2200" dirty="0">
                <a:solidFill>
                  <a:schemeClr val="bg1"/>
                </a:solidFill>
              </a:rPr>
              <a:t>геополитическое влияние </a:t>
            </a:r>
            <a:r>
              <a:rPr lang="ru-RU" sz="2200" dirty="0" smtClean="0">
                <a:solidFill>
                  <a:schemeClr val="bg1"/>
                </a:solidFill>
              </a:rPr>
              <a:t>на территории северной Евразии и </a:t>
            </a:r>
            <a:r>
              <a:rPr lang="ru-RU" sz="2200" dirty="0">
                <a:solidFill>
                  <a:schemeClr val="bg1"/>
                </a:solidFill>
              </a:rPr>
              <a:t>входящего </a:t>
            </a:r>
            <a:r>
              <a:rPr lang="ru-RU" sz="2200" dirty="0" smtClean="0">
                <a:solidFill>
                  <a:schemeClr val="bg1"/>
                </a:solidFill>
              </a:rPr>
              <a:t>в число </a:t>
            </a:r>
            <a:r>
              <a:rPr lang="ru-RU" sz="2200" dirty="0">
                <a:solidFill>
                  <a:schemeClr val="bg1"/>
                </a:solidFill>
              </a:rPr>
              <a:t>ведущих университетов </a:t>
            </a:r>
            <a:r>
              <a:rPr lang="ru-RU" sz="2200" dirty="0" smtClean="0">
                <a:solidFill>
                  <a:schemeClr val="bg1"/>
                </a:solidFill>
              </a:rPr>
              <a:t>мира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1369440" y="2932170"/>
            <a:ext cx="5936233" cy="844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Стратегическая цель </a:t>
            </a:r>
            <a:endParaRPr lang="ru-RU" alt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Заголовок 2"/>
          <p:cNvSpPr txBox="1">
            <a:spLocks/>
          </p:cNvSpPr>
          <p:nvPr/>
        </p:nvSpPr>
        <p:spPr>
          <a:xfrm>
            <a:off x="8136741" y="2932170"/>
            <a:ext cx="3655210" cy="844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alt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Базовые принципы</a:t>
            </a:r>
          </a:p>
        </p:txBody>
      </p:sp>
      <p:sp>
        <p:nvSpPr>
          <p:cNvPr id="23" name="object 6"/>
          <p:cNvSpPr txBox="1"/>
          <p:nvPr/>
        </p:nvSpPr>
        <p:spPr>
          <a:xfrm>
            <a:off x="8224343" y="4159885"/>
            <a:ext cx="3567608" cy="1368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000" indent="-2520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+mn-lt"/>
                <a:cs typeface="Arial"/>
              </a:rPr>
              <a:t>КЛАССИЧНОСТЬ</a:t>
            </a:r>
            <a:endParaRPr lang="ru-RU" sz="24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252000" indent="-2520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+mn-lt"/>
                <a:cs typeface="Trebuchet MS"/>
              </a:rPr>
              <a:t>ФУНДАМЕНТАЛЬНОСТЬ</a:t>
            </a:r>
            <a:endParaRPr lang="ru-RU" sz="24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252000" indent="-2520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+mn-lt"/>
                <a:cs typeface="Arial"/>
              </a:rPr>
              <a:t>ОТКРЫТОСТЬ</a:t>
            </a:r>
            <a:endParaRPr lang="ru-RU" sz="24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8194" name="Picture 2" descr="Z:\машина машина\Internet\КОРПУСА\ГЛАВНЫЙ КОРПУС\2016 leto_\TSUpanoram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8" b="10898"/>
          <a:stretch/>
        </p:blipFill>
        <p:spPr bwMode="auto">
          <a:xfrm>
            <a:off x="-8890" y="1"/>
            <a:ext cx="12196445" cy="27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620" y="0"/>
            <a:ext cx="1219962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620" y="1165860"/>
            <a:ext cx="12192000" cy="4587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fld id="{FCF762AA-6FF4-4CA2-8039-65A321A80026}" type="slidenum">
              <a:rPr lang="ru-RU" smtClean="0"/>
              <a:pPr>
                <a:lnSpc>
                  <a:spcPct val="90000"/>
                </a:lnSpc>
              </a:pPr>
              <a:t>9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-1"/>
            <a:ext cx="10616820" cy="947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800" dirty="0" smtClean="0">
                <a:solidFill>
                  <a:schemeClr val="bg1"/>
                </a:solidFill>
              </a:rPr>
              <a:t>Базовые принципы </a:t>
            </a:r>
            <a:r>
              <a:rPr lang="ru-RU" sz="4800" dirty="0">
                <a:solidFill>
                  <a:schemeClr val="bg1"/>
                </a:solidFill>
              </a:rPr>
              <a:t>университета </a:t>
            </a:r>
          </a:p>
        </p:txBody>
      </p:sp>
      <p:sp>
        <p:nvSpPr>
          <p:cNvPr id="6" name="Shape 14"/>
          <p:cNvSpPr/>
          <p:nvPr/>
        </p:nvSpPr>
        <p:spPr>
          <a:xfrm>
            <a:off x="1369440" y="5954605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Итоги 5–100</a:t>
            </a:r>
            <a:b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</a:rPr>
              <a:t>2013–2020</a:t>
            </a:r>
            <a:endParaRPr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машина машина\oform\!!! Новый логотип ТГУ\лого правильная версия\ТГУ_logo_-0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" y="5752886"/>
            <a:ext cx="621793" cy="8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\\1-137-4\d\МЕРОПРИЯТИЯ\11.23 Сколково. Лекция ректора\DSC_3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467" y="1171059"/>
            <a:ext cx="2633798" cy="17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Z:\машина машина\ректор\Отчет 2019\верстка\отчет 2019 draft\Links\iMa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8728" r="21413"/>
          <a:stretch/>
        </p:blipFill>
        <p:spPr bwMode="auto">
          <a:xfrm>
            <a:off x="9533803" y="1814896"/>
            <a:ext cx="2073997" cy="196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94313" y="3457966"/>
            <a:ext cx="2633798" cy="43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00" dirty="0" smtClean="0">
                <a:solidFill>
                  <a:srgbClr val="0070C0"/>
                </a:solidFill>
              </a:rPr>
              <a:t>ОТКРЫТОСТЬ</a:t>
            </a:r>
            <a:endParaRPr lang="ru-RU" b="1" spc="1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8255" y="3930050"/>
            <a:ext cx="2815120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50" b="1" dirty="0" smtClean="0"/>
              <a:t>Ориентация на формирование человека, </a:t>
            </a:r>
            <a:br>
              <a:rPr lang="ru-RU" sz="1050" b="1" dirty="0" smtClean="0"/>
            </a:br>
            <a:r>
              <a:rPr lang="ru-RU" sz="1050" b="1" dirty="0" smtClean="0"/>
              <a:t>его жизненного мира и особого типа мышления.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50" dirty="0" smtClean="0"/>
              <a:t>Средства — исследовательская и образовательная деятельность, основанная на гармоничном сочетании естественно-научного и социально-гуманитарного знания.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50" b="1" i="1" dirty="0" smtClean="0">
                <a:solidFill>
                  <a:srgbClr val="0070C0"/>
                </a:solidFill>
              </a:rPr>
              <a:t>Классический подход в современном образовании</a:t>
            </a:r>
            <a:endParaRPr lang="ru-RU" sz="105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3536" y="3930049"/>
            <a:ext cx="3228527" cy="151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100" b="1" dirty="0" smtClean="0"/>
              <a:t>Экспериментальная или теоретическая деятельность, направленная на получение новых знаний об основных закономерностях строения, функционирования и развития человека, общества, окружающей природы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50" b="1" i="1" dirty="0" smtClean="0">
                <a:solidFill>
                  <a:srgbClr val="0070C0"/>
                </a:solidFill>
              </a:rPr>
              <a:t>Концентрация на изучении </a:t>
            </a:r>
            <a:br>
              <a:rPr lang="ru-RU" sz="1050" b="1" i="1" dirty="0" smtClean="0">
                <a:solidFill>
                  <a:srgbClr val="0070C0"/>
                </a:solidFill>
              </a:rPr>
            </a:br>
            <a:r>
              <a:rPr lang="ru-RU" sz="1050" b="1" i="1" dirty="0" smtClean="0">
                <a:solidFill>
                  <a:srgbClr val="0070C0"/>
                </a:solidFill>
              </a:rPr>
              <a:t>сверхсложных систем, качества жизни </a:t>
            </a:r>
            <a:br>
              <a:rPr lang="ru-RU" sz="1050" b="1" i="1" dirty="0" smtClean="0">
                <a:solidFill>
                  <a:srgbClr val="0070C0"/>
                </a:solidFill>
              </a:rPr>
            </a:br>
            <a:r>
              <a:rPr lang="ru-RU" sz="1050" b="1" i="1" dirty="0" smtClean="0">
                <a:solidFill>
                  <a:srgbClr val="0070C0"/>
                </a:solidFill>
              </a:rPr>
              <a:t>человека и общества. Междисциплинарные и </a:t>
            </a:r>
            <a:r>
              <a:rPr lang="ru-RU" sz="1050" b="1" i="1" dirty="0" err="1" smtClean="0">
                <a:solidFill>
                  <a:srgbClr val="0070C0"/>
                </a:solidFill>
              </a:rPr>
              <a:t>трансдисциплинарные</a:t>
            </a:r>
            <a:r>
              <a:rPr lang="ru-RU" sz="1050" b="1" i="1" dirty="0" smtClean="0">
                <a:solidFill>
                  <a:srgbClr val="0070C0"/>
                </a:solidFill>
              </a:rPr>
              <a:t> методы</a:t>
            </a:r>
            <a:endParaRPr lang="ru-RU" sz="1050" b="1" i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7371" y="3930049"/>
            <a:ext cx="3112629" cy="151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100" b="1" dirty="0" smtClean="0"/>
              <a:t>Организация непрерывного обмена информацией и ресурсами (разного типа) между внешним окружением и университетом с целью усложнения и развития его научно- образовательной среды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50" b="1" i="1" dirty="0">
                <a:solidFill>
                  <a:srgbClr val="0070C0"/>
                </a:solidFill>
              </a:rPr>
              <a:t>Ключевые процессы — интернационализация, создание распределенных сообществ, интеграция исследовательских групп в ведущие международные консорциумы</a:t>
            </a:r>
          </a:p>
        </p:txBody>
      </p:sp>
      <p:pic>
        <p:nvPicPr>
          <p:cNvPr id="18" name="Picture 5" descr="\\1-137-4\d\МЕРОПРИЯТИЯ\11.23 Сколково. Лекция ректора\IMG_2988_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 bwMode="auto">
          <a:xfrm>
            <a:off x="2284108" y="1164015"/>
            <a:ext cx="1614263" cy="16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1-137-4\d\МЕРОПРИЯТИЯ\11.23 Сколково. Лекция ректора\DSC_907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1641" r="18723" b="863"/>
          <a:stretch/>
        </p:blipFill>
        <p:spPr bwMode="auto">
          <a:xfrm>
            <a:off x="817726" y="1418898"/>
            <a:ext cx="2124030" cy="21240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328255" y="3457966"/>
            <a:ext cx="2378155" cy="4248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8255" y="3444893"/>
            <a:ext cx="2378153" cy="43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50" dirty="0" smtClean="0">
                <a:solidFill>
                  <a:schemeClr val="bg1"/>
                </a:solidFill>
              </a:rPr>
              <a:t>КЛАССИЧНОСТЬ</a:t>
            </a:r>
            <a:endParaRPr lang="ru-RU" b="1" spc="150" dirty="0">
              <a:solidFill>
                <a:schemeClr val="bg1"/>
              </a:solidFill>
            </a:endParaRPr>
          </a:p>
        </p:txBody>
      </p:sp>
      <p:pic>
        <p:nvPicPr>
          <p:cNvPr id="22" name="Picture 6" descr="\\1-137-4\d\МЕРОПРИЯТИЯ\11.23 Сколково. Лекция ректора\577A095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t="-1" r="4729" b="389"/>
          <a:stretch/>
        </p:blipFill>
        <p:spPr bwMode="auto">
          <a:xfrm>
            <a:off x="4550081" y="1163865"/>
            <a:ext cx="2197406" cy="176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379273" y="3437301"/>
            <a:ext cx="2039069" cy="4248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381235" y="3444893"/>
            <a:ext cx="2037108" cy="43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50" dirty="0" smtClean="0">
                <a:solidFill>
                  <a:schemeClr val="bg1"/>
                </a:solidFill>
              </a:rPr>
              <a:t>ОТКРЫТОСТЬ</a:t>
            </a:r>
            <a:endParaRPr lang="ru-RU" b="1" spc="150" dirty="0">
              <a:solidFill>
                <a:schemeClr val="bg1"/>
              </a:solidFill>
            </a:endParaRPr>
          </a:p>
        </p:txBody>
      </p:sp>
      <p:pic>
        <p:nvPicPr>
          <p:cNvPr id="25" name="Picture 10" descr="коллайдер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2" b="5328"/>
          <a:stretch/>
        </p:blipFill>
        <p:spPr bwMode="auto">
          <a:xfrm>
            <a:off x="6303164" y="2046348"/>
            <a:ext cx="1463858" cy="1463858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415436" y="3457966"/>
            <a:ext cx="3313487" cy="4248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455496" y="3444893"/>
            <a:ext cx="3396488" cy="43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50" dirty="0">
                <a:solidFill>
                  <a:schemeClr val="bg1"/>
                </a:solidFill>
              </a:rPr>
              <a:t>ФУНДАМЕНТАЛЬНОСТЬ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3038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1558</Words>
  <Application>Microsoft Office PowerPoint</Application>
  <PresentationFormat>Произвольный</PresentationFormat>
  <Paragraphs>687</Paragraphs>
  <Slides>53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TISP: Tomsk International Science Program</vt:lpstr>
      <vt:lpstr>Высшая школа журналистики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 Shestakova</dc:creator>
  <cp:lastModifiedBy>Administrator</cp:lastModifiedBy>
  <cp:revision>239</cp:revision>
  <dcterms:created xsi:type="dcterms:W3CDTF">2015-09-03T07:45:20Z</dcterms:created>
  <dcterms:modified xsi:type="dcterms:W3CDTF">2021-04-16T10:57:58Z</dcterms:modified>
</cp:coreProperties>
</file>