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52" r:id="rId2"/>
    <p:sldId id="265" r:id="rId3"/>
    <p:sldId id="257" r:id="rId4"/>
    <p:sldId id="347" r:id="rId5"/>
    <p:sldId id="258" r:id="rId6"/>
    <p:sldId id="350" r:id="rId7"/>
    <p:sldId id="348" r:id="rId8"/>
    <p:sldId id="261" r:id="rId9"/>
    <p:sldId id="351" r:id="rId10"/>
    <p:sldId id="349" r:id="rId11"/>
    <p:sldId id="355" r:id="rId12"/>
    <p:sldId id="284" r:id="rId13"/>
    <p:sldId id="341" r:id="rId14"/>
    <p:sldId id="356" r:id="rId15"/>
    <p:sldId id="295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F375399-CD44-4783-8D01-246A5A065C55}">
          <p14:sldIdLst>
            <p14:sldId id="352"/>
            <p14:sldId id="265"/>
            <p14:sldId id="257"/>
            <p14:sldId id="347"/>
            <p14:sldId id="258"/>
            <p14:sldId id="350"/>
            <p14:sldId id="348"/>
            <p14:sldId id="261"/>
            <p14:sldId id="351"/>
            <p14:sldId id="349"/>
            <p14:sldId id="355"/>
            <p14:sldId id="284"/>
            <p14:sldId id="341"/>
            <p14:sldId id="356"/>
            <p14:sldId id="295"/>
          </p14:sldIdLst>
        </p14:section>
        <p14:section name="Раздел без заголовка" id="{36F5B3C7-16C6-4FD3-8D0E-191072AEE35D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65">
          <p15:clr>
            <a:srgbClr val="A4A3A4"/>
          </p15:clr>
        </p15:guide>
        <p15:guide id="2" pos="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817"/>
    <a:srgbClr val="2F1413"/>
    <a:srgbClr val="3C1918"/>
    <a:srgbClr val="007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7" d="100"/>
          <a:sy n="137" d="100"/>
        </p:scale>
        <p:origin x="-864" y="-252"/>
      </p:cViewPr>
      <p:guideLst>
        <p:guide orient="horz" pos="1665"/>
        <p:guide pos="5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1B55-3A61-4AF4-AB1A-5DE585F100B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50C6C-DD22-4A03-A29B-683F79A76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0C6C-DD22-4A03-A29B-683F79A769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81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0C6C-DD22-4A03-A29B-683F79A769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81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58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0C6C-DD22-4A03-A29B-683F79A769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34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1143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B4C71EC6-210F-42DE-9C53-41977AD35B3D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ru-RU"/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7681" r="4928" b="-2889"/>
          <a:stretch/>
        </p:blipFill>
        <p:spPr>
          <a:xfrm>
            <a:off x="5480783" y="800746"/>
            <a:ext cx="3225800" cy="2499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098" y="2213896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ведущий научной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школы России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 области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генетики.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Основатель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школы цитогенетики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 Томском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государственном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университете</a:t>
            </a:r>
            <a:r>
              <a:rPr lang="en-US" sz="1600" b="1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3464605"/>
            <a:ext cx="3384376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Автор 300 научных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трудов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монографий </a:t>
            </a:r>
            <a:r>
              <a:rPr 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en-US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 учебных пособий.</a:t>
            </a:r>
          </a:p>
          <a:p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Подготовил 4 докторов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 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19 кандидатов наук</a:t>
            </a:r>
            <a:r>
              <a:rPr lang="ru-RU" sz="16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1" t="10098" r="4277" b="5090"/>
          <a:stretch/>
        </p:blipFill>
        <p:spPr>
          <a:xfrm>
            <a:off x="3624944" y="3291114"/>
            <a:ext cx="3361524" cy="18523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64" y="2571750"/>
            <a:ext cx="1693435" cy="2443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97" y="16834"/>
            <a:ext cx="91288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Заслуженный профессор </a:t>
            </a: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Томского 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университета</a:t>
            </a:r>
          </a:p>
          <a:p>
            <a:r>
              <a:rPr lang="ru-RU" sz="3200" b="1" spc="200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СТЕГНИЙ</a:t>
            </a:r>
            <a:r>
              <a:rPr lang="ru-RU" sz="32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Николаевич </a:t>
            </a:r>
          </a:p>
        </p:txBody>
      </p:sp>
    </p:spTree>
    <p:extLst>
      <p:ext uri="{BB962C8B-B14F-4D97-AF65-F5344CB8AC3E}">
        <p14:creationId xmlns:p14="http://schemas.microsoft.com/office/powerpoint/2010/main" val="32289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347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 </a:t>
            </a:r>
          </a:p>
          <a:p>
            <a:pPr algn="ctr">
              <a:lnSpc>
                <a:spcPct val="9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достижения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 социально-просветительской деятельности»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263707"/>
            <a:ext cx="79828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 работу 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«От 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берегов Темзы до вершин Алтая: живопись и графика из фондов музеев и Научной библиотеки Томского государственного университета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  <a:endParaRPr lang="ru-RU" sz="1600" i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94156"/>
            <a:ext cx="80648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Авторский коллектив:</a:t>
            </a:r>
            <a:endParaRPr lang="ru-RU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Ассонова Светлана Геннадьевна,  Васильев Артем Викторович,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Игнатенко Евгения Михайловна, Панкратова Людмила Владимировна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954105"/>
            <a:ext cx="1515735" cy="2189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954104"/>
            <a:ext cx="1508601" cy="2189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79" y="2954104"/>
            <a:ext cx="1512801" cy="2188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233" y="2959849"/>
            <a:ext cx="1488223" cy="219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4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634" y="1419622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Медалью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«За безупречный труд и отличие»</a:t>
            </a:r>
          </a:p>
        </p:txBody>
      </p:sp>
      <p:sp>
        <p:nvSpPr>
          <p:cNvPr id="8" name="Текстовое поле 2"/>
          <p:cNvSpPr txBox="1"/>
          <p:nvPr/>
        </p:nvSpPr>
        <p:spPr>
          <a:xfrm>
            <a:off x="884634" y="2427734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награждена</a:t>
            </a:r>
            <a:endParaRPr lang="ru-RU" sz="28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endParaRPr lang="ru-RU" sz="600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r>
              <a:rPr lang="ru-RU" sz="2800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Борило</a:t>
            </a:r>
            <a:endParaRPr lang="ru-RU" sz="28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Людмила  Павловна</a:t>
            </a:r>
            <a:endParaRPr lang="ru-RU" sz="28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2" b="98964" l="4789" r="98310">
                        <a14:foregroundMark x1="51549" y1="26252" x2="51549" y2="26252"/>
                        <a14:foregroundMark x1="55775" y1="28497" x2="55775" y2="28497"/>
                        <a14:foregroundMark x1="50141" y1="33333" x2="50141" y2="33333"/>
                        <a14:foregroundMark x1="70423" y1="27461" x2="70423" y2="27461"/>
                        <a14:foregroundMark x1="77183" y1="18826" x2="77183" y2="18826"/>
                        <a14:foregroundMark x1="67042" y1="26598" x2="67042" y2="26598"/>
                        <a14:foregroundMark x1="34366" y1="9154" x2="34366" y2="9154"/>
                        <a14:foregroundMark x1="19718" y1="6563" x2="19718" y2="6563"/>
                        <a14:foregroundMark x1="72958" y1="4663" x2="72958" y2="4663"/>
                        <a14:foregroundMark x1="66761" y1="9845" x2="66761" y2="9845"/>
                        <a14:foregroundMark x1="49014" y1="13817" x2="49014" y2="13817"/>
                        <a14:foregroundMark x1="39155" y1="14162" x2="39155" y2="14162"/>
                        <a14:foregroundMark x1="30141" y1="17444" x2="30141" y2="17444"/>
                        <a14:foregroundMark x1="25070" y1="25389" x2="25070" y2="25389"/>
                        <a14:foregroundMark x1="48169" y1="23316" x2="48169" y2="23316"/>
                        <a14:foregroundMark x1="56901" y1="22625" x2="56901" y2="22625"/>
                        <a14:foregroundMark x1="63944" y1="19516" x2="63944" y2="19516"/>
                        <a14:foregroundMark x1="81127" y1="19862" x2="81127" y2="19862"/>
                        <a14:foregroundMark x1="52113" y1="31261" x2="52113" y2="31261"/>
                        <a14:foregroundMark x1="50704" y1="32988" x2="50704" y2="32988"/>
                        <a14:foregroundMark x1="51549" y1="32988" x2="51549" y2="3298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94" y="783517"/>
            <a:ext cx="2016224" cy="32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8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579" y="1131590"/>
            <a:ext cx="5112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Медалью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заслуги перед Томским Государственным Университетом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01579" y="2604432"/>
            <a:ext cx="4752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награждена</a:t>
            </a:r>
            <a:endParaRPr lang="ru-RU" sz="28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endParaRPr lang="ru-RU" sz="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r>
              <a:rPr lang="ru-RU" sz="2800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Кетова</a:t>
            </a:r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 Татьяна Семеновна</a:t>
            </a:r>
            <a:endParaRPr lang="ru-RU" altLang="en-US" sz="28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3" b="97066" l="2724" r="92218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85486"/>
            <a:ext cx="2160240" cy="343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634" y="1419622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Медалью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 благодарность за вклад в развитие Томского государственного университета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8" name="Текстовое поле 2"/>
          <p:cNvSpPr txBox="1"/>
          <p:nvPr/>
        </p:nvSpPr>
        <p:spPr>
          <a:xfrm>
            <a:off x="884634" y="2859782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награжден</a:t>
            </a:r>
            <a:endParaRPr lang="ru-RU" sz="28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endParaRPr lang="ru-RU" sz="600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Ищенко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Александр Николаевич</a:t>
            </a:r>
            <a:endParaRPr lang="ru-RU" sz="28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97917" l="3835" r="9705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69" y="982821"/>
            <a:ext cx="32289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774" y="1053485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Памятным знаком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«Зерно истины»</a:t>
            </a:r>
          </a:p>
        </p:txBody>
      </p:sp>
      <p:sp>
        <p:nvSpPr>
          <p:cNvPr id="8" name="Текстовое поле 2"/>
          <p:cNvSpPr txBox="1"/>
          <p:nvPr/>
        </p:nvSpPr>
        <p:spPr>
          <a:xfrm>
            <a:off x="538774" y="1923678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награжден</a:t>
            </a:r>
            <a:endParaRPr lang="ru-RU" sz="28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endParaRPr lang="ru-RU" sz="600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Зинченко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Владислав Иванович</a:t>
            </a:r>
            <a:endParaRPr lang="ru-RU" sz="28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0656"/>
            <a:ext cx="3014125" cy="4304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0" b="96935" l="5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51480"/>
            <a:ext cx="1743645" cy="259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7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871467" y="1563638"/>
            <a:ext cx="4348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назначена</a:t>
            </a:r>
            <a:endParaRPr lang="ru-RU" altLang="en-US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r>
              <a:rPr lang="ru-RU" altLang="en-US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студенту </a:t>
            </a:r>
          </a:p>
          <a:p>
            <a:r>
              <a:rPr lang="ru-RU" altLang="en-US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Физико-технического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факультета</a:t>
            </a:r>
            <a:b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endParaRPr lang="ru-RU" altLang="en-US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r>
              <a:rPr lang="ru-RU" altLang="en-US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Землянову Александру Викторовичу</a:t>
            </a:r>
            <a:endParaRPr lang="ru-RU" altLang="en-US" sz="24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83568" y="99377"/>
            <a:ext cx="781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Именная стипендия АО</a:t>
            </a:r>
          </a:p>
          <a:p>
            <a:r>
              <a:rPr lang="ru-RU" altLang="en-US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«КОНЦЕРН ВОЗДУШНО - </a:t>
            </a:r>
            <a:r>
              <a:rPr lang="ru-RU" altLang="en-US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КОСМИЧЕСКОЙ ОБОРОНЫ «АЛМАЗ </a:t>
            </a:r>
            <a:r>
              <a:rPr lang="ru-RU" altLang="en-US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- АНТЕЙ»</a:t>
            </a:r>
            <a:r>
              <a:rPr lang="ru-RU" altLang="en-US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  <a:sym typeface="+mn-ea"/>
              </a:rPr>
              <a:t> »</a:t>
            </a:r>
            <a:endParaRPr lang="ru-RU" altLang="en-US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endParaRPr lang="ru-RU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40511" y="3548524"/>
            <a:ext cx="4667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за достижения в учебной, 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научно-исследовательской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и </a:t>
            </a: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производственной деятельности</a:t>
            </a:r>
            <a:endParaRPr lang="ru-RU" altLang="en-US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28020" y="1283682"/>
            <a:ext cx="41926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558177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премии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Томского государственного университета </a:t>
            </a:r>
            <a:endParaRPr lang="ru-RU" sz="20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достижения в науке,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образовании,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создании электронных образовательных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ресурсов, в социально-просветительской деятельности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области литературы, искусства и культуры</a:t>
            </a:r>
          </a:p>
          <a:p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923678"/>
            <a:ext cx="878497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ЛАУРЕАТЫ</a:t>
            </a:r>
            <a:endParaRPr lang="ru-RU" sz="44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3992"/>
            <a:ext cx="936104" cy="10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\Downloads\Шарики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236562"/>
            <a:ext cx="2811117" cy="228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3067" y="1394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достижения в науке»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55855"/>
            <a:ext cx="9433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серию </a:t>
            </a:r>
            <a:r>
              <a:rPr lang="ru-RU" sz="15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монографий: </a:t>
            </a:r>
            <a:r>
              <a:rPr lang="en-US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Cognitive systems for monitoring and forecasting the scientific and technological development of the state»; </a:t>
            </a:r>
            <a:r>
              <a:rPr lang="en-US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Digital </a:t>
            </a:r>
            <a:r>
              <a:rPr lang="en-US" sz="1500" i="1" dirty="0" err="1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Processingof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Aerospace Images»; </a:t>
            </a:r>
            <a:r>
              <a:rPr lang="en-US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Digital X-ray Tomography»; </a:t>
            </a:r>
            <a:r>
              <a:rPr lang="en-US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Синтез искусственного интеллекта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: </a:t>
            </a:r>
            <a:r>
              <a:rPr lang="ru-RU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информационно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-</a:t>
            </a:r>
            <a:r>
              <a:rPr lang="ru-RU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биологический подход</a:t>
            </a:r>
            <a:r>
              <a:rPr lang="en-US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»; </a:t>
            </a:r>
            <a:r>
              <a:rPr lang="ru-RU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Адаптивные системы технического зрения»; </a:t>
            </a:r>
            <a:r>
              <a:rPr lang="ru-RU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Интеллектуальные программно-аппаратные комплексы передачи информации телемедицинских сетях»; </a:t>
            </a:r>
            <a:r>
              <a:rPr lang="ru-RU" sz="15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1500" i="1" dirty="0" err="1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Нейросетевой</a:t>
            </a:r>
            <a:r>
              <a:rPr lang="ru-RU" sz="15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прогноз природных ресурсов»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099" y="555526"/>
            <a:ext cx="9108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Авторский коллектив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ru-RU" sz="1600" b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Сырямкин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Владимир 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Иванович,   Иваненко </a:t>
            </a:r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Борис 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Павлович,</a:t>
            </a:r>
            <a:b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Горбачев Сергей Викторович, Клестов Семен Александрович,</a:t>
            </a:r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Сунцов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Семен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461" y="3224050"/>
            <a:ext cx="1328085" cy="191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454" y="3233125"/>
            <a:ext cx="1277954" cy="1903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199" y="3224051"/>
            <a:ext cx="1355908" cy="191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043" y="3224508"/>
            <a:ext cx="1313845" cy="191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14" y="3233183"/>
            <a:ext cx="1278325" cy="1903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5721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достижения в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науке для молодых ученых»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188" y="1419622"/>
            <a:ext cx="6665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цикл 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статей</a:t>
            </a:r>
          </a:p>
          <a:p>
            <a:pPr algn="just">
              <a:lnSpc>
                <a:spcPct val="90000"/>
              </a:lnSpc>
            </a:pP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/>
            </a:r>
            <a:b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Изменение генетического ландшафта опухоли молочной железы в процессе </a:t>
            </a:r>
            <a:r>
              <a:rPr lang="ru-RU" sz="1600" i="1" dirty="0" err="1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неадъювантной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химиотерапии: связь с метастазированием»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8996" y="1045188"/>
            <a:ext cx="6840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Ибрагимова Марина Константиновна</a:t>
            </a:r>
          </a:p>
          <a:p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219822"/>
            <a:ext cx="476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Пешковская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Анастасия Григорьевна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295" y="3651870"/>
            <a:ext cx="666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цикл статей</a:t>
            </a:r>
            <a:r>
              <a:rPr lang="en-US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endParaRPr lang="ru-RU" sz="1600" b="1" i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en-US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Human Behavior and Decision Making: a Neuroscience Perspective »</a:t>
            </a:r>
            <a:endParaRPr lang="ru-RU" sz="1600" i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83" y="650192"/>
            <a:ext cx="1578705" cy="228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450" y="2865505"/>
            <a:ext cx="1559538" cy="226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7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499742"/>
            <a:ext cx="72023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работу  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/>
            </a:r>
            <a:b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«Учебник 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и практикум для </a:t>
            </a:r>
            <a:r>
              <a:rPr lang="ru-RU" sz="1600" i="1" dirty="0" err="1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бакалавриата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, </a:t>
            </a:r>
            <a:endParaRPr lang="ru-RU" sz="1600" i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i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специалитета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и магистратуры»</a:t>
            </a:r>
            <a:endParaRPr lang="ru-RU" sz="1600" i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965" y="51470"/>
            <a:ext cx="88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ru-RU" sz="2000" b="1" cap="all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достижения в образовании</a:t>
            </a:r>
            <a:r>
              <a:rPr lang="ru-RU" sz="2000" b="1" cap="all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480" y="17796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Соснин Эдуард Анатольевич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114259"/>
            <a:ext cx="2520280" cy="370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15219"/>
            <a:ext cx="8446586" cy="11172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Авторский коллектив:</a:t>
            </a:r>
          </a:p>
          <a:p>
            <a:pPr algn="just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Айзикова Ирина Александровна, Карташова Татьяна Петровна, Макарова Елена </a:t>
            </a:r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Антониновна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Тулякова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Елена Ивановна, Воробьева Татьяна Леонидовна, Есипова Валерия Анатольевна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23678"/>
            <a:ext cx="842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пособие 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«Проблема читателя в Томске и Томской губернии в конце XIX – начале XX 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века»</a:t>
            </a:r>
            <a:endParaRPr lang="ru-RU" sz="1600" i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509353"/>
            <a:ext cx="1555652" cy="2277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515471"/>
            <a:ext cx="1556958" cy="2270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629" y="2500823"/>
            <a:ext cx="1522134" cy="2285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2511595"/>
            <a:ext cx="1560944" cy="2290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2501600"/>
            <a:ext cx="1594243" cy="2290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2510270"/>
            <a:ext cx="1558330" cy="2275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321965" y="51470"/>
            <a:ext cx="88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ru-RU" sz="2000" b="1" cap="all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достижения в образовании</a:t>
            </a:r>
            <a:r>
              <a:rPr lang="ru-RU" sz="2000" b="1" cap="all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0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974" y="123478"/>
            <a:ext cx="88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 </a:t>
            </a:r>
          </a:p>
          <a:p>
            <a:pPr algn="ctr">
              <a:lnSpc>
                <a:spcPct val="9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достижения в образовании</a:t>
            </a:r>
            <a:r>
              <a:rPr lang="ru-RU" sz="2000" b="1" cap="all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563638"/>
            <a:ext cx="42484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</a:t>
            </a:r>
            <a:r>
              <a:rPr lang="ru-RU" sz="16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 </a:t>
            </a: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учебное пособие </a:t>
            </a:r>
            <a:endParaRPr lang="ru-RU" sz="1600" b="1" i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ru-RU" sz="1600" b="1" i="1" dirty="0" smtClean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Практические работы по физической химии: электродвижущие силы: [для студентов 3-го курса химического факультета НИ ТГУ]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  <a:endParaRPr lang="ru-RU" sz="1600" i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652" y="1995685"/>
            <a:ext cx="2160240" cy="309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566" y="1995685"/>
            <a:ext cx="2154930" cy="3096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3528" y="843558"/>
            <a:ext cx="82953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Авторский коллектив:</a:t>
            </a:r>
          </a:p>
          <a:p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Мискевич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Ольга Юрьевна,   </a:t>
            </a:r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Водянкина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Ольга Владимировна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3478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 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b="1" cap="all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высокие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достижения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 создании электронных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образовательных ресурсов»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211710"/>
            <a:ext cx="576656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</a:t>
            </a:r>
            <a:r>
              <a:rPr lang="ru-RU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электронный образовательный ресурс </a:t>
            </a:r>
            <a:r>
              <a:rPr lang="ru-RU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«Религиоведение в туризме»</a:t>
            </a:r>
            <a:endParaRPr lang="ru-RU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68560" y="1635646"/>
            <a:ext cx="6083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Карвунис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Юлия Алексеевна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441" y="1131590"/>
            <a:ext cx="2411021" cy="3464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25044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Номинация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высокие достижения в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области литературы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, искусства и культуры»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0" y="1876842"/>
            <a:ext cx="806661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 работу </a:t>
            </a: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</a:t>
            </a:r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Томские «Окна ТАСС» периода Великой Отечественной войны: каталог-альбом</a:t>
            </a: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»</a:t>
            </a:r>
            <a:endParaRPr lang="ru-RU" i="1" dirty="0">
              <a:solidFill>
                <a:schemeClr val="bg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793" y="1064312"/>
            <a:ext cx="817721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Авторский коллектив:</a:t>
            </a: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Федосов Егор Андреевич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Конев Кирилл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561701"/>
            <a:ext cx="1800200" cy="2581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561700"/>
            <a:ext cx="1872208" cy="2581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77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435</Words>
  <Application>Microsoft Office PowerPoint</Application>
  <PresentationFormat>Экран (16:9)</PresentationFormat>
  <Paragraphs>92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Employer</cp:lastModifiedBy>
  <cp:revision>71</cp:revision>
  <dcterms:created xsi:type="dcterms:W3CDTF">2020-12-14T02:04:00Z</dcterms:created>
  <dcterms:modified xsi:type="dcterms:W3CDTF">2022-12-28T04:08:00Z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92E3775E6FE743C69C43FEB59D724DA3</vt:lpwstr>
  </property>
  <property fmtid="{D5CDD505-2E9C-101B-9397-08002B2CF9AE}" pid="3" name="KSOProductBuildVer">
    <vt:lpwstr>1049-11.2.0.10426</vt:lpwstr>
  </property>
</Properties>
</file>