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3">
  <p:sldMasterIdLst>
    <p:sldMasterId id="2147483648" r:id="rId1"/>
  </p:sldMasterIdLst>
  <p:notesMasterIdLst>
    <p:notesMasterId r:id="rId28"/>
  </p:notesMasterIdLst>
  <p:sldIdLst>
    <p:sldId id="256" r:id="rId2"/>
    <p:sldId id="338" r:id="rId3"/>
    <p:sldId id="350" r:id="rId4"/>
    <p:sldId id="343" r:id="rId5"/>
    <p:sldId id="332" r:id="rId6"/>
    <p:sldId id="339" r:id="rId7"/>
    <p:sldId id="352" r:id="rId8"/>
    <p:sldId id="353" r:id="rId9"/>
    <p:sldId id="349" r:id="rId10"/>
    <p:sldId id="334" r:id="rId11"/>
    <p:sldId id="355" r:id="rId12"/>
    <p:sldId id="367" r:id="rId13"/>
    <p:sldId id="359" r:id="rId14"/>
    <p:sldId id="360" r:id="rId15"/>
    <p:sldId id="361" r:id="rId16"/>
    <p:sldId id="365" r:id="rId17"/>
    <p:sldId id="336" r:id="rId18"/>
    <p:sldId id="362" r:id="rId19"/>
    <p:sldId id="372" r:id="rId20"/>
    <p:sldId id="371" r:id="rId21"/>
    <p:sldId id="344" r:id="rId22"/>
    <p:sldId id="368" r:id="rId23"/>
    <p:sldId id="373" r:id="rId24"/>
    <p:sldId id="369" r:id="rId25"/>
    <p:sldId id="370" r:id="rId26"/>
    <p:sldId id="260" r:id="rId27"/>
  </p:sldIdLst>
  <p:sldSz cx="10312400" cy="7734300"/>
  <p:notesSz cx="6797675" cy="9926638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2" autoAdjust="0"/>
    <p:restoredTop sz="98371" autoAdjust="0"/>
  </p:normalViewPr>
  <p:slideViewPr>
    <p:cSldViewPr snapToGrid="0">
      <p:cViewPr>
        <p:scale>
          <a:sx n="100" d="100"/>
          <a:sy n="100" d="100"/>
        </p:scale>
        <p:origin x="-240" y="240"/>
      </p:cViewPr>
      <p:guideLst>
        <p:guide orient="horz" pos="314"/>
        <p:guide pos="412"/>
      </p:guideLst>
    </p:cSldViewPr>
  </p:slideViewPr>
  <p:outlineViewPr>
    <p:cViewPr>
      <p:scale>
        <a:sx n="33" d="100"/>
        <a:sy n="33" d="100"/>
      </p:scale>
      <p:origin x="0" y="1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88B83-D0B6-4086-A9F8-904596CDE58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BBA5F-21EF-4A5D-8624-5808F9E1E2AE}">
      <dgm:prSet phldrT="[Текст]" custT="1"/>
      <dgm:spPr/>
      <dgm:t>
        <a:bodyPr/>
        <a:lstStyle/>
        <a:p>
          <a:r>
            <a:rPr lang="ru-RU" sz="1600" dirty="0" smtClean="0"/>
            <a:t>Общая часть СУОС</a:t>
          </a:r>
        </a:p>
        <a:p>
          <a:r>
            <a:rPr lang="ru-RU" sz="1600" dirty="0" smtClean="0"/>
            <a:t>ДИСЦИПЛИНЫ/ МОДУЛИ УНИВЕРСАЛЬНОГО ЦИКЛА  </a:t>
          </a:r>
          <a:endParaRPr lang="ru-RU" sz="1600" dirty="0"/>
        </a:p>
      </dgm:t>
    </dgm:pt>
    <dgm:pt modelId="{13B856A6-ADDC-4F3F-AD52-3E84055AD9B0}" type="parTrans" cxnId="{FEF4D0FA-FE73-465A-A2A6-00C959F1E838}">
      <dgm:prSet/>
      <dgm:spPr/>
      <dgm:t>
        <a:bodyPr/>
        <a:lstStyle/>
        <a:p>
          <a:endParaRPr lang="ru-RU"/>
        </a:p>
      </dgm:t>
    </dgm:pt>
    <dgm:pt modelId="{96E16D2C-66A5-4831-9563-D0E704AA2B71}" type="sibTrans" cxnId="{FEF4D0FA-FE73-465A-A2A6-00C959F1E838}">
      <dgm:prSet/>
      <dgm:spPr/>
      <dgm:t>
        <a:bodyPr/>
        <a:lstStyle/>
        <a:p>
          <a:endParaRPr lang="ru-RU"/>
        </a:p>
      </dgm:t>
    </dgm:pt>
    <dgm:pt modelId="{A3E277F7-EB1D-4CA2-B4EA-AC724737E4AC}">
      <dgm:prSet phldrT="[Текст]" custT="1"/>
      <dgm:spPr/>
      <dgm:t>
        <a:bodyPr/>
        <a:lstStyle/>
        <a:p>
          <a:r>
            <a:rPr lang="ru-RU" sz="1600" dirty="0" smtClean="0"/>
            <a:t>Рабочая группа 1</a:t>
          </a:r>
        </a:p>
        <a:p>
          <a:r>
            <a:rPr lang="ru-RU" sz="1600" dirty="0" smtClean="0"/>
            <a:t>СУОС по направлению подготовки…</a:t>
          </a:r>
          <a:endParaRPr lang="ru-RU" sz="1600" dirty="0"/>
        </a:p>
      </dgm:t>
    </dgm:pt>
    <dgm:pt modelId="{2F430CE7-0629-4ACF-A0ED-1504751AA5FD}" type="parTrans" cxnId="{7055BC89-E721-4518-8F85-6FE2AE542832}">
      <dgm:prSet/>
      <dgm:spPr/>
      <dgm:t>
        <a:bodyPr/>
        <a:lstStyle/>
        <a:p>
          <a:endParaRPr lang="ru-RU"/>
        </a:p>
      </dgm:t>
    </dgm:pt>
    <dgm:pt modelId="{3F258DBD-294D-4253-9B4F-EDF8E94C0BDF}" type="sibTrans" cxnId="{7055BC89-E721-4518-8F85-6FE2AE542832}">
      <dgm:prSet/>
      <dgm:spPr/>
      <dgm:t>
        <a:bodyPr/>
        <a:lstStyle/>
        <a:p>
          <a:endParaRPr lang="ru-RU"/>
        </a:p>
      </dgm:t>
    </dgm:pt>
    <dgm:pt modelId="{63DAD2F2-A3BA-4540-8E86-E2B379B51F02}">
      <dgm:prSet phldrT="[Текст]" custT="1"/>
      <dgm:spPr/>
      <dgm:t>
        <a:bodyPr/>
        <a:lstStyle/>
        <a:p>
          <a:r>
            <a:rPr lang="ru-RU" sz="1600" dirty="0" smtClean="0"/>
            <a:t>Рабочая группа 2 </a:t>
          </a:r>
        </a:p>
        <a:p>
          <a:r>
            <a:rPr lang="ru-RU" sz="1600" dirty="0" smtClean="0"/>
            <a:t>СУОС по направлению подготовки…</a:t>
          </a:r>
          <a:endParaRPr lang="ru-RU" sz="1600" dirty="0"/>
        </a:p>
      </dgm:t>
    </dgm:pt>
    <dgm:pt modelId="{F3EC0F2B-9794-40C3-A33B-9DF58BC89C9D}" type="parTrans" cxnId="{8A3CC929-3093-4256-98C7-21E03242747C}">
      <dgm:prSet/>
      <dgm:spPr/>
      <dgm:t>
        <a:bodyPr/>
        <a:lstStyle/>
        <a:p>
          <a:endParaRPr lang="ru-RU"/>
        </a:p>
      </dgm:t>
    </dgm:pt>
    <dgm:pt modelId="{4A0F5702-BAE8-4A16-9919-F20B9EEE8734}" type="sibTrans" cxnId="{8A3CC929-3093-4256-98C7-21E03242747C}">
      <dgm:prSet/>
      <dgm:spPr/>
      <dgm:t>
        <a:bodyPr/>
        <a:lstStyle/>
        <a:p>
          <a:endParaRPr lang="ru-RU"/>
        </a:p>
      </dgm:t>
    </dgm:pt>
    <dgm:pt modelId="{B2A7D9CB-3AD7-4D50-9AB2-E8CF88BE826B}">
      <dgm:prSet phldrT="[Текст]" custT="1"/>
      <dgm:spPr/>
      <dgm:t>
        <a:bodyPr/>
        <a:lstStyle/>
        <a:p>
          <a:r>
            <a:rPr lang="ru-RU" sz="1600" dirty="0" smtClean="0"/>
            <a:t>Рабочая группа 3</a:t>
          </a:r>
        </a:p>
        <a:p>
          <a:r>
            <a:rPr lang="ru-RU" sz="1600" dirty="0" smtClean="0"/>
            <a:t>СУОС по направлению подготовки…</a:t>
          </a:r>
          <a:endParaRPr lang="ru-RU" sz="1600" dirty="0"/>
        </a:p>
      </dgm:t>
    </dgm:pt>
    <dgm:pt modelId="{D762F211-9BBC-44F7-8AAD-572CEA965E0F}" type="parTrans" cxnId="{A254165F-215B-4D16-BCA3-A06BF977BE3F}">
      <dgm:prSet/>
      <dgm:spPr/>
      <dgm:t>
        <a:bodyPr/>
        <a:lstStyle/>
        <a:p>
          <a:endParaRPr lang="ru-RU"/>
        </a:p>
      </dgm:t>
    </dgm:pt>
    <dgm:pt modelId="{DE0A9AEC-691C-4DB0-9AC5-93B65B9DE94C}" type="sibTrans" cxnId="{A254165F-215B-4D16-BCA3-A06BF977BE3F}">
      <dgm:prSet/>
      <dgm:spPr/>
      <dgm:t>
        <a:bodyPr/>
        <a:lstStyle/>
        <a:p>
          <a:endParaRPr lang="ru-RU"/>
        </a:p>
      </dgm:t>
    </dgm:pt>
    <dgm:pt modelId="{2B2884F7-452F-4F9C-97B8-756C23F83291}">
      <dgm:prSet phldrT="[Текст]" custT="1"/>
      <dgm:spPr/>
      <dgm:t>
        <a:bodyPr/>
        <a:lstStyle/>
        <a:p>
          <a:r>
            <a:rPr lang="ru-RU" sz="1600" dirty="0" smtClean="0"/>
            <a:t>Рабочая группа 4</a:t>
          </a:r>
        </a:p>
        <a:p>
          <a:r>
            <a:rPr lang="ru-RU" sz="1600" dirty="0" smtClean="0"/>
            <a:t>СУОС по направлению подготовки…</a:t>
          </a:r>
          <a:endParaRPr lang="ru-RU" sz="1600" dirty="0"/>
        </a:p>
      </dgm:t>
    </dgm:pt>
    <dgm:pt modelId="{C00346FD-B602-44A0-A3EC-B3C8B1A9B7E2}" type="parTrans" cxnId="{58632A55-4EFF-45FC-B87C-ABCAFD94C9DA}">
      <dgm:prSet/>
      <dgm:spPr/>
      <dgm:t>
        <a:bodyPr/>
        <a:lstStyle/>
        <a:p>
          <a:endParaRPr lang="ru-RU"/>
        </a:p>
      </dgm:t>
    </dgm:pt>
    <dgm:pt modelId="{7DE3A6C5-63D0-4E03-8C2F-10AB8DB88B80}" type="sibTrans" cxnId="{58632A55-4EFF-45FC-B87C-ABCAFD94C9DA}">
      <dgm:prSet/>
      <dgm:spPr/>
      <dgm:t>
        <a:bodyPr/>
        <a:lstStyle/>
        <a:p>
          <a:endParaRPr lang="ru-RU"/>
        </a:p>
      </dgm:t>
    </dgm:pt>
    <dgm:pt modelId="{035BFC88-901E-4D32-A004-612ABEA20CBB}" type="pres">
      <dgm:prSet presAssocID="{5E188B83-D0B6-4086-A9F8-904596CDE58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70BE6-1B6E-4724-B674-0C0FF63F9A68}" type="pres">
      <dgm:prSet presAssocID="{5E188B83-D0B6-4086-A9F8-904596CDE582}" presName="matrix" presStyleCnt="0"/>
      <dgm:spPr/>
    </dgm:pt>
    <dgm:pt modelId="{93342C13-BA11-475D-A322-346CFF4020C7}" type="pres">
      <dgm:prSet presAssocID="{5E188B83-D0B6-4086-A9F8-904596CDE582}" presName="tile1" presStyleLbl="node1" presStyleIdx="0" presStyleCnt="4"/>
      <dgm:spPr/>
      <dgm:t>
        <a:bodyPr/>
        <a:lstStyle/>
        <a:p>
          <a:endParaRPr lang="ru-RU"/>
        </a:p>
      </dgm:t>
    </dgm:pt>
    <dgm:pt modelId="{87ADEDA5-76F0-4959-A3D0-E42AD5E858D9}" type="pres">
      <dgm:prSet presAssocID="{5E188B83-D0B6-4086-A9F8-904596CDE58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E556A-6AD9-4B7E-A081-BB2B0E708BF9}" type="pres">
      <dgm:prSet presAssocID="{5E188B83-D0B6-4086-A9F8-904596CDE582}" presName="tile2" presStyleLbl="node1" presStyleIdx="1" presStyleCnt="4"/>
      <dgm:spPr/>
      <dgm:t>
        <a:bodyPr/>
        <a:lstStyle/>
        <a:p>
          <a:endParaRPr lang="ru-RU"/>
        </a:p>
      </dgm:t>
    </dgm:pt>
    <dgm:pt modelId="{96F0D653-EBA4-4465-B931-1840F3DF21AD}" type="pres">
      <dgm:prSet presAssocID="{5E188B83-D0B6-4086-A9F8-904596CDE58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6A8DF-EAC4-4BCC-95A7-668F85BBC16B}" type="pres">
      <dgm:prSet presAssocID="{5E188B83-D0B6-4086-A9F8-904596CDE582}" presName="tile3" presStyleLbl="node1" presStyleIdx="2" presStyleCnt="4" custLinFactNeighborX="-524" custLinFactNeighborY="0"/>
      <dgm:spPr/>
      <dgm:t>
        <a:bodyPr/>
        <a:lstStyle/>
        <a:p>
          <a:endParaRPr lang="ru-RU"/>
        </a:p>
      </dgm:t>
    </dgm:pt>
    <dgm:pt modelId="{2B9624F3-6A82-4A7E-9455-4A9C4241ADD3}" type="pres">
      <dgm:prSet presAssocID="{5E188B83-D0B6-4086-A9F8-904596CDE58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638FF-3CEF-4D63-A37B-8735968167ED}" type="pres">
      <dgm:prSet presAssocID="{5E188B83-D0B6-4086-A9F8-904596CDE582}" presName="tile4" presStyleLbl="node1" presStyleIdx="3" presStyleCnt="4"/>
      <dgm:spPr/>
      <dgm:t>
        <a:bodyPr/>
        <a:lstStyle/>
        <a:p>
          <a:endParaRPr lang="ru-RU"/>
        </a:p>
      </dgm:t>
    </dgm:pt>
    <dgm:pt modelId="{EDB306F8-BE51-4BBD-AEA5-BC01A243E9A6}" type="pres">
      <dgm:prSet presAssocID="{5E188B83-D0B6-4086-A9F8-904596CDE58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3EFB7-AEC2-448F-9CDF-3F401BB50403}" type="pres">
      <dgm:prSet presAssocID="{5E188B83-D0B6-4086-A9F8-904596CDE582}" presName="centerTile" presStyleLbl="fgShp" presStyleIdx="0" presStyleCnt="1" custScaleX="147490" custScaleY="15722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4D0FA-FE73-465A-A2A6-00C959F1E838}" srcId="{5E188B83-D0B6-4086-A9F8-904596CDE582}" destId="{209BBA5F-21EF-4A5D-8624-5808F9E1E2AE}" srcOrd="0" destOrd="0" parTransId="{13B856A6-ADDC-4F3F-AD52-3E84055AD9B0}" sibTransId="{96E16D2C-66A5-4831-9563-D0E704AA2B71}"/>
    <dgm:cxn modelId="{5E59CB22-3899-4195-AEC5-9D106AE83B1F}" type="presOf" srcId="{63DAD2F2-A3BA-4540-8E86-E2B379B51F02}" destId="{E0DE556A-6AD9-4B7E-A081-BB2B0E708BF9}" srcOrd="0" destOrd="0" presId="urn:microsoft.com/office/officeart/2005/8/layout/matrix1"/>
    <dgm:cxn modelId="{58632A55-4EFF-45FC-B87C-ABCAFD94C9DA}" srcId="{209BBA5F-21EF-4A5D-8624-5808F9E1E2AE}" destId="{2B2884F7-452F-4F9C-97B8-756C23F83291}" srcOrd="3" destOrd="0" parTransId="{C00346FD-B602-44A0-A3EC-B3C8B1A9B7E2}" sibTransId="{7DE3A6C5-63D0-4E03-8C2F-10AB8DB88B80}"/>
    <dgm:cxn modelId="{7055BC89-E721-4518-8F85-6FE2AE542832}" srcId="{209BBA5F-21EF-4A5D-8624-5808F9E1E2AE}" destId="{A3E277F7-EB1D-4CA2-B4EA-AC724737E4AC}" srcOrd="0" destOrd="0" parTransId="{2F430CE7-0629-4ACF-A0ED-1504751AA5FD}" sibTransId="{3F258DBD-294D-4253-9B4F-EDF8E94C0BDF}"/>
    <dgm:cxn modelId="{8A3CC929-3093-4256-98C7-21E03242747C}" srcId="{209BBA5F-21EF-4A5D-8624-5808F9E1E2AE}" destId="{63DAD2F2-A3BA-4540-8E86-E2B379B51F02}" srcOrd="1" destOrd="0" parTransId="{F3EC0F2B-9794-40C3-A33B-9DF58BC89C9D}" sibTransId="{4A0F5702-BAE8-4A16-9919-F20B9EEE8734}"/>
    <dgm:cxn modelId="{151C297C-651B-416B-AA56-9739ACD03C0E}" type="presOf" srcId="{A3E277F7-EB1D-4CA2-B4EA-AC724737E4AC}" destId="{87ADEDA5-76F0-4959-A3D0-E42AD5E858D9}" srcOrd="1" destOrd="0" presId="urn:microsoft.com/office/officeart/2005/8/layout/matrix1"/>
    <dgm:cxn modelId="{18F70872-B509-4D6D-A70D-292517232735}" type="presOf" srcId="{209BBA5F-21EF-4A5D-8624-5808F9E1E2AE}" destId="{D003EFB7-AEC2-448F-9CDF-3F401BB50403}" srcOrd="0" destOrd="0" presId="urn:microsoft.com/office/officeart/2005/8/layout/matrix1"/>
    <dgm:cxn modelId="{8FAD8258-9C63-41DB-99B1-9DAF8A15273B}" type="presOf" srcId="{B2A7D9CB-3AD7-4D50-9AB2-E8CF88BE826B}" destId="{9E26A8DF-EAC4-4BCC-95A7-668F85BBC16B}" srcOrd="0" destOrd="0" presId="urn:microsoft.com/office/officeart/2005/8/layout/matrix1"/>
    <dgm:cxn modelId="{70EB4006-B29F-443B-8E47-88BCDB882A0B}" type="presOf" srcId="{5E188B83-D0B6-4086-A9F8-904596CDE582}" destId="{035BFC88-901E-4D32-A004-612ABEA20CBB}" srcOrd="0" destOrd="0" presId="urn:microsoft.com/office/officeart/2005/8/layout/matrix1"/>
    <dgm:cxn modelId="{5171489F-F7A9-4D4C-A2E4-1560FED7A0E1}" type="presOf" srcId="{63DAD2F2-A3BA-4540-8E86-E2B379B51F02}" destId="{96F0D653-EBA4-4465-B931-1840F3DF21AD}" srcOrd="1" destOrd="0" presId="urn:microsoft.com/office/officeart/2005/8/layout/matrix1"/>
    <dgm:cxn modelId="{B2118201-A49B-4BE0-AA43-0210377531C1}" type="presOf" srcId="{A3E277F7-EB1D-4CA2-B4EA-AC724737E4AC}" destId="{93342C13-BA11-475D-A322-346CFF4020C7}" srcOrd="0" destOrd="0" presId="urn:microsoft.com/office/officeart/2005/8/layout/matrix1"/>
    <dgm:cxn modelId="{E0374441-D31B-47D0-ABCD-55C7DDD5B5AD}" type="presOf" srcId="{2B2884F7-452F-4F9C-97B8-756C23F83291}" destId="{267638FF-3CEF-4D63-A37B-8735968167ED}" srcOrd="0" destOrd="0" presId="urn:microsoft.com/office/officeart/2005/8/layout/matrix1"/>
    <dgm:cxn modelId="{A254165F-215B-4D16-BCA3-A06BF977BE3F}" srcId="{209BBA5F-21EF-4A5D-8624-5808F9E1E2AE}" destId="{B2A7D9CB-3AD7-4D50-9AB2-E8CF88BE826B}" srcOrd="2" destOrd="0" parTransId="{D762F211-9BBC-44F7-8AAD-572CEA965E0F}" sibTransId="{DE0A9AEC-691C-4DB0-9AC5-93B65B9DE94C}"/>
    <dgm:cxn modelId="{2C5151DD-4254-47AC-9D6E-4FE835918AFA}" type="presOf" srcId="{B2A7D9CB-3AD7-4D50-9AB2-E8CF88BE826B}" destId="{2B9624F3-6A82-4A7E-9455-4A9C4241ADD3}" srcOrd="1" destOrd="0" presId="urn:microsoft.com/office/officeart/2005/8/layout/matrix1"/>
    <dgm:cxn modelId="{81F0D0B8-1D8D-49AB-817C-A6F6377CC923}" type="presOf" srcId="{2B2884F7-452F-4F9C-97B8-756C23F83291}" destId="{EDB306F8-BE51-4BBD-AEA5-BC01A243E9A6}" srcOrd="1" destOrd="0" presId="urn:microsoft.com/office/officeart/2005/8/layout/matrix1"/>
    <dgm:cxn modelId="{3AC10687-6105-43CA-B4E5-44B521E8688C}" type="presParOf" srcId="{035BFC88-901E-4D32-A004-612ABEA20CBB}" destId="{5BE70BE6-1B6E-4724-B674-0C0FF63F9A68}" srcOrd="0" destOrd="0" presId="urn:microsoft.com/office/officeart/2005/8/layout/matrix1"/>
    <dgm:cxn modelId="{8B01F766-D3D9-4544-BC07-6C968A27AD7C}" type="presParOf" srcId="{5BE70BE6-1B6E-4724-B674-0C0FF63F9A68}" destId="{93342C13-BA11-475D-A322-346CFF4020C7}" srcOrd="0" destOrd="0" presId="urn:microsoft.com/office/officeart/2005/8/layout/matrix1"/>
    <dgm:cxn modelId="{DD3D5C21-EE85-4128-BF79-C54778BC1564}" type="presParOf" srcId="{5BE70BE6-1B6E-4724-B674-0C0FF63F9A68}" destId="{87ADEDA5-76F0-4959-A3D0-E42AD5E858D9}" srcOrd="1" destOrd="0" presId="urn:microsoft.com/office/officeart/2005/8/layout/matrix1"/>
    <dgm:cxn modelId="{0FA152CD-1488-42ED-9374-E10DAEF8E67A}" type="presParOf" srcId="{5BE70BE6-1B6E-4724-B674-0C0FF63F9A68}" destId="{E0DE556A-6AD9-4B7E-A081-BB2B0E708BF9}" srcOrd="2" destOrd="0" presId="urn:microsoft.com/office/officeart/2005/8/layout/matrix1"/>
    <dgm:cxn modelId="{74284E58-A752-436B-B405-FBA16D5813F2}" type="presParOf" srcId="{5BE70BE6-1B6E-4724-B674-0C0FF63F9A68}" destId="{96F0D653-EBA4-4465-B931-1840F3DF21AD}" srcOrd="3" destOrd="0" presId="urn:microsoft.com/office/officeart/2005/8/layout/matrix1"/>
    <dgm:cxn modelId="{BAB34563-F8E0-438F-BA90-43C5BF1A4222}" type="presParOf" srcId="{5BE70BE6-1B6E-4724-B674-0C0FF63F9A68}" destId="{9E26A8DF-EAC4-4BCC-95A7-668F85BBC16B}" srcOrd="4" destOrd="0" presId="urn:microsoft.com/office/officeart/2005/8/layout/matrix1"/>
    <dgm:cxn modelId="{8DF2567D-94AA-44D5-A750-AD17F8B5A06E}" type="presParOf" srcId="{5BE70BE6-1B6E-4724-B674-0C0FF63F9A68}" destId="{2B9624F3-6A82-4A7E-9455-4A9C4241ADD3}" srcOrd="5" destOrd="0" presId="urn:microsoft.com/office/officeart/2005/8/layout/matrix1"/>
    <dgm:cxn modelId="{95A6236E-CDCC-44E6-84E2-FBF6FD2B825E}" type="presParOf" srcId="{5BE70BE6-1B6E-4724-B674-0C0FF63F9A68}" destId="{267638FF-3CEF-4D63-A37B-8735968167ED}" srcOrd="6" destOrd="0" presId="urn:microsoft.com/office/officeart/2005/8/layout/matrix1"/>
    <dgm:cxn modelId="{AD5829F1-0F25-4D18-A88E-BF673AFCC859}" type="presParOf" srcId="{5BE70BE6-1B6E-4724-B674-0C0FF63F9A68}" destId="{EDB306F8-BE51-4BBD-AEA5-BC01A243E9A6}" srcOrd="7" destOrd="0" presId="urn:microsoft.com/office/officeart/2005/8/layout/matrix1"/>
    <dgm:cxn modelId="{11DFBE06-2F35-4923-810C-46F03375CDF1}" type="presParOf" srcId="{035BFC88-901E-4D32-A004-612ABEA20CBB}" destId="{D003EFB7-AEC2-448F-9CDF-3F401BB504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342C13-BA11-475D-A322-346CFF4020C7}">
      <dsp:nvSpPr>
        <dsp:cNvPr id="0" name=""/>
        <dsp:cNvSpPr/>
      </dsp:nvSpPr>
      <dsp:spPr>
        <a:xfrm rot="16200000">
          <a:off x="242926" y="-242926"/>
          <a:ext cx="1869259" cy="23551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Рабочая группа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СУОС по направлению подготовки…</a:t>
          </a:r>
          <a:endParaRPr lang="ru-RU" sz="1600" kern="1200" dirty="0"/>
        </a:p>
      </dsp:txBody>
      <dsp:txXfrm rot="16200000">
        <a:off x="476583" y="-476583"/>
        <a:ext cx="1401944" cy="2355112"/>
      </dsp:txXfrm>
    </dsp:sp>
    <dsp:sp modelId="{E0DE556A-6AD9-4B7E-A081-BB2B0E708BF9}">
      <dsp:nvSpPr>
        <dsp:cNvPr id="0" name=""/>
        <dsp:cNvSpPr/>
      </dsp:nvSpPr>
      <dsp:spPr>
        <a:xfrm>
          <a:off x="2355112" y="0"/>
          <a:ext cx="2355112" cy="18692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Рабочая группа 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СУОС по направлению подготовки…</a:t>
          </a:r>
          <a:endParaRPr lang="ru-RU" sz="1600" kern="1200" dirty="0"/>
        </a:p>
      </dsp:txBody>
      <dsp:txXfrm>
        <a:off x="2355112" y="0"/>
        <a:ext cx="2355112" cy="1401944"/>
      </dsp:txXfrm>
    </dsp:sp>
    <dsp:sp modelId="{9E26A8DF-EAC4-4BCC-95A7-668F85BBC16B}">
      <dsp:nvSpPr>
        <dsp:cNvPr id="0" name=""/>
        <dsp:cNvSpPr/>
      </dsp:nvSpPr>
      <dsp:spPr>
        <a:xfrm rot="10800000">
          <a:off x="0" y="1869259"/>
          <a:ext cx="2355112" cy="186925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Рабочая группа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СУОС по направлению подготовки…</a:t>
          </a:r>
          <a:endParaRPr lang="ru-RU" sz="1600" kern="1200" dirty="0"/>
        </a:p>
      </dsp:txBody>
      <dsp:txXfrm rot="10800000">
        <a:off x="0" y="2336573"/>
        <a:ext cx="2355112" cy="1401944"/>
      </dsp:txXfrm>
    </dsp:sp>
    <dsp:sp modelId="{267638FF-3CEF-4D63-A37B-8735968167ED}">
      <dsp:nvSpPr>
        <dsp:cNvPr id="0" name=""/>
        <dsp:cNvSpPr/>
      </dsp:nvSpPr>
      <dsp:spPr>
        <a:xfrm rot="5400000">
          <a:off x="2598038" y="1626332"/>
          <a:ext cx="1869259" cy="23551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Рабочая группа 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СУОС по направлению подготовки…</a:t>
          </a:r>
          <a:endParaRPr lang="ru-RU" sz="1600" kern="1200" dirty="0"/>
        </a:p>
      </dsp:txBody>
      <dsp:txXfrm rot="5400000">
        <a:off x="2831695" y="1859989"/>
        <a:ext cx="1401944" cy="2355112"/>
      </dsp:txXfrm>
    </dsp:sp>
    <dsp:sp modelId="{D003EFB7-AEC2-448F-9CDF-3F401BB50403}">
      <dsp:nvSpPr>
        <dsp:cNvPr id="0" name=""/>
        <dsp:cNvSpPr/>
      </dsp:nvSpPr>
      <dsp:spPr>
        <a:xfrm>
          <a:off x="1313045" y="1134523"/>
          <a:ext cx="2084132" cy="146947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Общая часть СУОС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ДИСЦИПЛИНЫ/ МОДУЛИ УНИВЕРСАЛЬНОГО ЦИКЛА  </a:t>
          </a:r>
          <a:endParaRPr lang="ru-RU" sz="1600" kern="1200" dirty="0"/>
        </a:p>
      </dsp:txBody>
      <dsp:txXfrm>
        <a:off x="1313045" y="1134523"/>
        <a:ext cx="2084132" cy="1469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854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396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sz="2200" dirty="0" smtClean="0"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  <a:sym typeface="Helvetica Neue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hf hdr="0" ftr="0" dt="0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798277" y="5924550"/>
            <a:ext cx="6297589" cy="130169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 defTabSz="897833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" y="5924550"/>
            <a:ext cx="3062764" cy="1361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44489" y="5701987"/>
            <a:ext cx="6167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2BC"/>
                </a:solidFill>
                <a:latin typeface="Arial Black" pitchFamily="34" charset="0"/>
                <a:sym typeface="Calibri Light"/>
              </a:rPr>
              <a:t>Об </a:t>
            </a:r>
            <a:r>
              <a:rPr lang="ru-RU" sz="2400" b="1" dirty="0">
                <a:solidFill>
                  <a:srgbClr val="0072BC"/>
                </a:solidFill>
                <a:latin typeface="Arial Black" pitchFamily="34" charset="0"/>
                <a:sym typeface="Calibri Light"/>
              </a:rPr>
              <a:t>организации разработки СУОС НИ ТГУ по направлениям подготовки </a:t>
            </a:r>
            <a:r>
              <a:rPr lang="ru-RU" sz="24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  <a:sym typeface="Calibri Light"/>
              </a:rPr>
              <a:t/>
            </a:r>
            <a:br>
              <a:rPr lang="ru-RU" sz="24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  <a:sym typeface="Calibri Light"/>
              </a:rPr>
            </a:br>
            <a:endParaRPr lang="ru-RU" sz="2400" b="1" dirty="0" smtClean="0">
              <a:solidFill>
                <a:srgbClr val="4472C4"/>
              </a:solidFill>
              <a:latin typeface="Times New Roman" pitchFamily="18" charset="0"/>
              <a:cs typeface="Times New Roman" pitchFamily="18" charset="0"/>
              <a:sym typeface="Calibri Light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 Light"/>
              </a:rPr>
              <a:t>Брель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 Light"/>
              </a:rPr>
              <a:t> Е.Ю.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 Light"/>
              </a:rPr>
              <a:t> –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 Light"/>
              </a:rPr>
              <a:t>начальник Учебного управления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7915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–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БАКАЛАВРИАТ/СПЕЦИАЛИТЕТ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285" y="665019"/>
            <a:ext cx="9983972" cy="6733308"/>
          </a:xfrm>
          <a:noFill/>
        </p:spPr>
        <p:txBody>
          <a:bodyPr>
            <a:normAutofit fontScale="85000" lnSpcReduction="20000"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b="1" dirty="0">
                <a:solidFill>
                  <a:srgbClr val="C00000"/>
                </a:solidFill>
              </a:rPr>
              <a:t>ТРЕБОВАНИЯ К СТРУКТУРЕ ОПОП </a:t>
            </a:r>
            <a:r>
              <a:rPr lang="ru-RU" sz="2400" b="1" dirty="0" smtClean="0">
                <a:solidFill>
                  <a:srgbClr val="C00000"/>
                </a:solidFill>
              </a:rPr>
              <a:t>БАКАЛАВРИАТА/СПЕЦИАЛИТЕТА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 </a:t>
            </a:r>
            <a:r>
              <a:rPr lang="ru-RU" sz="2600" b="1" u="sng" dirty="0"/>
              <a:t>Блок 1. Дисциплины (модули) </a:t>
            </a:r>
          </a:p>
          <a:p>
            <a:pPr>
              <a:buNone/>
            </a:pPr>
            <a:r>
              <a:rPr lang="ru-RU" sz="2600" b="1" i="1" dirty="0"/>
              <a:t>Б 1.У  – Универсальный цикл </a:t>
            </a:r>
            <a:r>
              <a:rPr lang="ru-RU" sz="2600" b="1" i="1" dirty="0" smtClean="0"/>
              <a:t>(УЦ)</a:t>
            </a:r>
            <a:endParaRPr lang="ru-RU" sz="2600" b="1" i="1" dirty="0"/>
          </a:p>
          <a:p>
            <a:pPr>
              <a:buNone/>
            </a:pPr>
            <a:r>
              <a:rPr lang="ru-RU" sz="2600" dirty="0"/>
              <a:t>   Б 1.У.О – Обязательная </a:t>
            </a:r>
            <a:r>
              <a:rPr lang="ru-RU" sz="2600" dirty="0" smtClean="0"/>
              <a:t>часть*  </a:t>
            </a:r>
            <a:endParaRPr lang="ru-RU" sz="2600" dirty="0"/>
          </a:p>
          <a:p>
            <a:pPr>
              <a:buNone/>
            </a:pPr>
            <a:r>
              <a:rPr lang="ru-RU" sz="2600" dirty="0"/>
              <a:t>   Б 1.У.В – Вариативная часть , в </a:t>
            </a:r>
            <a:r>
              <a:rPr lang="ru-RU" sz="2600" dirty="0" err="1"/>
              <a:t>т.ч</a:t>
            </a:r>
            <a:r>
              <a:rPr lang="ru-RU" sz="2600" dirty="0"/>
              <a:t>. дисциплины по </a:t>
            </a:r>
            <a:r>
              <a:rPr lang="ru-RU" sz="2600" dirty="0" smtClean="0"/>
              <a:t>выбору**</a:t>
            </a:r>
            <a:endParaRPr lang="ru-RU" sz="2600" dirty="0"/>
          </a:p>
          <a:p>
            <a:pPr>
              <a:buNone/>
            </a:pPr>
            <a:r>
              <a:rPr lang="ru-RU" sz="2600" b="1" i="1" dirty="0"/>
              <a:t>Б 1.О  – Общепрофессиональный цикл </a:t>
            </a:r>
          </a:p>
          <a:p>
            <a:pPr>
              <a:buNone/>
            </a:pPr>
            <a:r>
              <a:rPr lang="ru-RU" sz="2600" dirty="0"/>
              <a:t>   Б 1.О.О – Обязательная часть</a:t>
            </a:r>
          </a:p>
          <a:p>
            <a:pPr>
              <a:buNone/>
            </a:pPr>
            <a:r>
              <a:rPr lang="ru-RU" sz="2600" dirty="0"/>
              <a:t>   Б 1.О.В – Вариативная часть, в </a:t>
            </a:r>
            <a:r>
              <a:rPr lang="ru-RU" sz="2600" dirty="0" err="1"/>
              <a:t>т.ч</a:t>
            </a:r>
            <a:r>
              <a:rPr lang="ru-RU" sz="2600" dirty="0"/>
              <a:t>. дисциплины по </a:t>
            </a:r>
            <a:r>
              <a:rPr lang="ru-RU" sz="2600" dirty="0" smtClean="0"/>
              <a:t>выбору</a:t>
            </a:r>
            <a:endParaRPr lang="ru-RU" sz="2600" dirty="0"/>
          </a:p>
          <a:p>
            <a:pPr>
              <a:buNone/>
            </a:pPr>
            <a:r>
              <a:rPr lang="ru-RU" sz="2600" b="1" i="1" dirty="0"/>
              <a:t>Б 1. П – Профессиональный цикл </a:t>
            </a:r>
          </a:p>
          <a:p>
            <a:pPr>
              <a:buNone/>
            </a:pPr>
            <a:r>
              <a:rPr lang="ru-RU" sz="2600" dirty="0"/>
              <a:t>   Б 1.П.О – Обязательная часть</a:t>
            </a:r>
          </a:p>
          <a:p>
            <a:pPr>
              <a:buNone/>
            </a:pPr>
            <a:r>
              <a:rPr lang="ru-RU" sz="2600" dirty="0"/>
              <a:t>   </a:t>
            </a:r>
            <a:r>
              <a:rPr lang="ru-RU" sz="2600" dirty="0" smtClean="0"/>
              <a:t>Б </a:t>
            </a:r>
            <a:r>
              <a:rPr lang="ru-RU" sz="2600" dirty="0"/>
              <a:t>1.П.В – Вариативная часть, в </a:t>
            </a:r>
            <a:r>
              <a:rPr lang="ru-RU" sz="2600" dirty="0" err="1"/>
              <a:t>т.ч</a:t>
            </a:r>
            <a:r>
              <a:rPr lang="ru-RU" sz="2600" dirty="0"/>
              <a:t>. дисциплины по </a:t>
            </a:r>
            <a:r>
              <a:rPr lang="ru-RU" sz="2600" dirty="0" smtClean="0"/>
              <a:t>выбор</a:t>
            </a:r>
          </a:p>
          <a:p>
            <a:pPr>
              <a:buNone/>
            </a:pPr>
            <a:r>
              <a:rPr lang="ru-RU" sz="2600" b="1" u="sng" dirty="0" smtClean="0"/>
              <a:t>Блок </a:t>
            </a:r>
            <a:r>
              <a:rPr lang="ru-RU" sz="2600" b="1" u="sng" dirty="0"/>
              <a:t>2. Практика</a:t>
            </a:r>
          </a:p>
          <a:p>
            <a:pPr>
              <a:buNone/>
            </a:pPr>
            <a:r>
              <a:rPr lang="ru-RU" sz="2600" b="1" u="sng" dirty="0"/>
              <a:t>Блок 3. Государственная итоговая аттестация</a:t>
            </a:r>
          </a:p>
          <a:p>
            <a:pPr>
              <a:buNone/>
            </a:pPr>
            <a:r>
              <a:rPr lang="ru-RU" sz="2600" b="1" dirty="0"/>
              <a:t>Факультативные дисциплины </a:t>
            </a:r>
          </a:p>
          <a:p>
            <a:pPr marL="0" indent="0">
              <a:buNone/>
            </a:pPr>
            <a:r>
              <a:rPr lang="ru-RU" sz="2200" b="1" dirty="0" smtClean="0"/>
              <a:t>Примечание</a:t>
            </a:r>
            <a:r>
              <a:rPr lang="ru-RU" sz="2200" b="1" dirty="0"/>
              <a:t>:</a:t>
            </a:r>
            <a:r>
              <a:rPr lang="ru-RU" sz="2200" dirty="0"/>
              <a:t> </a:t>
            </a:r>
          </a:p>
          <a:p>
            <a:pPr marL="0" indent="0">
              <a:buNone/>
            </a:pPr>
            <a:r>
              <a:rPr lang="ru-RU" sz="2200" dirty="0" smtClean="0"/>
              <a:t>*</a:t>
            </a:r>
            <a:r>
              <a:rPr lang="ru-RU" sz="2100" dirty="0" smtClean="0"/>
              <a:t>Обязательная </a:t>
            </a:r>
            <a:r>
              <a:rPr lang="x-none" sz="2100" smtClean="0"/>
              <a:t>часть</a:t>
            </a:r>
            <a:r>
              <a:rPr lang="ru-RU" sz="2100" dirty="0" smtClean="0"/>
              <a:t> УЦ</a:t>
            </a:r>
            <a:r>
              <a:rPr lang="x-none" sz="2100" smtClean="0"/>
              <a:t> </a:t>
            </a:r>
            <a:r>
              <a:rPr lang="ru-RU" sz="2100" dirty="0" smtClean="0"/>
              <a:t>ОПОП </a:t>
            </a:r>
            <a:r>
              <a:rPr lang="ru-RU" sz="2100" dirty="0" err="1" smtClean="0"/>
              <a:t>бакалавриата</a:t>
            </a:r>
            <a:r>
              <a:rPr lang="ru-RU" sz="2100" dirty="0" smtClean="0"/>
              <a:t> </a:t>
            </a:r>
            <a:r>
              <a:rPr lang="x-none" sz="2100" smtClean="0"/>
              <a:t>может </a:t>
            </a:r>
            <a:r>
              <a:rPr lang="x-none" sz="2100"/>
              <a:t>быть реализована в рамках </a:t>
            </a:r>
            <a:r>
              <a:rPr lang="x-none" sz="2100" b="1"/>
              <a:t>Образовательного ядра бакалавриата НИ ТГУ</a:t>
            </a:r>
            <a:endParaRPr lang="ru-RU" sz="2100" dirty="0"/>
          </a:p>
          <a:p>
            <a:pPr marL="0" indent="0">
              <a:buNone/>
            </a:pPr>
            <a:r>
              <a:rPr lang="ru-RU" sz="2100" dirty="0" smtClean="0"/>
              <a:t>**Вариативная часть УЦ </a:t>
            </a:r>
            <a:r>
              <a:rPr lang="x-none" sz="2100"/>
              <a:t>может быть реализована в рамках </a:t>
            </a:r>
            <a:r>
              <a:rPr lang="ru-RU" sz="2100" b="1" dirty="0" err="1"/>
              <a:t>Кампусных</a:t>
            </a:r>
            <a:r>
              <a:rPr lang="ru-RU" sz="2100" b="1" dirty="0"/>
              <a:t> </a:t>
            </a:r>
            <a:r>
              <a:rPr lang="ru-RU" sz="2100" b="1" dirty="0" smtClean="0">
                <a:solidFill>
                  <a:schemeClr val="tx1"/>
                </a:solidFill>
              </a:rPr>
              <a:t>курсов и/или </a:t>
            </a:r>
            <a:r>
              <a:rPr lang="ru-RU" sz="2100" b="1" dirty="0">
                <a:solidFill>
                  <a:schemeClr val="tx1"/>
                </a:solidFill>
              </a:rPr>
              <a:t>открытых онлайн-курсов</a:t>
            </a:r>
            <a:endParaRPr lang="ru-RU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100" dirty="0" smtClean="0"/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555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7915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БАКАЛАВРИАТ/СПЕЦИАЛИТЕТ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428" y="981646"/>
            <a:ext cx="9983972" cy="6174065"/>
          </a:xfrm>
          <a:noFill/>
        </p:spPr>
        <p:txBody>
          <a:bodyPr>
            <a:normAutofit fontScale="85000" lnSpcReduction="10000"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b="1" dirty="0">
                <a:solidFill>
                  <a:srgbClr val="C00000"/>
                </a:solidFill>
              </a:rPr>
              <a:t>ТРЕБОВАНИЯ К СТРУКТУРЕ ОПОП </a:t>
            </a:r>
            <a:r>
              <a:rPr lang="ru-RU" sz="2400" b="1" dirty="0" smtClean="0">
                <a:solidFill>
                  <a:srgbClr val="C00000"/>
                </a:solidFill>
              </a:rPr>
              <a:t>БАКАЛАВРИАТА/СПЕЦИАЛИТЕТА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В рамках программы </a:t>
            </a:r>
            <a:r>
              <a:rPr lang="ru-RU" sz="2800" dirty="0" err="1" smtClean="0"/>
              <a:t>бакалавриата</a:t>
            </a:r>
            <a:r>
              <a:rPr lang="ru-RU" sz="2800" dirty="0" smtClean="0"/>
              <a:t>/</a:t>
            </a:r>
            <a:r>
              <a:rPr lang="ru-RU" sz="2800" dirty="0" err="1" smtClean="0"/>
              <a:t>специалитета</a:t>
            </a:r>
            <a:r>
              <a:rPr lang="ru-RU" sz="2800" dirty="0" smtClean="0"/>
              <a:t> </a:t>
            </a:r>
            <a:r>
              <a:rPr lang="ru-RU" sz="2800" dirty="0"/>
              <a:t>выделяются обязательная часть и вариативная часть (формируемая участниками образовательных отношений).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Обязательной частью программы </a:t>
            </a:r>
            <a:r>
              <a:rPr lang="ru-RU" sz="2800" dirty="0" err="1"/>
              <a:t>бакалавриата</a:t>
            </a:r>
            <a:r>
              <a:rPr lang="ru-RU" sz="2800" dirty="0"/>
              <a:t>/</a:t>
            </a:r>
            <a:r>
              <a:rPr lang="ru-RU" sz="2800" dirty="0" err="1"/>
              <a:t>специалитета</a:t>
            </a:r>
            <a:r>
              <a:rPr lang="ru-RU" sz="2800" dirty="0"/>
              <a:t> является совокупность ее элементов, устанавливаемых СУ</a:t>
            </a:r>
            <a:r>
              <a:rPr lang="ru-RU" sz="2800" dirty="0">
                <a:solidFill>
                  <a:schemeClr val="tx1"/>
                </a:solidFill>
              </a:rPr>
              <a:t>ОС</a:t>
            </a:r>
            <a:r>
              <a:rPr lang="ru-RU" sz="2800" dirty="0"/>
              <a:t> НИ ТГУ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К обязательной части программы </a:t>
            </a:r>
            <a:r>
              <a:rPr lang="ru-RU" sz="2800" dirty="0" err="1"/>
              <a:t>бакалавриата</a:t>
            </a:r>
            <a:r>
              <a:rPr lang="ru-RU" sz="2800" dirty="0"/>
              <a:t>/</a:t>
            </a:r>
            <a:r>
              <a:rPr lang="ru-RU" sz="2800" dirty="0" err="1"/>
              <a:t>специалитета</a:t>
            </a:r>
            <a:r>
              <a:rPr lang="ru-RU" sz="2800" dirty="0"/>
              <a:t> относятся дисциплины (модули) и практики, обеспечивающие формирование универсальных компетенций, общепрофессиональных компетенций, а также профессиональных компетенций, установленных СУ</a:t>
            </a:r>
            <a:r>
              <a:rPr lang="ru-RU" sz="2800" dirty="0">
                <a:solidFill>
                  <a:schemeClr val="tx1"/>
                </a:solidFill>
              </a:rPr>
              <a:t>ОС</a:t>
            </a:r>
            <a:r>
              <a:rPr lang="ru-RU" sz="2800" dirty="0"/>
              <a:t> НИ ТГУ </a:t>
            </a:r>
            <a:r>
              <a:rPr lang="ru-RU" sz="2800" b="1" dirty="0"/>
              <a:t>в качестве обязательных</a:t>
            </a:r>
            <a:r>
              <a:rPr lang="ru-RU" sz="2800" dirty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Универсальные компетенции </a:t>
            </a:r>
            <a:r>
              <a:rPr lang="ru-RU" sz="2800" dirty="0" smtClean="0"/>
              <a:t>также могут </a:t>
            </a:r>
            <a:r>
              <a:rPr lang="ru-RU" sz="2800" dirty="0"/>
              <a:t>формироваться дисциплинами и практиками  вариативной части  </a:t>
            </a:r>
            <a:r>
              <a:rPr lang="ru-RU" sz="2800" dirty="0" smtClean="0"/>
              <a:t>программы </a:t>
            </a:r>
            <a:r>
              <a:rPr lang="ru-RU" sz="2800" dirty="0" err="1" smtClean="0"/>
              <a:t>бакалавриата</a:t>
            </a:r>
            <a:r>
              <a:rPr lang="ru-RU" sz="2800" dirty="0" smtClean="0"/>
              <a:t>/</a:t>
            </a:r>
            <a:r>
              <a:rPr lang="ru-RU" sz="2800" dirty="0" err="1" smtClean="0"/>
              <a:t>специалитета</a:t>
            </a:r>
            <a:r>
              <a:rPr lang="ru-RU" sz="2800" dirty="0" smtClean="0"/>
              <a:t> </a:t>
            </a:r>
            <a:r>
              <a:rPr lang="ru-RU" sz="2800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Вариативной частью программы </a:t>
            </a:r>
            <a:r>
              <a:rPr lang="ru-RU" sz="2800" dirty="0" err="1"/>
              <a:t>бакалавриата</a:t>
            </a:r>
            <a:r>
              <a:rPr lang="ru-RU" sz="2800" dirty="0"/>
              <a:t>/</a:t>
            </a:r>
            <a:r>
              <a:rPr lang="ru-RU" sz="2800" dirty="0" err="1"/>
              <a:t>специалитета</a:t>
            </a:r>
            <a:r>
              <a:rPr lang="ru-RU" sz="2800" dirty="0"/>
              <a:t> является совокупность ее элементов, устанавливаемых разработчиками отдельных ОПОП </a:t>
            </a:r>
            <a:r>
              <a:rPr lang="ru-RU" sz="2800" dirty="0" err="1" smtClean="0"/>
              <a:t>бакалавриата</a:t>
            </a:r>
            <a:r>
              <a:rPr lang="ru-RU" sz="2800" dirty="0" smtClean="0"/>
              <a:t>/</a:t>
            </a:r>
            <a:r>
              <a:rPr lang="ru-RU" sz="2800" dirty="0" err="1" smtClean="0"/>
              <a:t>специалитета</a:t>
            </a:r>
            <a:r>
              <a:rPr lang="ru-RU" sz="2800" dirty="0" smtClean="0"/>
              <a:t>  </a:t>
            </a:r>
            <a:r>
              <a:rPr lang="ru-RU" sz="2800" dirty="0"/>
              <a:t>по направлению подготовки в рамках СУОС НИ ТГУ.</a:t>
            </a:r>
          </a:p>
          <a:p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636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91" y="-675847"/>
            <a:ext cx="8901293" cy="2068712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БАКАЛАВРИАТ/СПЕЦИАЛИТЕТ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363" y="839972"/>
            <a:ext cx="9484242" cy="6894329"/>
          </a:xfrm>
        </p:spPr>
        <p:txBody>
          <a:bodyPr/>
          <a:lstStyle/>
          <a:p>
            <a:pPr marL="0" lvl="2" indent="0" algn="l">
              <a:buNone/>
            </a:pPr>
            <a:r>
              <a:rPr lang="ru-RU" sz="2400" b="1" dirty="0">
                <a:solidFill>
                  <a:srgbClr val="C00000"/>
                </a:solidFill>
              </a:rPr>
              <a:t>2. ТРЕБОВАНИЯ К СТРУКТУРЕ </a:t>
            </a:r>
            <a:r>
              <a:rPr lang="ru-RU" sz="2400" b="1" dirty="0" smtClean="0">
                <a:solidFill>
                  <a:srgbClr val="C00000"/>
                </a:solidFill>
              </a:rPr>
              <a:t>ОПОП БАКАЛАВРИАТА/СПЕЦИАЛИТЕТА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7356913"/>
              </p:ext>
            </p:extLst>
          </p:nvPr>
        </p:nvGraphicFramePr>
        <p:xfrm>
          <a:off x="1435395" y="1519128"/>
          <a:ext cx="6755164" cy="5161840"/>
        </p:xfrm>
        <a:graphic>
          <a:graphicData uri="http://schemas.openxmlformats.org/drawingml/2006/table">
            <a:tbl>
              <a:tblPr/>
              <a:tblGrid>
                <a:gridCol w="845797"/>
                <a:gridCol w="3226922"/>
                <a:gridCol w="2682445"/>
              </a:tblGrid>
              <a:tr h="841300">
                <a:tc gridSpan="2"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 ОПОП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бакалавриата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специалитета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Формируемые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компетенции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26">
                <a:tc gridSpan="2"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Блок 1. Дисциплины (модули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5"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1.У.О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Универсальный цикл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УК, 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ОПК, ПК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5"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1.У.В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часть, в том числе дисциплины по выбору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5"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 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1.О.О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Общепрофессиональный цикл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УК,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ОПК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ПК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5"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1.О.В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часть, в том числе дисциплины по выбору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5"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 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1.П.О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Профессиональный цикл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УК, ОПК,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ПК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15"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 1.П.В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часть, в том числе дисциплины по выбору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26">
                <a:tc gridSpan="2"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2 Практика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УК, ОПК, ПК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26">
                <a:tc gridSpan="2">
                  <a:txBody>
                    <a:bodyPr/>
                    <a:lstStyle/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3 Государственная итоговая аттестация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4803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7915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БАКАЛАВРИАТ/СПЕЦИАЛИТЕТ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285" y="985651"/>
            <a:ext cx="9983972" cy="6412675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b="1" dirty="0">
                <a:solidFill>
                  <a:srgbClr val="C00000"/>
                </a:solidFill>
              </a:rPr>
              <a:t>ТРЕБОВАНИЯ К СТРУКТУРЕ ОПОП </a:t>
            </a:r>
            <a:r>
              <a:rPr lang="ru-RU" sz="2400" b="1" dirty="0" smtClean="0">
                <a:solidFill>
                  <a:srgbClr val="C00000"/>
                </a:solidFill>
              </a:rPr>
              <a:t>БАКАЛАВРИАТА/СПЕЦИАЛИТЕТА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800" dirty="0"/>
              <a:t>ОПОП </a:t>
            </a:r>
            <a:r>
              <a:rPr lang="ru-RU" sz="2800" dirty="0" smtClean="0"/>
              <a:t>должна </a:t>
            </a:r>
            <a:r>
              <a:rPr lang="ru-RU" sz="2800" dirty="0"/>
              <a:t>обеспечивать обучающимся возможность освоения дисциплин по выбору, факультативных дисциплин, в том числе, в форме </a:t>
            </a:r>
            <a:r>
              <a:rPr lang="ru-RU" sz="2800" dirty="0" err="1"/>
              <a:t>кампусных</a:t>
            </a:r>
            <a:r>
              <a:rPr lang="ru-RU" sz="2800" dirty="0"/>
              <a:t> и открытых онлайн-курсов, а также, при необходимости, специализированных адаптационных дисциплин (модулей) для инвалидов и лиц с ограниченными возможностями здоровья.</a:t>
            </a:r>
          </a:p>
          <a:p>
            <a:r>
              <a:rPr lang="x-none" sz="2800" smtClean="0"/>
              <a:t>Факультативные </a:t>
            </a:r>
            <a:r>
              <a:rPr lang="x-none" sz="2800"/>
              <a:t>дисциплины не включаются в объем программы бакалавриата и не могут превышать 10 з.е.</a:t>
            </a:r>
            <a:endParaRPr lang="ru-RU" sz="2800" dirty="0"/>
          </a:p>
          <a:p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62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7915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БАКАЛАВРИАТ/СПЕЦИАЛИТЕТ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285" y="795647"/>
            <a:ext cx="9983972" cy="6602680"/>
          </a:xfrm>
          <a:noFill/>
        </p:spPr>
        <p:txBody>
          <a:bodyPr>
            <a:normAutofit lnSpcReduction="10000"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b="1" dirty="0">
                <a:solidFill>
                  <a:srgbClr val="C00000"/>
                </a:solidFill>
              </a:rPr>
              <a:t>ТРЕБОВАНИЯ К СТРУКТУРЕ ОПОП </a:t>
            </a:r>
            <a:r>
              <a:rPr lang="ru-RU" sz="2400" b="1" dirty="0" smtClean="0">
                <a:solidFill>
                  <a:srgbClr val="C00000"/>
                </a:solidFill>
              </a:rPr>
              <a:t>БАКАЛАВРИАТА/СПЕЦИАЛИТЕТА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800" dirty="0" smtClean="0"/>
              <a:t>В обязательную часть Блока 2 «Практика» (Б2.О) входят учебная и производственная практика.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Наличие вариативной части практики определяется  ОПОП </a:t>
            </a:r>
            <a:r>
              <a:rPr lang="ru-RU" sz="2800" dirty="0" err="1">
                <a:solidFill>
                  <a:schemeClr val="tx1"/>
                </a:solidFill>
              </a:rPr>
              <a:t>бакалавриата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/>
              <a:t>В вариативную часть Блока 2 «Практика» (Б2.В) могут входить дополнительные типы практик, устанавливаемые ОПОП</a:t>
            </a:r>
          </a:p>
          <a:p>
            <a:r>
              <a:rPr lang="ru-RU" sz="2800" dirty="0" smtClean="0"/>
              <a:t>В ОПОП устанавливаются: </a:t>
            </a:r>
          </a:p>
          <a:p>
            <a:pPr marL="0" indent="0">
              <a:buNone/>
            </a:pPr>
            <a:r>
              <a:rPr lang="ru-RU" sz="2800" dirty="0" smtClean="0"/>
              <a:t>- один или несколько типов учебной практики и один или несколько типов производственной практики из перечня, указанного в СУОС НИ ТГУ;</a:t>
            </a:r>
          </a:p>
          <a:p>
            <a:pPr marL="0" indent="0">
              <a:buNone/>
            </a:pPr>
            <a:r>
              <a:rPr lang="ru-RU" sz="2800" dirty="0" smtClean="0"/>
              <a:t>- один или несколько дополнительных типов практики, устанавливаемых ОПОП (при наличии);</a:t>
            </a:r>
          </a:p>
          <a:p>
            <a:pPr marL="0" indent="0">
              <a:buNone/>
            </a:pPr>
            <a:r>
              <a:rPr lang="ru-RU" sz="2800" dirty="0" smtClean="0"/>
              <a:t>- объемы, способы и формы проведения учебной и производственной практики каждого типа.</a:t>
            </a:r>
          </a:p>
          <a:p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748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7915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–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БАКАЛАВРИАТ/СПЕЦИАЛИТЕТ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285" y="795647"/>
            <a:ext cx="9983972" cy="6602680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b="1" dirty="0">
                <a:solidFill>
                  <a:srgbClr val="C00000"/>
                </a:solidFill>
              </a:rPr>
              <a:t>ТРЕБОВАНИЯ К СТРУКТУРЕ ОПОП </a:t>
            </a:r>
            <a:r>
              <a:rPr lang="ru-RU" sz="2400" b="1" dirty="0" smtClean="0">
                <a:solidFill>
                  <a:srgbClr val="C00000"/>
                </a:solidFill>
              </a:rPr>
              <a:t>БАКАЛАВРИАТА/СПЕЦИАЛИТЕТА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800" dirty="0"/>
              <a:t>В Блок 3 «Государственная итоговая аттестация» входят:</a:t>
            </a:r>
          </a:p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b="1" dirty="0" smtClean="0"/>
              <a:t>подготовка </a:t>
            </a:r>
            <a:r>
              <a:rPr lang="ru-RU" sz="2800" b="1" dirty="0"/>
              <a:t>к сдаче и сдача междисциплинарного государственного </a:t>
            </a:r>
            <a:r>
              <a:rPr lang="ru-RU" sz="2800" b="1" dirty="0" smtClean="0"/>
              <a:t>экзамена </a:t>
            </a:r>
            <a:r>
              <a:rPr lang="ru-RU" sz="2800" dirty="0" smtClean="0"/>
              <a:t>(е</a:t>
            </a:r>
            <a:r>
              <a:rPr lang="x-none" sz="2800" smtClean="0"/>
              <a:t>сли </a:t>
            </a:r>
            <a:r>
              <a:rPr lang="x-none" sz="2800"/>
              <a:t>государственный экзамен включен в состав государственной итоговой аттестации программы </a:t>
            </a:r>
            <a:r>
              <a:rPr lang="x-none" sz="2800" smtClean="0"/>
              <a:t>бакалавриата</a:t>
            </a:r>
            <a:r>
              <a:rPr lang="ru-RU" sz="2800" dirty="0" smtClean="0"/>
              <a:t>).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b="1" dirty="0" smtClean="0"/>
              <a:t>выполнение </a:t>
            </a:r>
            <a:r>
              <a:rPr lang="ru-RU" sz="2800" b="1" dirty="0"/>
              <a:t>и защита выпускной квалификационной работы.</a:t>
            </a:r>
          </a:p>
          <a:p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449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7915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- МАГИСТРАТУРА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428" y="1175658"/>
            <a:ext cx="9983972" cy="5809933"/>
          </a:xfrm>
          <a:noFill/>
        </p:spPr>
        <p:txBody>
          <a:bodyPr>
            <a:normAutofit fontScale="92500" lnSpcReduction="20000"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2.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ТРЕБОВАНИЯ К СТРУКТУРЕ ОПОП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МАГИСТРАТУРЫ</a:t>
            </a: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2400" b="1" dirty="0">
              <a:solidFill>
                <a:srgbClr val="C00000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рамках программы </a:t>
            </a:r>
            <a:r>
              <a:rPr lang="ru-RU" sz="2400" dirty="0" smtClean="0">
                <a:latin typeface="+mn-lt"/>
              </a:rPr>
              <a:t>магистратуры </a:t>
            </a:r>
            <a:r>
              <a:rPr lang="ru-RU" sz="2400" dirty="0">
                <a:latin typeface="+mn-lt"/>
              </a:rPr>
              <a:t>выделяются </a:t>
            </a:r>
            <a:r>
              <a:rPr lang="ru-RU" sz="2400" dirty="0" smtClean="0">
                <a:latin typeface="+mn-lt"/>
              </a:rPr>
              <a:t>обязательная часть </a:t>
            </a:r>
            <a:r>
              <a:rPr lang="ru-RU" sz="2400" dirty="0">
                <a:latin typeface="+mn-lt"/>
              </a:rPr>
              <a:t>и вариативная </a:t>
            </a:r>
            <a:r>
              <a:rPr lang="ru-RU" sz="2400" dirty="0" smtClean="0">
                <a:latin typeface="+mn-lt"/>
              </a:rPr>
              <a:t>часть (формируемая участниками образовательных отношений). </a:t>
            </a:r>
            <a:endParaRPr lang="ru-RU" sz="24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+mn-lt"/>
              </a:rPr>
              <a:t>Обязательной частью </a:t>
            </a:r>
            <a:r>
              <a:rPr lang="ru-RU" sz="2400" dirty="0">
                <a:latin typeface="+mn-lt"/>
              </a:rPr>
              <a:t>программы </a:t>
            </a:r>
            <a:r>
              <a:rPr lang="ru-RU" sz="2400" dirty="0" smtClean="0">
                <a:latin typeface="+mn-lt"/>
              </a:rPr>
              <a:t>магистратуры </a:t>
            </a:r>
            <a:r>
              <a:rPr lang="ru-RU" sz="2400" dirty="0">
                <a:latin typeface="+mn-lt"/>
              </a:rPr>
              <a:t>является совокупность ее элементов, устанавливаемых СУ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ОС</a:t>
            </a:r>
            <a:r>
              <a:rPr lang="ru-RU" sz="2400" dirty="0">
                <a:latin typeface="+mn-lt"/>
              </a:rPr>
              <a:t> НИ </a:t>
            </a:r>
            <a:r>
              <a:rPr lang="ru-RU" sz="2400" dirty="0" smtClean="0">
                <a:latin typeface="+mn-lt"/>
              </a:rPr>
              <a:t>ТГУ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+mn-lt"/>
              </a:rPr>
              <a:t>К обязательной части программы магистратуры относятся дисциплины (модули) и практики, обеспечивающие формирование универсальных компетенций, общепрофессиональных компетенций, а также профессиональных компетенций, установленных СУ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ОС</a:t>
            </a:r>
            <a:r>
              <a:rPr lang="ru-RU" sz="2400" dirty="0" smtClean="0">
                <a:latin typeface="+mn-lt"/>
              </a:rPr>
              <a:t> НИ ТГУ </a:t>
            </a:r>
            <a:r>
              <a:rPr lang="ru-RU" sz="2400" b="1" dirty="0" smtClean="0">
                <a:latin typeface="+mn-lt"/>
              </a:rPr>
              <a:t>в качестве обязательных</a:t>
            </a:r>
            <a:r>
              <a:rPr lang="ru-RU" sz="2400" dirty="0" smtClean="0">
                <a:latin typeface="+mn-lt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Универсальные компетенции могут формироваться дисциплинами и практиками  </a:t>
            </a:r>
            <a:r>
              <a:rPr lang="ru-RU" sz="2400" dirty="0" smtClean="0">
                <a:latin typeface="+mn-lt"/>
              </a:rPr>
              <a:t>вариативной части  программы магистратуры.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Вариативной частью программы </a:t>
            </a:r>
            <a:r>
              <a:rPr lang="ru-RU" sz="2400" dirty="0" smtClean="0">
                <a:latin typeface="+mn-lt"/>
              </a:rPr>
              <a:t>магистратуры </a:t>
            </a:r>
            <a:r>
              <a:rPr lang="ru-RU" sz="2400" dirty="0">
                <a:latin typeface="+mn-lt"/>
              </a:rPr>
              <a:t>является совокупность ее элементов, устанавливаемых разработчиками отдельных ОПОП </a:t>
            </a:r>
            <a:r>
              <a:rPr lang="ru-RU" sz="2400" dirty="0" smtClean="0">
                <a:latin typeface="+mn-lt"/>
              </a:rPr>
              <a:t>магистратуры по направлению подготовки </a:t>
            </a:r>
            <a:r>
              <a:rPr lang="ru-RU" sz="2400" dirty="0">
                <a:latin typeface="+mn-lt"/>
              </a:rPr>
              <a:t>в рамках СУОС НИ </a:t>
            </a:r>
            <a:r>
              <a:rPr lang="ru-RU" sz="2400" dirty="0" smtClean="0">
                <a:latin typeface="+mn-lt"/>
              </a:rPr>
              <a:t>ТГУ</a:t>
            </a: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latin typeface="+mn-lt"/>
              </a:rPr>
              <a:t>.</a:t>
            </a:r>
          </a:p>
          <a:p>
            <a:pPr marL="0" indent="0" algn="just">
              <a:buNone/>
            </a:pPr>
            <a:endParaRPr lang="ru-RU" sz="2200" i="1" dirty="0" smtClean="0">
              <a:solidFill>
                <a:srgbClr val="FF0000"/>
              </a:solidFill>
              <a:cs typeface="Times New Roman"/>
            </a:endParaRPr>
          </a:p>
          <a:p>
            <a:pPr marL="0" indent="0" algn="just">
              <a:buNone/>
            </a:pPr>
            <a:r>
              <a:rPr lang="ru-RU" sz="2200" i="1" dirty="0" smtClean="0">
                <a:solidFill>
                  <a:srgbClr val="FF0000"/>
                </a:solidFill>
                <a:cs typeface="Times New Roman"/>
              </a:rPr>
              <a:t>*</a:t>
            </a:r>
            <a:r>
              <a:rPr lang="ru-RU" sz="2200" i="1" dirty="0" smtClean="0">
                <a:cs typeface="Times New Roman"/>
              </a:rPr>
              <a:t>Вариативная часть ОПОП магистратуры может быть реализована в рамках </a:t>
            </a:r>
          </a:p>
          <a:p>
            <a:pPr marL="0" indent="0" algn="just">
              <a:buNone/>
            </a:pPr>
            <a:r>
              <a:rPr lang="ru-RU" sz="2200" i="1" dirty="0" err="1" smtClean="0">
                <a:cs typeface="Times New Roman"/>
              </a:rPr>
              <a:t>Кампусных</a:t>
            </a:r>
            <a:r>
              <a:rPr lang="ru-RU" sz="2200" i="1" dirty="0" smtClean="0">
                <a:cs typeface="Times New Roman"/>
              </a:rPr>
              <a:t> курсов и/или открытых онлайн-курсов</a:t>
            </a:r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636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90" y="110963"/>
            <a:ext cx="9327612" cy="63884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- МАГИСТРАТУРА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701" y="976707"/>
            <a:ext cx="9983972" cy="5369229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2. </a:t>
            </a:r>
            <a:r>
              <a:rPr lang="ru-RU" sz="1800" b="1" dirty="0">
                <a:solidFill>
                  <a:srgbClr val="C00000"/>
                </a:solidFill>
              </a:rPr>
              <a:t>ТРЕБОВАНИЯ К СТРУКТУРЕ ОПОП </a:t>
            </a:r>
            <a:r>
              <a:rPr lang="ru-RU" sz="1800" b="1" dirty="0" smtClean="0">
                <a:solidFill>
                  <a:srgbClr val="C00000"/>
                </a:solidFill>
              </a:rPr>
              <a:t>МАГИСТРАТУРЫ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387657" y="1183532"/>
            <a:ext cx="5756669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Дисциплины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универсального цикла 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500" dirty="0" smtClean="0">
                <a:latin typeface="+mn-lt"/>
              </a:rPr>
              <a:t>общие для нескольких объединенных  направлений подготовки, дисциплины, формирующие </a:t>
            </a:r>
            <a:r>
              <a:rPr lang="ru-RU" sz="1500" dirty="0" smtClean="0">
                <a:solidFill>
                  <a:srgbClr val="0070C0"/>
                </a:solidFill>
                <a:latin typeface="+mn-lt"/>
              </a:rPr>
              <a:t>универсальные компетенции </a:t>
            </a: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(например, дисциплины: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 технологическое и социальное предпринимательство (УК-2);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 межкультурная коммуникация и взаимодействие в профессиональной деятельности (УК-5);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 Конкретный </a:t>
            </a:r>
            <a:r>
              <a:rPr lang="ru-RU" sz="1500" dirty="0">
                <a:solidFill>
                  <a:schemeClr val="tx1"/>
                </a:solidFill>
              </a:rPr>
              <a:t>перечень дисциплин (модулей) универсального цикла  определяется рабочими группами по разработке СУОС по направлениям подготовки, при условии, что </a:t>
            </a:r>
            <a:r>
              <a:rPr lang="ru-RU" sz="1500" dirty="0">
                <a:solidFill>
                  <a:srgbClr val="0070C0"/>
                </a:solidFill>
              </a:rPr>
              <a:t>дисциплины </a:t>
            </a:r>
            <a:r>
              <a:rPr lang="ru-RU" sz="1500" dirty="0" smtClean="0">
                <a:solidFill>
                  <a:srgbClr val="0070C0"/>
                </a:solidFill>
              </a:rPr>
              <a:t>цикла формируют </a:t>
            </a:r>
            <a:r>
              <a:rPr lang="ru-RU" sz="1500" dirty="0">
                <a:solidFill>
                  <a:srgbClr val="0070C0"/>
                </a:solidFill>
              </a:rPr>
              <a:t>общую </a:t>
            </a:r>
            <a:r>
              <a:rPr lang="ru-RU" sz="1500" dirty="0" err="1">
                <a:solidFill>
                  <a:srgbClr val="0070C0"/>
                </a:solidFill>
              </a:rPr>
              <a:t>компетентностную</a:t>
            </a:r>
            <a:r>
              <a:rPr lang="ru-RU" sz="1500" dirty="0">
                <a:solidFill>
                  <a:srgbClr val="0070C0"/>
                </a:solidFill>
              </a:rPr>
              <a:t> модель выпускника магистратуры ТГУ в части УК</a:t>
            </a:r>
            <a:r>
              <a:rPr lang="ru-RU" sz="150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   Дисциплины общепрофессионального цикла - </a:t>
            </a:r>
            <a:r>
              <a:rPr lang="ru-RU" sz="1500" dirty="0"/>
              <a:t>общие дисциплины (модули) для направления </a:t>
            </a:r>
            <a:r>
              <a:rPr lang="ru-RU" sz="1500" dirty="0" smtClean="0"/>
              <a:t>подготовки.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 Конкретный </a:t>
            </a:r>
            <a:r>
              <a:rPr lang="ru-RU" sz="1500" b="1" dirty="0">
                <a:solidFill>
                  <a:schemeClr val="tx1"/>
                </a:solidFill>
                <a:latin typeface="+mn-lt"/>
              </a:rPr>
              <a:t>перечень дисциплин (модулей) общепрофессионального цикла </a:t>
            </a:r>
            <a:r>
              <a:rPr lang="ru-RU" sz="1500" dirty="0">
                <a:solidFill>
                  <a:schemeClr val="tx1"/>
                </a:solidFill>
                <a:latin typeface="+mn-lt"/>
              </a:rPr>
              <a:t>обязательной части определяется рабочими группами по разработке СУОС по направлениям подготовки, при условии, что </a:t>
            </a:r>
            <a:r>
              <a:rPr lang="ru-RU" sz="1500" dirty="0">
                <a:solidFill>
                  <a:srgbClr val="0070C0"/>
                </a:solidFill>
                <a:latin typeface="+mn-lt"/>
              </a:rPr>
              <a:t>дисциплины общепрофессионального цикла формируют общую </a:t>
            </a:r>
            <a:r>
              <a:rPr lang="ru-RU" sz="1500" dirty="0" err="1">
                <a:solidFill>
                  <a:srgbClr val="0070C0"/>
                </a:solidFill>
                <a:latin typeface="+mn-lt"/>
              </a:rPr>
              <a:t>компетентностную</a:t>
            </a:r>
            <a:r>
              <a:rPr lang="ru-RU" sz="1500" dirty="0">
                <a:solidFill>
                  <a:srgbClr val="0070C0"/>
                </a:solidFill>
                <a:latin typeface="+mn-lt"/>
              </a:rPr>
              <a:t> модель выпускника магистратуры ТГУ конкретного направления подготовки  в части </a:t>
            </a:r>
            <a:r>
              <a:rPr lang="ru-RU" sz="1500" dirty="0" smtClean="0">
                <a:solidFill>
                  <a:srgbClr val="0070C0"/>
                </a:solidFill>
                <a:latin typeface="+mn-lt"/>
              </a:rPr>
              <a:t>ОПК.   </a:t>
            </a:r>
          </a:p>
          <a:p>
            <a:r>
              <a:rPr lang="ru-RU" sz="1500" b="1" dirty="0" smtClean="0">
                <a:cs typeface="Times New Roman"/>
              </a:rPr>
              <a:t> Вариативная часть дисциплин общепрофессионального цикла </a:t>
            </a:r>
            <a:r>
              <a:rPr lang="ru-RU" sz="1500" dirty="0" smtClean="0">
                <a:cs typeface="Times New Roman"/>
              </a:rPr>
              <a:t>УП магистратуры (особенно междисциплинарной) </a:t>
            </a:r>
            <a:r>
              <a:rPr lang="ru-RU" sz="1500" dirty="0" smtClean="0">
                <a:solidFill>
                  <a:srgbClr val="0070C0"/>
                </a:solidFill>
                <a:latin typeface="+mn-lt"/>
              </a:rPr>
              <a:t>в целях выравнивания входных условий для обучающихся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может включать </a:t>
            </a:r>
            <a:r>
              <a:rPr lang="ru-RU" sz="15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адаптационные дисциплины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500" dirty="0" smtClean="0"/>
              <a:t> </a:t>
            </a:r>
          </a:p>
          <a:p>
            <a:r>
              <a:rPr lang="ru-RU" sz="1500" dirty="0" smtClean="0"/>
              <a:t>Часть ОПОП магистратуры должна быть реализована </a:t>
            </a:r>
            <a:r>
              <a:rPr lang="ru-RU" sz="1500" b="1" dirty="0" smtClean="0">
                <a:solidFill>
                  <a:srgbClr val="FF0000"/>
                </a:solidFill>
              </a:rPr>
              <a:t>в объеме 9-15 ЗЕ</a:t>
            </a:r>
            <a:r>
              <a:rPr lang="ru-RU" sz="1500" dirty="0" smtClean="0"/>
              <a:t> на английском языке. </a:t>
            </a:r>
            <a:r>
              <a:rPr lang="ru-RU" sz="1500" dirty="0" smtClean="0">
                <a:solidFill>
                  <a:schemeClr val="tx1"/>
                </a:solidFill>
                <a:latin typeface="+mn-lt"/>
              </a:rPr>
              <a:t>(УК-4).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2"/>
          </p:nvPr>
        </p:nvSpPr>
        <p:spPr>
          <a:xfrm>
            <a:off x="7740000" y="7275152"/>
            <a:ext cx="2322077" cy="281941"/>
          </a:xfrm>
        </p:spPr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5788426"/>
              </p:ext>
            </p:extLst>
          </p:nvPr>
        </p:nvGraphicFramePr>
        <p:xfrm>
          <a:off x="328148" y="1519567"/>
          <a:ext cx="3967405" cy="57192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16880"/>
                <a:gridCol w="2006516"/>
                <a:gridCol w="1244009"/>
              </a:tblGrid>
              <a:tr h="818670"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Структура ОПОП магистратуры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Формируемые компетенции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474327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Блок 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Дисциплины (модули)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514234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1.У.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Универсальный цикл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УК, </a:t>
                      </a:r>
                      <a:r>
                        <a:rPr lang="ru-RU" sz="1400" b="0" dirty="0" smtClean="0">
                          <a:latin typeface="+mn-lt"/>
                          <a:ea typeface="Calibri"/>
                          <a:cs typeface="Times New Roman"/>
                        </a:rPr>
                        <a:t>ОПК, ПК</a:t>
                      </a:r>
                    </a:p>
                  </a:txBody>
                  <a:tcPr marL="5715" marR="5715" marT="6985" marB="0" anchor="ctr"/>
                </a:tc>
              </a:tr>
              <a:tr h="454943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1.У. 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Обязательная часть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477748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1.О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Общепрофессиональный цикл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УК,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ОПК,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ПК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484589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1.О.О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Обязательная часть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806128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1.О.В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Вариативная часть, в т.ч. дисциплины по выбору обучающегося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365949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1. 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Профессиональный цикл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УК, ОПК,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ПК</a:t>
                      </a:r>
                    </a:p>
                  </a:txBody>
                  <a:tcPr marL="5715" marR="5715" marT="6985" marB="0" anchor="ctr"/>
                </a:tc>
              </a:tr>
              <a:tr h="521075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1.П.О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Обязательная часть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801567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1.П.В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Вариативная часть, 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 дисциплины по выбору обучающегося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613" y="3267075"/>
            <a:ext cx="1031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961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90" y="110963"/>
            <a:ext cx="9327612" cy="63884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- МАГИСТРАТУРА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4202"/>
            <a:ext cx="9983972" cy="5369229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2. </a:t>
            </a:r>
            <a:r>
              <a:rPr lang="ru-RU" sz="1800" b="1" dirty="0">
                <a:solidFill>
                  <a:srgbClr val="C00000"/>
                </a:solidFill>
              </a:rPr>
              <a:t>ТРЕБОВАНИЯ К СТРУКТУРЕ ОПОП МАГИСТРАТУРЫ</a:t>
            </a: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688418" y="1201721"/>
            <a:ext cx="443308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500" b="1" dirty="0" smtClean="0">
                <a:latin typeface="+mn-lt"/>
              </a:rPr>
              <a:t>В вариативную часть Блока 2 «Практика» </a:t>
            </a:r>
            <a:r>
              <a:rPr lang="ru-RU" sz="1500" dirty="0" smtClean="0">
                <a:latin typeface="+mn-lt"/>
              </a:rPr>
              <a:t>могут входить дополнительные типы практик, устанавливаемые ОПОП магистратуры в том числе:</a:t>
            </a:r>
          </a:p>
          <a:p>
            <a:pPr lvl="0" algn="just"/>
            <a:r>
              <a:rPr lang="ru-RU" sz="1500" i="1" dirty="0" smtClean="0">
                <a:solidFill>
                  <a:srgbClr val="FF0000"/>
                </a:solidFill>
                <a:latin typeface="+mn-lt"/>
              </a:rPr>
              <a:t>научно-исследовательская (исследовательская) работа;</a:t>
            </a:r>
          </a:p>
          <a:p>
            <a:pPr lvl="0" algn="just"/>
            <a:r>
              <a:rPr lang="ru-RU" sz="1500" i="1" dirty="0" smtClean="0">
                <a:solidFill>
                  <a:srgbClr val="FF0000"/>
                </a:solidFill>
                <a:latin typeface="+mn-lt"/>
              </a:rPr>
              <a:t>проектная работа.</a:t>
            </a:r>
          </a:p>
          <a:p>
            <a:pPr algn="just"/>
            <a:r>
              <a:rPr lang="ru-RU" sz="1500" b="1" dirty="0" smtClean="0">
                <a:latin typeface="+mn-lt"/>
              </a:rPr>
              <a:t>Научно-исследовательская (исследовательская) работа </a:t>
            </a:r>
            <a:r>
              <a:rPr lang="ru-RU" sz="1500" dirty="0" smtClean="0">
                <a:latin typeface="+mn-lt"/>
              </a:rPr>
              <a:t>(в т.ч. помимо курсовых работ и подготовки ВКР) может включать например, публикации, которые могут быть засчитаны обучающимся ОПОП магистратуры в качестве НИР, научно-исследовательский семинар (НИС), продолжающийся на регулярной основе, к работе которого привлекаются ведущие исследователи и специалисты-практики и предусматривающий встречи с представителями российских и зарубежных компаний, государственных и общественных организаций, мастер-классы экспертов и специалистов.</a:t>
            </a:r>
          </a:p>
          <a:p>
            <a:pPr algn="just"/>
            <a:r>
              <a:rPr lang="ru-RU" sz="1500" b="1" dirty="0" smtClean="0">
                <a:latin typeface="+mn-lt"/>
              </a:rPr>
              <a:t>Проектная работа, </a:t>
            </a:r>
            <a:r>
              <a:rPr lang="ru-RU" sz="1500" dirty="0" smtClean="0">
                <a:latin typeface="+mn-lt"/>
              </a:rPr>
              <a:t>включающая выполнение типов проектов соответствующего направления подготовки в возможным включением проектного семинара. Проектная работа должна завершаться выполнением обучающимся/обучающимися конкретного индивидуального или группового проекта.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18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7125" y="5472587"/>
            <a:ext cx="5287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n-lt"/>
              </a:rPr>
              <a:t>В Блок 3 «Государственная итоговая аттестация» входят:</a:t>
            </a:r>
          </a:p>
          <a:p>
            <a:pPr marL="0" indent="0">
              <a:buNone/>
            </a:pPr>
            <a:r>
              <a:rPr lang="ru-RU" sz="1600" dirty="0" smtClean="0">
                <a:latin typeface="+mn-lt"/>
              </a:rPr>
              <a:t>Подготовка к сдаче и сдача государственного экзамена (е</a:t>
            </a:r>
            <a:r>
              <a:rPr lang="x-none" sz="1600" smtClean="0">
                <a:latin typeface="+mn-lt"/>
              </a:rPr>
              <a:t>сли государственный экзамен включен в состав </a:t>
            </a:r>
            <a:r>
              <a:rPr lang="ru-RU" sz="1600" dirty="0" smtClean="0">
                <a:latin typeface="+mn-lt"/>
              </a:rPr>
              <a:t>ГИА </a:t>
            </a:r>
            <a:r>
              <a:rPr lang="x-none" sz="1600" smtClean="0">
                <a:latin typeface="+mn-lt"/>
              </a:rPr>
              <a:t>программы </a:t>
            </a:r>
            <a:r>
              <a:rPr lang="ru-RU" sz="1600" dirty="0" smtClean="0">
                <a:latin typeface="+mn-lt"/>
              </a:rPr>
              <a:t>магистратуры).</a:t>
            </a:r>
          </a:p>
          <a:p>
            <a:pPr marL="0" indent="0">
              <a:buNone/>
            </a:pPr>
            <a:r>
              <a:rPr lang="ru-RU" sz="1600" dirty="0" smtClean="0">
                <a:latin typeface="+mn-lt"/>
              </a:rPr>
              <a:t>Подготовка к процедуре защиты и защита ВКР или выполнение и защита ВКР.</a:t>
            </a:r>
            <a:endParaRPr lang="ru-RU" sz="16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1880668"/>
              </p:ext>
            </p:extLst>
          </p:nvPr>
        </p:nvGraphicFramePr>
        <p:xfrm>
          <a:off x="318485" y="1339609"/>
          <a:ext cx="5189181" cy="25306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1638"/>
                <a:gridCol w="3063533"/>
                <a:gridCol w="1244010"/>
              </a:tblGrid>
              <a:tr h="4336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sym typeface="Calibri"/>
                        </a:rPr>
                        <a:t>Структура ОПОП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sym typeface="Calibri"/>
                        </a:rPr>
                        <a:t>магистратуры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Формируемые 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компетенции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420052">
                <a:tc>
                  <a:txBody>
                    <a:bodyPr/>
                    <a:lstStyle/>
                    <a:p>
                      <a:pPr marL="2159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Блок 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Практика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УК, ОПК, ПК</a:t>
                      </a: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318720">
                <a:tc>
                  <a:txBody>
                    <a:bodyPr/>
                    <a:lstStyle/>
                    <a:p>
                      <a:pPr marL="2159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</a:t>
                      </a:r>
                      <a:r>
                        <a:rPr lang="ru-RU" sz="1400" dirty="0" smtClean="0">
                          <a:effectLst/>
                        </a:rPr>
                        <a:t>2.О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Обязательная часть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313684">
                <a:tc>
                  <a:txBody>
                    <a:bodyPr/>
                    <a:lstStyle/>
                    <a:p>
                      <a:pPr marL="2159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 </a:t>
                      </a:r>
                      <a:r>
                        <a:rPr lang="ru-RU" sz="1400" dirty="0" smtClean="0">
                          <a:effectLst/>
                        </a:rPr>
                        <a:t>2.В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Вариативная часть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341024">
                <a:tc>
                  <a:txBody>
                    <a:bodyPr/>
                    <a:lstStyle/>
                    <a:p>
                      <a:pPr marL="2159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Блок 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Государственная итоговая аттестация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5" marR="5715" marT="6985" marB="0" anchor="ctr"/>
                </a:tc>
              </a:tr>
              <a:tr h="297856">
                <a:tc gridSpan="2">
                  <a:txBody>
                    <a:bodyPr/>
                    <a:lstStyle/>
                    <a:p>
                      <a:pPr marL="2286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программы магистратуры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350" marR="6350" marT="0" marB="0" anchor="ctr"/>
                </a:tc>
              </a:tr>
              <a:tr h="405704">
                <a:tc gridSpan="2">
                  <a:txBody>
                    <a:bodyPr/>
                    <a:lstStyle/>
                    <a:p>
                      <a:pPr marL="2286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sym typeface="Calibri"/>
                        </a:rPr>
                        <a:t>Факультативные дисциплины	</a:t>
                      </a: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sym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613" y="3502025"/>
            <a:ext cx="1031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604" y="4017958"/>
            <a:ext cx="518979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rgbClr val="000000"/>
                </a:solidFill>
              </a:rPr>
              <a:t>Обязательная часть </a:t>
            </a:r>
            <a:r>
              <a:rPr lang="ru-RU" sz="1500" b="1" dirty="0" smtClean="0"/>
              <a:t>Блока 2 «Практика» </a:t>
            </a:r>
            <a:r>
              <a:rPr lang="ru-RU" sz="1500" dirty="0" smtClean="0">
                <a:solidFill>
                  <a:srgbClr val="000000"/>
                </a:solidFill>
              </a:rPr>
              <a:t>формируется всеми или некоторыми видами и  типами учебной и производственной практик из перечня, установленного СУОС. 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rgbClr val="000000"/>
                </a:solidFill>
              </a:rPr>
              <a:t>В вариативной части ОПОП </a:t>
            </a:r>
            <a:r>
              <a:rPr lang="ru-RU" sz="1500" b="1" dirty="0" err="1" smtClean="0">
                <a:solidFill>
                  <a:srgbClr val="000000"/>
                </a:solidFill>
              </a:rPr>
              <a:t>магистатуры</a:t>
            </a:r>
            <a:r>
              <a:rPr lang="ru-RU" sz="1500" b="1" dirty="0" smtClean="0">
                <a:solidFill>
                  <a:srgbClr val="000000"/>
                </a:solidFill>
              </a:rPr>
              <a:t> </a:t>
            </a:r>
            <a:r>
              <a:rPr lang="ru-RU" sz="1500" dirty="0" smtClean="0">
                <a:solidFill>
                  <a:srgbClr val="000000"/>
                </a:solidFill>
              </a:rPr>
              <a:t>устанавливаются дополнительные типы учебной и производственной практик . </a:t>
            </a:r>
          </a:p>
        </p:txBody>
      </p:sp>
    </p:spTree>
    <p:extLst>
      <p:ext uri="{BB962C8B-B14F-4D97-AF65-F5344CB8AC3E}">
        <p14:creationId xmlns="" xmlns:p14="http://schemas.microsoft.com/office/powerpoint/2010/main" val="932961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7915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–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670" y="795647"/>
            <a:ext cx="9505508" cy="6602680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b="1" dirty="0">
                <a:solidFill>
                  <a:srgbClr val="C00000"/>
                </a:solidFill>
              </a:rPr>
              <a:t>ТРЕБОВАНИЯ К СТРУКТУРЕ ОПОП </a:t>
            </a:r>
            <a:r>
              <a:rPr lang="ru-RU" sz="2400" b="1" dirty="0" smtClean="0">
                <a:solidFill>
                  <a:srgbClr val="C00000"/>
                </a:solidFill>
              </a:rPr>
              <a:t>МАГИСТРАТУРЫ</a:t>
            </a:r>
          </a:p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dirty="0" smtClean="0"/>
              <a:t>В обязательную часть Блока 2 «Практика» (Б2.О) входят учебная и производственная практика.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Наличие вариативной части практики определяется  ОПОП </a:t>
            </a:r>
            <a:r>
              <a:rPr lang="ru-RU" sz="2400" dirty="0" smtClean="0">
                <a:solidFill>
                  <a:schemeClr val="tx1"/>
                </a:solidFill>
              </a:rPr>
              <a:t>магистратуры.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/>
              <a:t>В вариативную часть Блока 2 «Практика» (Б2.В) могут входить дополнительные типы практик, устанавливаемые ОПОП</a:t>
            </a:r>
          </a:p>
          <a:p>
            <a:r>
              <a:rPr lang="ru-RU" sz="2400" dirty="0" smtClean="0"/>
              <a:t>В ОПОП устанавливаются: </a:t>
            </a:r>
          </a:p>
          <a:p>
            <a:pPr marL="0" indent="0">
              <a:buNone/>
            </a:pPr>
            <a:r>
              <a:rPr lang="ru-RU" sz="2400" dirty="0" smtClean="0"/>
              <a:t>- один или несколько типов учебной практики и один или несколько типов производственной практики из перечня, указанного в СУОС НИ ТГУ;</a:t>
            </a:r>
          </a:p>
          <a:p>
            <a:pPr marL="0" indent="0">
              <a:buNone/>
            </a:pPr>
            <a:r>
              <a:rPr lang="ru-RU" sz="2400" dirty="0" smtClean="0"/>
              <a:t>- один или несколько дополнительных типов практики, устанавливаемых ОПОП;</a:t>
            </a:r>
          </a:p>
          <a:p>
            <a:pPr marL="0" indent="0">
              <a:buNone/>
            </a:pPr>
            <a:r>
              <a:rPr lang="ru-RU" sz="2400" dirty="0" smtClean="0"/>
              <a:t>- объемы, способы и формы проведения учебной и производственной практики каждого типа.</a:t>
            </a:r>
          </a:p>
          <a:p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748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83" y="259819"/>
            <a:ext cx="8917133" cy="96989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Образовательные стандарты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936" y="2999232"/>
            <a:ext cx="4136240" cy="246888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Самостоятельно устанавливаемые образовательные стандарты </a:t>
            </a:r>
          </a:p>
          <a:p>
            <a:pPr algn="ctr">
              <a:buNone/>
            </a:pPr>
            <a:r>
              <a:rPr lang="ru-RU" sz="3600" dirty="0" smtClean="0"/>
              <a:t>(требования к </a:t>
            </a:r>
            <a:r>
              <a:rPr lang="ru-RU" sz="3600" b="1" dirty="0" smtClean="0"/>
              <a:t>условиям реализации и результатам освоения образовательных программ, включенные в такие стандарты, не могут быть ниже</a:t>
            </a:r>
            <a:endParaRPr lang="ru-RU" sz="36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8528" y="1997309"/>
            <a:ext cx="6784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ОБРАЗОВАТЕЛЬНЫЕ СТАНДАРТЫ ВЫСШЕГО ОБРАЗОВАНИЯ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292" y="2953513"/>
            <a:ext cx="40604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Федеральные </a:t>
            </a:r>
          </a:p>
          <a:p>
            <a:r>
              <a:rPr lang="ru-RU" sz="2300" dirty="0" smtClean="0"/>
              <a:t>государственные образовательные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5104" y="5995417"/>
            <a:ext cx="68305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/>
              <a:t>Основные профессиональные образовательные программы 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078224" y="3675888"/>
            <a:ext cx="1536192" cy="77724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 стрелкой 9"/>
          <p:cNvCxnSpPr/>
          <p:nvPr/>
        </p:nvCxnSpPr>
        <p:spPr>
          <a:xfrm>
            <a:off x="7559040" y="5364480"/>
            <a:ext cx="3048" cy="771144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4200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7915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ТГУ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285" y="985651"/>
            <a:ext cx="9983972" cy="6412675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b="1" dirty="0">
                <a:solidFill>
                  <a:srgbClr val="C00000"/>
                </a:solidFill>
              </a:rPr>
              <a:t>ТРЕБОВАНИЯ К СТРУКТУРЕ ОПОП </a:t>
            </a:r>
            <a:r>
              <a:rPr lang="ru-RU" sz="2400" b="1" dirty="0" smtClean="0">
                <a:solidFill>
                  <a:srgbClr val="C00000"/>
                </a:solidFill>
              </a:rPr>
              <a:t>МАГИСТРАТУРЫ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800" dirty="0"/>
              <a:t>ОПОП </a:t>
            </a:r>
            <a:r>
              <a:rPr lang="ru-RU" sz="2800" dirty="0" smtClean="0"/>
              <a:t>должна </a:t>
            </a:r>
            <a:r>
              <a:rPr lang="ru-RU" sz="2800" dirty="0"/>
              <a:t>обеспечивать обучающимся возможность освоения дисциплин по выбору, факультативных дисциплин, в том числе, в форме </a:t>
            </a:r>
            <a:r>
              <a:rPr lang="ru-RU" sz="2800" dirty="0" err="1"/>
              <a:t>кампусных</a:t>
            </a:r>
            <a:r>
              <a:rPr lang="ru-RU" sz="2800" dirty="0"/>
              <a:t> и открытых онлайн-курсов, а также, при необходимости, специализированных адаптационных дисциплин (модулей) для инвалидов и лиц с ограниченными возможностями здоровья.</a:t>
            </a:r>
          </a:p>
          <a:p>
            <a:r>
              <a:rPr lang="x-none" sz="2800" smtClean="0"/>
              <a:t>Факультативные </a:t>
            </a:r>
            <a:r>
              <a:rPr lang="x-none" sz="2800"/>
              <a:t>дисциплины не включаются в объем программы бакалавриата и не могут превышать 10 з.е.</a:t>
            </a:r>
            <a:endParaRPr lang="ru-RU" sz="2800" dirty="0"/>
          </a:p>
          <a:p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62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420" y="327596"/>
            <a:ext cx="9538137" cy="527427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Мероприятия НИ ТГУ по разработке СУОС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822" y="1127051"/>
            <a:ext cx="9569668" cy="629052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</a:pPr>
            <a:endPara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</a:pPr>
            <a:endParaRPr lang="ru-RU" sz="20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1. 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Разработка и утверждение макетов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СУОС НИ ТГУ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Срок исполнения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до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01.07.2018 г</a:t>
            </a:r>
            <a:r>
              <a:rPr lang="ru-RU" sz="2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 - выполнено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00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2. Формирование рабочих групп (5). 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Срок исполнения: 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 </a:t>
            </a:r>
            <a:r>
              <a:rPr lang="ru-RU" sz="2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01.10.2018 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accent5"/>
                </a:solidFill>
                <a:latin typeface="+mn-lt"/>
                <a:cs typeface="Times New Roman" pitchFamily="18" charset="0"/>
              </a:rPr>
              <a:t>Начало реализации отдельных ОПОП по СУОС НИ ТГУ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01 сентября 2018 года (ФФК, ФЖ) - выполнено</a:t>
            </a:r>
            <a:endParaRPr lang="ru-RU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508913413"/>
              </p:ext>
            </p:extLst>
          </p:nvPr>
        </p:nvGraphicFramePr>
        <p:xfrm>
          <a:off x="4997303" y="1403498"/>
          <a:ext cx="4710224" cy="373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13"/>
          <p:cNvSpPr txBox="1">
            <a:spLocks/>
          </p:cNvSpPr>
          <p:nvPr/>
        </p:nvSpPr>
        <p:spPr>
          <a:xfrm>
            <a:off x="7559892" y="7047541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3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6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9" y="68901"/>
            <a:ext cx="9327612" cy="113503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ТГУ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019" y="1657477"/>
            <a:ext cx="4750128" cy="1826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latin typeface="+mn-lt"/>
                <a:cs typeface="Times New Roman"/>
              </a:rPr>
              <a:t>Направления подготовки естественно – </a:t>
            </a:r>
            <a:endParaRPr lang="ru-RU" sz="1400" b="1" dirty="0" smtClean="0">
              <a:latin typeface="+mn-lt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+mn-lt"/>
                <a:cs typeface="Times New Roman"/>
              </a:rPr>
              <a:t>научного предметного кластера</a:t>
            </a:r>
            <a:r>
              <a:rPr lang="ru-RU" sz="1400" b="1" dirty="0">
                <a:latin typeface="+mn-lt"/>
                <a:cs typeface="Times New Roman"/>
              </a:rPr>
              <a:t>:</a:t>
            </a:r>
            <a:endParaRPr lang="ru-RU" sz="1400" dirty="0"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040000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Химия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050000 Науки о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земле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060000 Биологические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науки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350000 Сельское, лесное и рыбное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хозяйство</a:t>
            </a:r>
            <a:endParaRPr lang="ru-RU" sz="1400" dirty="0" smtClean="0"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+mn-lt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464" y="978111"/>
            <a:ext cx="8018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Объединенные группы направлений подготовки (предметные кластеры) для разработки СУОС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7017" y="1657477"/>
            <a:ext cx="4342656" cy="2587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 smtClean="0">
                <a:latin typeface="+mn-lt"/>
                <a:cs typeface="Times New Roman"/>
              </a:rPr>
              <a:t>3. Направления </a:t>
            </a:r>
            <a:r>
              <a:rPr lang="ru-RU" sz="1400" b="1" dirty="0">
                <a:latin typeface="+mn-lt"/>
                <a:cs typeface="Times New Roman"/>
              </a:rPr>
              <a:t>подготовки социально </a:t>
            </a:r>
            <a:r>
              <a:rPr lang="ru-RU" sz="1400" dirty="0">
                <a:latin typeface="+mn-lt"/>
                <a:cs typeface="Times New Roman"/>
              </a:rPr>
              <a:t>– </a:t>
            </a:r>
            <a:endParaRPr lang="ru-RU" sz="1400" dirty="0" smtClean="0">
              <a:latin typeface="+mn-lt"/>
              <a:cs typeface="Times New Roman"/>
            </a:endParaRP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 smtClean="0">
                <a:latin typeface="+mn-lt"/>
                <a:cs typeface="Times New Roman"/>
              </a:rPr>
              <a:t>гуманитарного </a:t>
            </a:r>
            <a:r>
              <a:rPr lang="ru-RU" sz="1400" b="1" dirty="0">
                <a:latin typeface="+mn-lt"/>
                <a:cs typeface="Times New Roman"/>
              </a:rPr>
              <a:t>кластера:</a:t>
            </a: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370000 Психологические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науки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– 390000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Социология и социальная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работа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40000 Юриспруденция</a:t>
            </a: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420000 Средства массовой информации и </a:t>
            </a:r>
            <a:endParaRPr lang="ru-RU" sz="140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информационно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библиотечное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дело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460000 История и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археология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470000 Философия, этика и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религиоведение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490000 Физическая культура и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спорт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664" y="3769039"/>
            <a:ext cx="4716483" cy="3543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ru-RU" sz="1500" b="1" dirty="0" smtClean="0">
                <a:latin typeface="+mn-lt"/>
                <a:cs typeface="Times New Roman"/>
              </a:rPr>
              <a:t>Направления </a:t>
            </a:r>
            <a:r>
              <a:rPr lang="ru-RU" sz="1500" b="1" dirty="0">
                <a:latin typeface="+mn-lt"/>
                <a:cs typeface="Times New Roman"/>
              </a:rPr>
              <a:t>подготовки физико </a:t>
            </a:r>
            <a:r>
              <a:rPr lang="ru-RU" sz="1500" dirty="0">
                <a:latin typeface="+mn-lt"/>
                <a:cs typeface="Times New Roman"/>
              </a:rPr>
              <a:t>–</a:t>
            </a:r>
            <a:r>
              <a:rPr lang="ru-RU" sz="1500" b="1" dirty="0">
                <a:latin typeface="+mn-lt"/>
                <a:cs typeface="Times New Roman"/>
              </a:rPr>
              <a:t> </a:t>
            </a:r>
            <a:endParaRPr lang="ru-RU" sz="1500" b="1" dirty="0" smtClean="0">
              <a:latin typeface="+mn-lt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</a:pPr>
            <a:r>
              <a:rPr lang="ru-RU" sz="1500" b="1" dirty="0" smtClean="0">
                <a:latin typeface="+mn-lt"/>
                <a:cs typeface="Times New Roman"/>
              </a:rPr>
              <a:t>математического </a:t>
            </a:r>
            <a:r>
              <a:rPr lang="ru-RU" sz="1500" b="1" dirty="0">
                <a:latin typeface="+mn-lt"/>
                <a:cs typeface="Times New Roman"/>
              </a:rPr>
              <a:t>и технологического </a:t>
            </a:r>
            <a:r>
              <a:rPr lang="ru-RU" sz="1500" b="1" dirty="0" smtClean="0">
                <a:latin typeface="+mn-lt"/>
                <a:cs typeface="Times New Roman"/>
              </a:rPr>
              <a:t>предметного кластера</a:t>
            </a:r>
            <a:r>
              <a:rPr lang="ru-RU" sz="1500" b="1" dirty="0">
                <a:latin typeface="+mn-lt"/>
                <a:cs typeface="Times New Roman"/>
              </a:rPr>
              <a:t>:</a:t>
            </a:r>
            <a:endParaRPr lang="ru-RU" sz="1500" dirty="0"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– 010000 Математика и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механика</a:t>
            </a:r>
            <a:endParaRPr lang="ru-RU" sz="15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– 020000 Компьютерные и информационные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науки</a:t>
            </a:r>
          </a:p>
          <a:p>
            <a:pPr algn="just">
              <a:lnSpc>
                <a:spcPct val="115000"/>
              </a:lnSpc>
            </a:pPr>
            <a:r>
              <a:rPr lang="ru-RU" sz="1500" dirty="0">
                <a:solidFill>
                  <a:schemeClr val="tx1"/>
                </a:solidFill>
                <a:cs typeface="Times New Roman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030000 </a:t>
            </a: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Физика и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астрономия</a:t>
            </a:r>
          </a:p>
          <a:p>
            <a:pPr algn="just">
              <a:lnSpc>
                <a:spcPct val="115000"/>
              </a:lnSpc>
            </a:pPr>
            <a:r>
              <a:rPr lang="ru-RU" sz="1500" dirty="0">
                <a:solidFill>
                  <a:schemeClr val="tx1"/>
                </a:solidFill>
                <a:cs typeface="Times New Roman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090000 Информатика и вычислительная техника</a:t>
            </a:r>
            <a:endParaRPr lang="ru-RU" sz="15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– 120000 </a:t>
            </a:r>
            <a:r>
              <a:rPr lang="ru-RU" sz="1500" dirty="0" err="1">
                <a:solidFill>
                  <a:schemeClr val="tx1"/>
                </a:solidFill>
                <a:latin typeface="+mn-lt"/>
                <a:cs typeface="Times New Roman"/>
              </a:rPr>
              <a:t>Фотоника</a:t>
            </a: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, приборостроение, оптические </a:t>
            </a:r>
            <a:endParaRPr lang="ru-RU" sz="150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и </a:t>
            </a: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биотехнические системы и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технологии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– </a:t>
            </a: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150000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Машиностроение</a:t>
            </a:r>
            <a:endParaRPr lang="ru-RU" sz="15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– 160000 Физико – технические науки и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технологии</a:t>
            </a:r>
            <a:endParaRPr lang="ru-RU" sz="15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– 240000 </a:t>
            </a: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Авиационно и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ракетно– </a:t>
            </a: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космическая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техника</a:t>
            </a:r>
          </a:p>
          <a:p>
            <a:pPr lvl="0" algn="just">
              <a:lnSpc>
                <a:spcPct val="115000"/>
              </a:lnSpc>
            </a:pP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– 270000 Управление в технических системах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37019" y="6149102"/>
            <a:ext cx="4342654" cy="1154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500" b="1" dirty="0" smtClean="0">
                <a:latin typeface="+mn-lt"/>
                <a:cs typeface="Times New Roman"/>
              </a:rPr>
              <a:t>5.    Направления </a:t>
            </a:r>
            <a:r>
              <a:rPr lang="ru-RU" sz="1500" b="1" dirty="0">
                <a:latin typeface="+mn-lt"/>
                <a:cs typeface="Times New Roman"/>
              </a:rPr>
              <a:t>подготовки социально </a:t>
            </a:r>
            <a:r>
              <a:rPr lang="ru-RU" sz="1500" b="1" dirty="0" smtClean="0">
                <a:latin typeface="+mn-lt"/>
                <a:cs typeface="Times New Roman"/>
              </a:rPr>
              <a:t>–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500" b="1" dirty="0" smtClean="0">
                <a:latin typeface="+mn-lt"/>
                <a:cs typeface="Times New Roman"/>
              </a:rPr>
              <a:t>экономического предметного кластера</a:t>
            </a:r>
            <a:r>
              <a:rPr lang="ru-RU" sz="1500" b="1" dirty="0">
                <a:latin typeface="+mn-lt"/>
                <a:cs typeface="Times New Roman"/>
              </a:rPr>
              <a:t>:</a:t>
            </a:r>
            <a:endParaRPr lang="ru-RU" sz="1500" dirty="0">
              <a:latin typeface="+mn-lt"/>
              <a:cs typeface="Times New Roman"/>
            </a:endParaRP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– </a:t>
            </a: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380000 Экономика и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управление</a:t>
            </a:r>
            <a:endParaRPr lang="ru-RU" sz="15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pPr marR="0" lvl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– </a:t>
            </a:r>
            <a:r>
              <a:rPr lang="ru-RU" sz="1500" dirty="0">
                <a:solidFill>
                  <a:schemeClr val="tx1"/>
                </a:solidFill>
                <a:latin typeface="+mn-lt"/>
                <a:cs typeface="Times New Roman"/>
              </a:rPr>
              <a:t>410000 Политические науки и 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Times New Roman"/>
              </a:rPr>
              <a:t>регионоведение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37017" y="4563487"/>
            <a:ext cx="434265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latin typeface="+mn-lt"/>
                <a:cs typeface="Times New Roman"/>
              </a:rPr>
              <a:t>4. </a:t>
            </a:r>
            <a:r>
              <a:rPr lang="ru-RU" sz="1400" b="1" dirty="0" smtClean="0">
                <a:latin typeface="+mn-lt"/>
                <a:cs typeface="Times New Roman"/>
              </a:rPr>
              <a:t>Направления </a:t>
            </a:r>
            <a:r>
              <a:rPr lang="ru-RU" sz="1400" b="1" dirty="0">
                <a:latin typeface="+mn-lt"/>
                <a:cs typeface="Times New Roman"/>
              </a:rPr>
              <a:t>подготовки гуманитарного кластера:</a:t>
            </a:r>
          </a:p>
          <a:p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450000 Языкознание и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литературоведение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510000 Культуроведение и социокультурные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проекты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  <a:cs typeface="Times New Roman"/>
              </a:rPr>
              <a:t>– 540000 Изобразительное и прикладные виды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/>
              </a:rPr>
              <a:t>искусств</a:t>
            </a:r>
            <a:endParaRPr lang="ru-RU" sz="140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947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5"/>
            <a:ext cx="9327612" cy="43944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ТГУ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285" y="574158"/>
            <a:ext cx="9983972" cy="6824169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ru-RU" sz="2000" b="1" dirty="0">
                <a:solidFill>
                  <a:srgbClr val="C00000"/>
                </a:solidFill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</a:rPr>
              <a:t>аправления подготовки для разработки СУОС</a:t>
            </a:r>
            <a:endParaRPr lang="ru-RU" sz="2400" b="1" dirty="0">
              <a:solidFill>
                <a:srgbClr val="C00000"/>
              </a:solidFill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158811"/>
              </p:ext>
            </p:extLst>
          </p:nvPr>
        </p:nvGraphicFramePr>
        <p:xfrm>
          <a:off x="523875" y="962025"/>
          <a:ext cx="9258300" cy="12039600"/>
        </p:xfrm>
        <a:graphic>
          <a:graphicData uri="http://schemas.openxmlformats.org/presentationml/2006/ole">
            <p:oleObj spid="_x0000_s77826" name="Документ" r:id="rId3" imgW="6097055" imgH="792676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24074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5"/>
            <a:ext cx="9327612" cy="43944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ТГУ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285" y="574158"/>
            <a:ext cx="9983972" cy="6824169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ru-RU" sz="2000" b="1" dirty="0">
                <a:solidFill>
                  <a:srgbClr val="C00000"/>
                </a:solidFill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</a:rPr>
              <a:t>аправления подготовки для разработки СУОС</a:t>
            </a:r>
            <a:endParaRPr lang="ru-RU" sz="2400" b="1" dirty="0">
              <a:solidFill>
                <a:srgbClr val="C00000"/>
              </a:solidFill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158811"/>
              </p:ext>
            </p:extLst>
          </p:nvPr>
        </p:nvGraphicFramePr>
        <p:xfrm>
          <a:off x="523875" y="962025"/>
          <a:ext cx="9258300" cy="9601200"/>
        </p:xfrm>
        <a:graphic>
          <a:graphicData uri="http://schemas.openxmlformats.org/presentationml/2006/ole">
            <p:oleObj spid="_x0000_s2065" name="Документ" r:id="rId3" imgW="6097055" imgH="632182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24074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0" y="134714"/>
            <a:ext cx="9327612" cy="598933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НИ ТГУ по разработке СУОС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285" y="627321"/>
            <a:ext cx="9983972" cy="6771006"/>
          </a:xfrm>
          <a:noFill/>
        </p:spPr>
        <p:txBody>
          <a:bodyPr>
            <a:normAutofit/>
          </a:bodyPr>
          <a:lstStyle/>
          <a:p>
            <a:pPr marL="313650" lvl="2" indent="0" algn="just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 Направления подготовки для разработки СУОС</a:t>
            </a:r>
          </a:p>
          <a:p>
            <a:pPr marL="313650" lvl="2" indent="0" algn="ctr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Автономные образовательные программы магистратуры</a:t>
            </a: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>
              <a:buNone/>
            </a:pPr>
            <a:endParaRPr lang="ru-RU" sz="2200" dirty="0">
              <a:cs typeface="Times New Roman"/>
            </a:endParaRPr>
          </a:p>
          <a:p>
            <a:pPr marL="313650" lvl="2" indent="0" algn="just">
              <a:spcBef>
                <a:spcPts val="600"/>
              </a:spcBef>
              <a:buNone/>
            </a:pPr>
            <a:endParaRPr lang="ru-RU" sz="3300" b="1" dirty="0" smtClean="0">
              <a:solidFill>
                <a:srgbClr val="C00000"/>
              </a:solidFill>
            </a:endParaRPr>
          </a:p>
          <a:p>
            <a:pPr marL="828000" lvl="2" indent="-514350" algn="just">
              <a:buFont typeface="Arial"/>
              <a:buAutoNum type="arabicPeriod"/>
            </a:pPr>
            <a:endParaRPr lang="ru-RU" sz="3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8559369"/>
              </p:ext>
            </p:extLst>
          </p:nvPr>
        </p:nvGraphicFramePr>
        <p:xfrm>
          <a:off x="866774" y="1551468"/>
          <a:ext cx="9001125" cy="55749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81376"/>
                <a:gridCol w="5619749"/>
              </a:tblGrid>
              <a:tr h="1403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САЕ </a:t>
                      </a: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en-US" sz="1400" dirty="0" smtClean="0">
                          <a:effectLst/>
                        </a:rPr>
                        <a:t>TSSW</a:t>
                      </a:r>
                      <a:r>
                        <a:rPr lang="ru-RU" sz="1400" dirty="0" smtClean="0">
                          <a:effectLst/>
                        </a:rPr>
                        <a:t> Сибирский</a:t>
                      </a:r>
                      <a:r>
                        <a:rPr lang="ru-RU" sz="1400" baseline="0" dirty="0" smtClean="0">
                          <a:effectLst/>
                        </a:rPr>
                        <a:t> институт будущего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41.04.02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– Регионоведение России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«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Сибирь: ресурсы и современные практики развития региона (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RussianStudies:Siberia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)»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41.04.05 - Международные отношения «Евразийская интеграция»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46.04.03 - Миграционные исследования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05.04.06 – Экология и природопользование «Изучение Сибири и Арктики»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Calibri"/>
                      </a:endParaRPr>
                    </a:p>
                  </a:txBody>
                  <a:tcPr marL="68580" marR="68580" marT="0" marB="0"/>
                </a:tc>
              </a:tr>
              <a:tr h="479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САЕ </a:t>
                      </a:r>
                      <a:r>
                        <a:rPr lang="ru-RU" sz="1400" dirty="0" smtClean="0">
                          <a:effectLst/>
                        </a:rPr>
                        <a:t>«Умные материалы и технологии»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04.04.01 - Химия «Трансляционные биомедицинские исследования»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51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САЕ «Институт человека цифровой </a:t>
                      </a:r>
                      <a:r>
                        <a:rPr lang="ru-RU" sz="1400" dirty="0" smtClean="0">
                          <a:effectLst/>
                        </a:rPr>
                        <a:t>эпохи»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09.04.03 - Информационные системы и технологии «Цифровые технологии в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социогуманитарных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практиках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37.04.01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 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Психология «Развитие человека: генетика,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нейронаука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 и психология»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47.04.01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  - Философия «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Гуманитарная информатика»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45.04.03  - Фундаментальная и прикладная лингвистика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«Компьютерная и когнитивная лингвистика»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42.04.03 - Издательское дело «Текстовые технологии: создание электронного контента»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03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САЕ «Институт биомедицины»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01.04.02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 - Прикладная математика и информатика «Интеллектуальный анализ  больших данных»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39.04.01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 – Социология «Инновации и общество: наука, техника, медицина»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03.04.02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 – Физика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Биофотоника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7530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Shape 200"/>
          <p:cNvSpPr/>
          <p:nvPr/>
        </p:nvSpPr>
        <p:spPr>
          <a:xfrm>
            <a:off x="6576175" y="5313290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7" name="Shape 200"/>
          <p:cNvSpPr/>
          <p:nvPr/>
        </p:nvSpPr>
        <p:spPr>
          <a:xfrm>
            <a:off x="6576175" y="5950651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5314121"/>
            <a:ext cx="1412240" cy="161614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9387" y="1753392"/>
            <a:ext cx="9250878" cy="624156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При разработке ОПОП всех уровней НИ ТГУ основывается на следующих  принципах образовательной деятельности: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u="sng" dirty="0" smtClean="0"/>
              <a:t>Фундаментальность</a:t>
            </a:r>
            <a:r>
              <a:rPr lang="ru-RU" sz="1800" dirty="0" smtClean="0"/>
              <a:t> – экспериментальная или теоретическая деятельность, направленная на получение новых знаний об основных закономерностях строения, функционирования и развития человека, общества, окружающей природы.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u="sng" dirty="0" smtClean="0"/>
              <a:t>Классичность</a:t>
            </a:r>
            <a:r>
              <a:rPr lang="ru-RU" sz="1800" dirty="0" smtClean="0"/>
              <a:t> – ориентация на формирование развитой личности, ее мировоззрения  (в т.ч. профессионального) и исследовательского типа мышления средствами научной и образовательной  деятельности,  основанной на гармоничном сочетании </a:t>
            </a:r>
            <a:r>
              <a:rPr lang="ru-RU" sz="1800" dirty="0" err="1" smtClean="0"/>
              <a:t>естественно-научного</a:t>
            </a:r>
            <a:r>
              <a:rPr lang="ru-RU" sz="1800" dirty="0" smtClean="0"/>
              <a:t> и социально-гуманитарного знания.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u="sng" dirty="0" smtClean="0"/>
              <a:t>Открытость</a:t>
            </a:r>
            <a:r>
              <a:rPr lang="ru-RU" sz="1800" dirty="0" smtClean="0"/>
              <a:t> – понимается как организация непрерывного обмена информацией и  ресурсами (разного типа) между внешним  окружением и университетом с целью формирования и развития  научно-образовательной среды. Ключевым для реализации данного принципа являются процессы интернационализации, создания распределенных сообществ и интеграции образовательных программ и исследовательских групп университета в ведущие национальные и международные научно-образовательные сети (консорциумы).</a:t>
            </a:r>
          </a:p>
          <a:p>
            <a:pPr algn="just"/>
            <a:endParaRPr lang="ru-RU" sz="22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049" y="327800"/>
            <a:ext cx="9727324" cy="101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5pPr>
            <a:lvl6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6pPr>
            <a:lvl7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7pPr>
            <a:lvl8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8pPr>
            <a:lvl9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Основные принципы разработки 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СУОС НИ ТГУ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521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545" y="327800"/>
            <a:ext cx="9727324" cy="101529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принципы разработки 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СУОС НИ ТГУ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517" y="1662546"/>
            <a:ext cx="90727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Стандарты отражают собственную модель подготовки выпускников 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бакалавриата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специалитета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и магистратуры, с учетом направлений ведущих научных школ, потребностей рынка труда и разворачивают возможности использования новых образовательных технологий, новых принципов построения ОПОП и др.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Например: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принцип единого «образовательного ядра»  для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бакалавриата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и магистратуры;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«широкий»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бакалавриат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междисциплинарная магистратура; 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избыточная образовательная среда (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learning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кампусные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курсы);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проектная деятельность.</a:t>
            </a:r>
          </a:p>
          <a:p>
            <a:pPr marL="342900" indent="-342900" algn="just">
              <a:buFontTx/>
              <a:buChar char="-"/>
            </a:pPr>
            <a:endParaRPr lang="ru-RU" sz="2400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</p:spPr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4</a:t>
            </a:fld>
            <a:endParaRPr lang="ru-RU" dirty="0"/>
          </a:p>
        </p:txBody>
      </p:sp>
      <p:pic>
        <p:nvPicPr>
          <p:cNvPr id="7" name="Picture 2" descr="https://pp.userapi.com/c841439/v841439207/35fe4/qpG7_Jksx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4322618"/>
            <a:ext cx="4923311" cy="293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05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90" y="110963"/>
            <a:ext cx="9327612" cy="77600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НИ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ТГУ от ФГОС ВО3++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557" y="876123"/>
            <a:ext cx="9983972" cy="67408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</a:rPr>
              <a:t>ОБЩИЕ ПОЛОЖЕНИЯ</a:t>
            </a:r>
            <a:endParaRPr lang="ru-RU" sz="18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Сроки получения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Объем образовательной программы, годовой объем ОПОП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2 . ТРЕБОВАНИЯ К СТРУКТУРЕ ОПОП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/>
              <a:t>Структура образовательной программы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Характеристика блоков образовательной программы (в том числе виды и типы практик, формы государственной итоговой аттестации)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3.  ТРЕБОВАНИЯ К УСЛОВИЯМ РЕАЛИЗАЦИИ ОПОП </a:t>
            </a:r>
          </a:p>
          <a:p>
            <a:pPr marL="257998" lvl="2" indent="-257998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требования к кадровым условиям реализации ОПОП;</a:t>
            </a:r>
          </a:p>
          <a:p>
            <a:pPr marL="257998" lvl="2" indent="-257998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требования к применяемым механизмам оценки качества образовательной деятельности и подготовки обучающихся по ОПОП.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3753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92" y="285008"/>
            <a:ext cx="8901293" cy="72439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Сроки получения образования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3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3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sz="2700" b="1" dirty="0" smtClean="0">
                <a:solidFill>
                  <a:srgbClr val="C00000"/>
                </a:solidFill>
                <a:latin typeface="+mn-lt"/>
              </a:rPr>
              <a:t>. </a:t>
            </a: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ОБЩИЕ ПОЛОЖЕНИЯ</a:t>
            </a:r>
            <a:r>
              <a:rPr lang="ru-RU" sz="3200" dirty="0" smtClean="0">
                <a:cs typeface="Times New Roman"/>
              </a:rPr>
              <a:t/>
            </a:r>
            <a:br>
              <a:rPr lang="ru-RU" sz="3200" dirty="0" smtClean="0">
                <a:cs typeface="Times New Roman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4039742"/>
              </p:ext>
            </p:extLst>
          </p:nvPr>
        </p:nvGraphicFramePr>
        <p:xfrm>
          <a:off x="546491" y="779962"/>
          <a:ext cx="9391225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7114"/>
                <a:gridCol w="1536192"/>
                <a:gridCol w="1636776"/>
                <a:gridCol w="1536192"/>
                <a:gridCol w="3044951"/>
              </a:tblGrid>
              <a:tr h="99785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Уровень образования</a:t>
                      </a:r>
                      <a:endParaRPr lang="ru-RU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В очной форме обучения 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очно-заочной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форме обучения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В заочной форме обучения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При обучении по индивидуальному учебному плану инвалидов и лиц с ОВЗ может быть увеличен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1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Бакалавриат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4 года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4 года 6 мес.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лет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 более чем на 1 год </a:t>
                      </a:r>
                    </a:p>
                  </a:txBody>
                  <a:tcPr/>
                </a:tc>
              </a:tr>
              <a:tr h="5987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Специалитет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5/5,5 лет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 лет 6 мес./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6 лет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 лет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7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Магистратура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 года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 года 3 мес.</a:t>
                      </a:r>
                      <a:endParaRPr lang="ru-RU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 года 6 мес.</a:t>
                      </a:r>
                      <a:endParaRPr lang="ru-RU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 более чем на полгода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4282" y="3497863"/>
            <a:ext cx="7526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  <a:ea typeface="Calibri Light"/>
                <a:cs typeface="Calibri Light"/>
                <a:sym typeface="Calibri Light"/>
              </a:rPr>
              <a:t>Объем ОПОП             Годовой объем ОПОП</a:t>
            </a:r>
            <a:endParaRPr lang="ru-RU" sz="3200" b="1" dirty="0" smtClean="0">
              <a:solidFill>
                <a:srgbClr val="0070C0"/>
              </a:solidFill>
              <a:latin typeface="+mn-lt"/>
              <a:ea typeface="Calibri Light"/>
              <a:cs typeface="Calibri Light"/>
              <a:sym typeface="Calibri Ligh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1090876"/>
              </p:ext>
            </p:extLst>
          </p:nvPr>
        </p:nvGraphicFramePr>
        <p:xfrm>
          <a:off x="237507" y="4277065"/>
          <a:ext cx="3158836" cy="1167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5463"/>
                <a:gridCol w="1263373"/>
              </a:tblGrid>
              <a:tr h="3152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Бакалавриат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240 ЗЕ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Специалитет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300/330 ЗЕ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626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Магистратура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120 ЗЕ</a:t>
                      </a:r>
                      <a:endParaRPr lang="ru-RU" sz="1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7226250"/>
              </p:ext>
            </p:extLst>
          </p:nvPr>
        </p:nvGraphicFramePr>
        <p:xfrm>
          <a:off x="3593591" y="4596384"/>
          <a:ext cx="6381682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7471"/>
                <a:gridCol w="1579745"/>
                <a:gridCol w="2994466"/>
              </a:tblGrid>
              <a:tr h="4480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Бакалавриат</a:t>
                      </a:r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err="1" smtClean="0"/>
                        <a:t>Специалитет</a:t>
                      </a:r>
                      <a:endParaRPr lang="ru-RU" sz="1800" dirty="0"/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Магистратура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при очной форме обучения –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60 ЗЕ </a:t>
                      </a:r>
                      <a:endParaRPr lang="ru-RU" sz="18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при очно-заочной и заочной  формах обучения, вне зависимости от образовательных технологий, сетевой формы, обучения по инд. учебному плану (за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искл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 ускоренного обучения) –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не более 70 ЗЕ</a:t>
                      </a:r>
                      <a:endParaRPr lang="ru-RU" sz="1600" dirty="0" smtClean="0"/>
                    </a:p>
                  </a:txBody>
                  <a:tcPr/>
                </a:tc>
              </a:tr>
              <a:tr h="475488"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при ускоренном обучении –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не более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80 ЗЕ</a:t>
                      </a:r>
                      <a:endParaRPr lang="ru-RU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84448" y="4015454"/>
            <a:ext cx="578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(не включая объем факультативных дисциплин (модулей) и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элективных дисциплин (модулей) по физической культуре и спорту </a:t>
            </a:r>
            <a:endParaRPr lang="ru-RU" sz="1400" b="1" dirty="0" smtClean="0">
              <a:solidFill>
                <a:srgbClr val="C00000"/>
              </a:solidFill>
              <a:ea typeface="Calibri Light"/>
              <a:cs typeface="Calibri Light"/>
              <a:sym typeface="Calibri Ligh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6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7507" y="5702975"/>
            <a:ext cx="3158836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Объем обязательной части </a:t>
            </a:r>
            <a:r>
              <a:rPr lang="ru-RU" dirty="0" smtClean="0"/>
              <a:t>ОПОП, без учета объема ГИА, должен составлять не менее  объема, установленного ФГОС ВО от общего объема  ОПОП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88" y="237946"/>
            <a:ext cx="9327612" cy="8664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кадровым условиям реализации образовательной программы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45088" y="1246212"/>
            <a:ext cx="9592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4. ТРЕБОВАНИЯ К УСЛОВИЯМ РЕАЛИЗАЦИИ ОПОП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8774" y="1838771"/>
            <a:ext cx="89539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+mn-lt"/>
              </a:rPr>
              <a:t>Общее руководство </a:t>
            </a:r>
            <a:r>
              <a:rPr lang="ru-RU" sz="2400" dirty="0" smtClean="0">
                <a:latin typeface="+mn-lt"/>
              </a:rPr>
              <a:t>научным содержанием ОПОП должно осуществляться научно-педагогическим работником НИ ТГУ, имеющим ученую степень, осуществляющим самостоятельные научно-исследовательские (творческие) проекты (участвующим в осуществлении таких проектов) по направлению подготовки, имеющим ежегодные публикации по результатам научно-исследовательской (творческой) деятельности в ведущих отечественных и (или) зарубежных рецензируемых научных журналах и изданиях, а также осуществляющим ежегодную апробацию результатов указанной научно-исследовательской (творческой) деятельности на национальных и международных конференциях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702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88" y="237946"/>
            <a:ext cx="9327612" cy="8664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кадровым условиям реализации образовательной программы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45088" y="1246212"/>
            <a:ext cx="9592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4. ТРЕБОВАНИЯ К УСЛОВИЯМ РЕАЛИЗАЦИИ ОПОП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088" y="1838771"/>
            <a:ext cx="9592056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Педагогические работники, участвующие в реализации ОПОП </a:t>
            </a:r>
            <a:r>
              <a:rPr lang="ru-RU" sz="2400" dirty="0" smtClean="0"/>
              <a:t>на английском  </a:t>
            </a:r>
            <a:r>
              <a:rPr lang="ru-RU" sz="2400" dirty="0"/>
              <a:t>языке, должны отвечать следующим требованиям:  </a:t>
            </a:r>
            <a:endParaRPr lang="ru-RU" sz="2400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/>
              <a:t>- необходимо </a:t>
            </a:r>
            <a:r>
              <a:rPr lang="ru-RU" sz="2400" dirty="0"/>
              <a:t>знание </a:t>
            </a:r>
            <a:r>
              <a:rPr lang="ru-RU" sz="2400" dirty="0" smtClean="0"/>
              <a:t>английского </a:t>
            </a:r>
            <a:r>
              <a:rPr lang="ru-RU" sz="2400" dirty="0"/>
              <a:t>языка не ниже уровня В2 согласно общеевропейским критериям уровня владения </a:t>
            </a:r>
            <a:r>
              <a:rPr lang="ru-RU" sz="2400" dirty="0" smtClean="0"/>
              <a:t>английским языком </a:t>
            </a:r>
            <a:r>
              <a:rPr lang="ru-RU" sz="2400" dirty="0"/>
              <a:t>(</a:t>
            </a:r>
            <a:r>
              <a:rPr lang="ru-RU" sz="2400" dirty="0" err="1"/>
              <a:t>Common</a:t>
            </a:r>
            <a:r>
              <a:rPr lang="ru-RU" sz="2400" dirty="0"/>
              <a:t> </a:t>
            </a:r>
            <a:r>
              <a:rPr lang="ru-RU" sz="2400" dirty="0" err="1"/>
              <a:t>European</a:t>
            </a:r>
            <a:r>
              <a:rPr lang="ru-RU" sz="2400" dirty="0"/>
              <a:t> </a:t>
            </a:r>
            <a:r>
              <a:rPr lang="ru-RU" sz="2400" dirty="0" err="1"/>
              <a:t>Framework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Reference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Languages</a:t>
            </a:r>
            <a:r>
              <a:rPr lang="ru-RU" sz="2400" dirty="0"/>
              <a:t>, CEFR), подтвержденное документально (международный сертификат) или как правило, сертификат языковой школы; международный сертификат повышения квалификации; опыт преподавательской деятельности в зарубежной образовательной организации). </a:t>
            </a:r>
          </a:p>
          <a:p>
            <a:pPr>
              <a:spcAft>
                <a:spcPts val="1000"/>
              </a:spcAft>
            </a:pPr>
            <a:r>
              <a:rPr lang="ru-RU" sz="2400" dirty="0"/>
              <a:t> 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900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638" y="164858"/>
            <a:ext cx="9327612" cy="111767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Требования к применяемым механизмам 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оценки качества образовательной деятельности 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и подготовки обучающихся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43207" y="1405980"/>
            <a:ext cx="9592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4. ТРЕБОВАНИЯ К УСЛОВИЯМ РЕАЛИЗАЦИИ ОПОП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009" y="1945925"/>
            <a:ext cx="97140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Качество образовательной деятельности и подготовки обучающихся определяется в рамках системы </a:t>
            </a:r>
            <a:r>
              <a:rPr lang="ru-RU" sz="2400" b="1" dirty="0" smtClean="0"/>
              <a:t>внутренней оценки, а также системы внешней оценки, в которой НИ ТГУ принимает участие на добровольной основе.</a:t>
            </a:r>
          </a:p>
          <a:p>
            <a:pPr algn="just"/>
            <a:r>
              <a:rPr lang="ru-RU" sz="2400" dirty="0" smtClean="0"/>
              <a:t>Организация при проведении регулярной внутренней оценки качества образовательной деятельности и подготовки обучающихся </a:t>
            </a:r>
            <a:r>
              <a:rPr lang="ru-RU" sz="2400" b="1" dirty="0" smtClean="0"/>
              <a:t>привлекает работодателей и (или) их объединения, иных юридических и (или) физических лиц, включая педагогических работников НИ ТГУ.</a:t>
            </a:r>
          </a:p>
          <a:p>
            <a:pPr algn="just"/>
            <a:r>
              <a:rPr lang="ru-RU" sz="2400" dirty="0" smtClean="0"/>
              <a:t>В рамках внутренней системы оценки качества образовательной деятельности </a:t>
            </a:r>
            <a:r>
              <a:rPr lang="ru-RU" sz="2400" b="1" dirty="0" smtClean="0"/>
              <a:t>обучающимся предоставляется возможность оценивания условий, содержания, организации и качества образовательного процесса в целом и отдельных дисциплин (модулей) и практик.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961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5191</TotalTime>
  <Words>2797</Words>
  <Application>Microsoft Office PowerPoint</Application>
  <PresentationFormat>Произвольный</PresentationFormat>
  <Paragraphs>411</Paragraphs>
  <Slides>26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Default</vt:lpstr>
      <vt:lpstr>Документ</vt:lpstr>
      <vt:lpstr>Документ Microsoft Office Word</vt:lpstr>
      <vt:lpstr> </vt:lpstr>
      <vt:lpstr>Образовательные стандарты</vt:lpstr>
      <vt:lpstr>Слайд 3</vt:lpstr>
      <vt:lpstr>Основные принципы разработки  СУОС НИ ТГУ</vt:lpstr>
      <vt:lpstr>Отличия СУОС НИ ТГУ от ФГОС ВО3++ </vt:lpstr>
      <vt:lpstr> Сроки получения образования  1. ОБЩИЕ ПОЛОЖЕНИЯ  </vt:lpstr>
      <vt:lpstr>Требования к кадровым условиям реализации образовательной программы </vt:lpstr>
      <vt:lpstr>Требования к кадровым условиям реализации образовательной программы </vt:lpstr>
      <vt:lpstr>Требования к применяемым механизмам  оценки качества образовательной деятельности  и подготовки обучающихся</vt:lpstr>
      <vt:lpstr>СУОС НИ ТГУ – БАКАЛАВРИАТ/СПЕЦИАЛИТЕТ</vt:lpstr>
      <vt:lpstr>СУОС НИ ТГУ – БАКАЛАВРИАТ/СПЕЦИАЛИТЕТ</vt:lpstr>
      <vt:lpstr>СУОС НИ ТГУ – БАКАЛАВРИАТ/СПЕЦИАЛИТЕТ</vt:lpstr>
      <vt:lpstr>СУОС НИ ТГУ – БАКАЛАВРИАТ/СПЕЦИАЛИТЕТ</vt:lpstr>
      <vt:lpstr>СУОС НИ ТГУ – БАКАЛАВРИАТ/СПЕЦИАЛИТЕТ</vt:lpstr>
      <vt:lpstr>СУОС НИ ТГУ – БАКАЛАВРИАТ/СПЕЦИАЛИТЕТ</vt:lpstr>
      <vt:lpstr>СУОС НИ ТГУ - МАГИСТРАТУРА </vt:lpstr>
      <vt:lpstr>СУОС НИ ТГУ - МАГИСТРАТУРА </vt:lpstr>
      <vt:lpstr>СУОС НИ ТГУ - МАГИСТРАТУРА </vt:lpstr>
      <vt:lpstr>СУОС НИ ТГУ – МАГИСТРАТУРА</vt:lpstr>
      <vt:lpstr>СУОС НИ ТГУ МАГИСТРАТУРА</vt:lpstr>
      <vt:lpstr>Мероприятия НИ ТГУ по разработке СУОС</vt:lpstr>
      <vt:lpstr>Мероприятия по разработке СУОС НИ ТГУ </vt:lpstr>
      <vt:lpstr>Мероприятия по разработке СУОС НИ ТГУ </vt:lpstr>
      <vt:lpstr>Мероприятия по разработке СУОС НИ ТГУ </vt:lpstr>
      <vt:lpstr>Мероприятия НИ ТГУ по разработке СУОС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1</cp:lastModifiedBy>
  <cp:revision>377</cp:revision>
  <cp:lastPrinted>2018-03-01T03:39:53Z</cp:lastPrinted>
  <dcterms:modified xsi:type="dcterms:W3CDTF">2018-09-24T15:29:23Z</dcterms:modified>
</cp:coreProperties>
</file>