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256" r:id="rId2"/>
    <p:sldId id="311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2" r:id="rId15"/>
    <p:sldId id="260" r:id="rId16"/>
  </p:sldIdLst>
  <p:sldSz cx="10312400" cy="77343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EE1"/>
    <a:srgbClr val="75AAE5"/>
    <a:srgbClr val="89C8E7"/>
    <a:srgbClr val="8AB6E6"/>
    <a:srgbClr val="85BAEB"/>
    <a:srgbClr val="86C4EA"/>
    <a:srgbClr val="7EBAE2"/>
    <a:srgbClr val="7FBCE1"/>
    <a:srgbClr val="79A3E7"/>
    <a:srgbClr val="799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800" y="-222"/>
      </p:cViewPr>
      <p:guideLst>
        <p:guide orient="horz" pos="2436"/>
        <p:guide pos="3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160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74026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74026" y="1923806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288738" y="7106518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385491" y="0"/>
            <a:ext cx="2225324" cy="73840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09523" y="412118"/>
            <a:ext cx="6546965" cy="73221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Шаблон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082887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 b="1">
                <a:latin typeface="Calibri" panose="020F0502020204030204" pitchFamily="34" charset="0"/>
              </a:defRPr>
            </a:lvl1pPr>
          </a:lstStyle>
          <a:p>
            <a:pPr lvl="0">
              <a:defRPr sz="1800"/>
            </a:pPr>
            <a:r>
              <a:rPr sz="6700" dirty="0" err="1"/>
              <a:t>Образец</a:t>
            </a:r>
            <a:r>
              <a:rPr sz="6700" dirty="0"/>
              <a:t> </a:t>
            </a:r>
            <a:r>
              <a:rPr sz="6700" dirty="0" err="1"/>
              <a:t>заголовка</a:t>
            </a:r>
            <a:endParaRPr sz="6700" dirty="0"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082887" y="1772267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535353"/>
                </a:solidFill>
              </a:rPr>
              <a:t>Образец</a:t>
            </a:r>
            <a:r>
              <a:rPr sz="2700" dirty="0">
                <a:solidFill>
                  <a:srgbClr val="535353"/>
                </a:solidFill>
              </a:rPr>
              <a:t> </a:t>
            </a:r>
            <a:r>
              <a:rPr sz="2700" dirty="0" err="1">
                <a:solidFill>
                  <a:srgbClr val="535353"/>
                </a:solidFill>
              </a:rPr>
              <a:t>подзаголовка</a:t>
            </a:r>
            <a:endParaRPr sz="2700" dirty="0">
              <a:solidFill>
                <a:srgbClr val="535353"/>
              </a:solidFill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7491938" y="7018699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04148" y="0"/>
            <a:ext cx="8901293" cy="5149684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pPr lvl="0">
              <a:defRPr sz="1800"/>
            </a:pPr>
            <a:r>
              <a:rPr sz="6700"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04148" y="5180145"/>
            <a:ext cx="8901293" cy="25541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4386144" cy="56737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10866" y="412119"/>
            <a:ext cx="8901294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10869" y="1897534"/>
            <a:ext cx="4365986" cy="92995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09523" y="412119"/>
            <a:ext cx="8901293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387488" y="1114512"/>
            <a:ext cx="5224672" cy="661978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15606" indent="-299610">
              <a:defRPr sz="3600"/>
            </a:lvl2pPr>
            <a:lvl3pPr marL="1375989" indent="-343997">
              <a:defRPr sz="3600"/>
            </a:lvl3pPr>
            <a:lvl4pPr marL="1970166" indent="-422178">
              <a:defRPr sz="3600"/>
            </a:lvl4pPr>
            <a:lvl5pPr marL="2486162" indent="-422178">
              <a:defRPr sz="3600"/>
            </a:lvl5pPr>
          </a:lstStyle>
          <a:p>
            <a:pPr lvl="0">
              <a:defRPr sz="1800"/>
            </a:pPr>
            <a:r>
              <a:rPr sz="3600"/>
              <a:t>Образец текста</a:t>
            </a:r>
          </a:p>
          <a:p>
            <a:pPr lvl="1">
              <a:defRPr sz="1800"/>
            </a:pPr>
            <a:r>
              <a:rPr sz="3600"/>
              <a:t>Второй уровень</a:t>
            </a:r>
          </a:p>
          <a:p>
            <a:pPr lvl="2">
              <a:defRPr sz="1800"/>
            </a:pPr>
            <a:r>
              <a:rPr sz="3600"/>
              <a:t>Третий уровень</a:t>
            </a:r>
          </a:p>
          <a:p>
            <a:pPr lvl="3">
              <a:defRPr sz="1800"/>
            </a:pPr>
            <a:r>
              <a:rPr sz="3600"/>
              <a:t>Четвертый уровень</a:t>
            </a:r>
          </a:p>
          <a:p>
            <a:pPr lvl="4">
              <a:defRPr sz="1800"/>
            </a:pPr>
            <a:r>
              <a:rPr sz="36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10866" y="2322195"/>
            <a:ext cx="3328579" cy="54121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80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8901293" cy="56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88738" y="7239526"/>
            <a:ext cx="2322077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</p:sldLayoutIdLst>
  <p:transition spd="med"/>
  <p:hf hdr="0" dt="0"/>
  <p:txStyles>
    <p:titleStyle>
      <a:lvl1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1pPr>
      <a:lvl2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2pPr>
      <a:lvl3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3pPr>
      <a:lvl4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4pPr>
      <a:lvl5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5pPr>
      <a:lvl6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6pPr>
      <a:lvl7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7pPr>
      <a:lvl8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8pPr>
      <a:lvl9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7998" indent="-257998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1pPr>
      <a:lvl2pPr marL="812215" indent="-296219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2pPr>
      <a:lvl3pPr marL="1395534" indent="-363542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3pPr>
      <a:lvl4pPr marL="1947884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4pPr>
      <a:lvl5pPr marL="2463880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5pPr>
      <a:lvl6pPr marL="2979876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3495871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4011867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4527863" indent="-399897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0320339" cy="570198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3997842" y="5701987"/>
            <a:ext cx="6127207" cy="14779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замечания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председателей ГЭК 2017 года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6" y="5924550"/>
            <a:ext cx="3062764" cy="13613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41" y="276446"/>
            <a:ext cx="10079566" cy="70174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Юриспруденция (40.03.01),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Мелихова Т.Н., </a:t>
            </a:r>
            <a:r>
              <a:rPr lang="ru-RU" alt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Пронькин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А.Д.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344" y="1169581"/>
            <a:ext cx="9505507" cy="5443870"/>
          </a:xfrm>
        </p:spPr>
        <p:txBody>
          <a:bodyPr>
            <a:noAutofit/>
          </a:bodyPr>
          <a:lstStyle/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Необходимо повысить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качество преподавания теории государства и права, уголовного права и гражданского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права, усилить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контроль за успеваемостью студентов по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этим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дисциплинам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Целесообразно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рассмотреть вопрос о совершенствовании междисциплинарного экзамена, возможно, в сторону его унификации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Практические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задания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экзаменационных билетов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должны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быть лаконичными и не содержать вариативности в решении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Уделить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внимание практико-ориентированной подготовке бакалавров.</a:t>
            </a:r>
          </a:p>
          <a:p>
            <a:pPr lvl="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257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855"/>
            <a:ext cx="10079566" cy="95692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Экономика (38.03.01),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Менеджмент (38.03.02),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Ерёмина С.Л</a:t>
            </a: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</a:t>
            </a:r>
            <a:endParaRPr lang="ru-RU" alt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344" y="1212111"/>
            <a:ext cx="9505507" cy="5443870"/>
          </a:xfrm>
        </p:spPr>
        <p:txBody>
          <a:bodyPr>
            <a:noAutofit/>
          </a:bodyPr>
          <a:lstStyle/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Необходимо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больше учить студентов методике сбора, анализа и оформления практических материалов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 ответах на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госэкзамене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ряд студентов ограничивается изложением основ учебного материала, избегая углублённого анализа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проблем.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Выпускники мало используют в ответах ссылки на оригинальные статьи, монографии российских и зарубежных авторов, статистические источники, аналитические обзоры. </a:t>
            </a:r>
            <a:endParaRPr lang="ru-RU" sz="21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Руководителям ВКР следует серьёзнее относиться к формулированию тем ВКР, контролировать соответствие содержания ВКР её названию, а также к формулировке цели, объекта и предмета исследования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списках использованной при написании ВКР литературы присутствуют учебники и учебные пособия, что для научно-исследовательской работы нежелательно.</a:t>
            </a:r>
          </a:p>
          <a:p>
            <a:pPr lvl="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738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855"/>
            <a:ext cx="10079566" cy="95692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Экономика (38.03.01), </a:t>
            </a:r>
            <a:r>
              <a:rPr lang="ru-RU" alt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Барышева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Г.А.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344" y="1169581"/>
            <a:ext cx="9505507" cy="5443870"/>
          </a:xfrm>
        </p:spPr>
        <p:txBody>
          <a:bodyPr>
            <a:noAutofit/>
          </a:bodyPr>
          <a:lstStyle/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Отзывы научных руководителей и внешние рецензии, как правило, не содержат указания на личный вклад студентов в исследование поставленных проблем, а также замечаний к выполненным ВКР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Рекомендации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даваемые бакалаврами по результатам исследований, носят обобщённый характер и не всегда привязаны к конкретным субъектам экономической и управленческой деятельности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 бакалавры могут достаточно аргументированно и уверенно доказывать отдельные положения ВКР, выносимых на защиту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некоторых ВКР структура бакалаврской работы не раскрывает заявленной темы в полном объёме.</a:t>
            </a:r>
          </a:p>
          <a:p>
            <a:pPr lvl="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513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855"/>
            <a:ext cx="10079566" cy="95692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Государственное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 муниципальное </a:t>
            </a: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управление </a:t>
            </a:r>
            <a:r>
              <a:rPr lang="en-US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en-US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(38.03.04),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Кравченко В.К.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344" y="1169580"/>
            <a:ext cx="9505507" cy="5986131"/>
          </a:xfrm>
        </p:spPr>
        <p:txBody>
          <a:bodyPr>
            <a:noAutofit/>
          </a:bodyPr>
          <a:lstStyle/>
          <a:p>
            <a:pPr lvl="0" indent="36195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В работах некоторых студентов выявилось отсутствие логической взаимосвязи между теоретической и практической частями ВКР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36195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36195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некоторых работах нечётко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сформулированы параметры анализа на основе теоретической базы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36195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36195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ряде работ присутствуют ошибки в методологии социологических исследований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36195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36195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полной мере используются количественные методы при анализе социально-экономических процессов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36195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36195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Некоторые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выпускники имеют дефициты в овладении техникой формально-логического стиля изложения.</a:t>
            </a:r>
          </a:p>
          <a:p>
            <a:pPr lvl="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090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67" y="510362"/>
            <a:ext cx="9484242" cy="85060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Предложения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833" y="1477926"/>
            <a:ext cx="9590567" cy="569905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Включить (на сентябрь-октябрь) в ежегодную повестку заседания учебно-методических комиссий факультетов (институтов) вопрос о рассмотрении замечаний председателей ГЭК.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Рассмотреть на заседаниях учебно-методических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комиссий факультетов (институтов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вопрос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целесообразности (формате) проведения государственного экзамена по направлениям подготовки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вопросы, касающиеся основных подходов к подготовке рецензий и отзывов на ВКР;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вопросы об организации групповых консультаций студентов выпускных курсов по подготовке ВКР (требования к структуре, оформлению, формированию списка литературы и т.д.).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 соответствии с решением Ученого совета НИ ТГУ от 27.09.2017 г. обеспечить включение во все УП образовательных программ курсов по технологическому и социальному предпринимательству.</a:t>
            </a: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2686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673215" y="2028891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Shape 200"/>
          <p:cNvSpPr/>
          <p:nvPr/>
        </p:nvSpPr>
        <p:spPr>
          <a:xfrm>
            <a:off x="6576175" y="5313290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7" name="Shape 200"/>
          <p:cNvSpPr/>
          <p:nvPr/>
        </p:nvSpPr>
        <p:spPr>
          <a:xfrm>
            <a:off x="6576175" y="5950651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5314121"/>
            <a:ext cx="1412240" cy="161614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623" y="393404"/>
            <a:ext cx="8802552" cy="114831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Общие замечания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671" y="1456660"/>
            <a:ext cx="9686260" cy="602866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Недостаточный уровень подготовки выпускников в области методологии исследования.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 недостаточная теоретическая подготовка.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Слишком общая формулировка тем выпускных работ.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критичность рецензий и отзывов.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Нечеткая формулировка выводов.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Сомнительная целесообразность проведения государственного экзамена.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Слабый опыт выпускников в проектной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коммуникационной, рекламно-информационной, рыночно-исследовательской, прогнозно-аналитической и информационно-технологической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всегда корректный подход к формированию списка литературы.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 несоответствие структуры работы заявленной теме исследования.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669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650" y="116959"/>
            <a:ext cx="8772288" cy="70174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Геология (05.03.01, 05.04.01</a:t>
            </a: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),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Язиков Е.Г.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344" y="863625"/>
            <a:ext cx="9686260" cy="5611601"/>
          </a:xfrm>
        </p:spPr>
        <p:txBody>
          <a:bodyPr>
            <a:noAutofit/>
          </a:bodyPr>
          <a:lstStyle/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Темы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 носят общий (глобальный) характер, что вызывает больше вопросов и проблем при докладе у самих выпускников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Недостаточно качественное проведение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производственных практик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студентов. Частные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предприятия и организации, занимающиеся геолого-разведочными работами, не в полной мере обеспечивают студентов – практикантов необходимым объёмом каменного и графического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материала.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Отдельные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рецензии и отзывы на магистерские диссертации нередко необъективны и явно имеют завышенный характер, а сами рецензии написаны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формально. 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Большинство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магистерских диссертаций не проходят апробацию в виде опубликованных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статей/тезисов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участия в научных студенческих конференциях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списке утверждённых рецензентов ВКР магистров присутствуют члены ГЭК. Научные руководители не согласовывают свой выбор рецензентов со списком членов ГЭК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2100" b="1" dirty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>
          <a:xfrm>
            <a:off x="7640794" y="7231351"/>
            <a:ext cx="2322077" cy="281941"/>
          </a:xfrm>
        </p:spPr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977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56" y="510363"/>
            <a:ext cx="9154533" cy="70174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Экология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 </a:t>
            </a: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природопользование (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05.04.06 </a:t>
            </a: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), </a:t>
            </a:r>
            <a:r>
              <a:rPr lang="en-US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en-US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ru-RU" alt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Рихванов</a:t>
            </a: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Л.П.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0242" y="1360967"/>
            <a:ext cx="9505507" cy="5390706"/>
          </a:xfrm>
        </p:spPr>
        <p:txBody>
          <a:bodyPr>
            <a:noAutofit/>
          </a:bodyPr>
          <a:lstStyle/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Часть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 прорецензирована без замечаний, нет критической оценки как по содержанию, так и по оформлению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Магистранты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 всегда хорошо владеют знаниями литературы по рассматриваемой проблеме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ряде случаев обращает на себя внимание недостаточное владение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общеэкологическими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терминами биологического характера.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4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5" y="4692577"/>
            <a:ext cx="9424988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470306" y="5762846"/>
            <a:ext cx="9505507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Кафедра недостаточно внимания уделяет пропаганде студенческих достижений.</a:t>
            </a:r>
          </a:p>
          <a:p>
            <a:pPr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84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851" y="127591"/>
            <a:ext cx="9154533" cy="70174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Химия (04.03.01),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Верещагин </a:t>
            </a: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В.И.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344" y="1169581"/>
            <a:ext cx="9505507" cy="5443870"/>
          </a:xfrm>
        </p:spPr>
        <p:txBody>
          <a:bodyPr>
            <a:noAutofit/>
          </a:bodyPr>
          <a:lstStyle/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Недостаточно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чёткая формулировка тем некоторых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имевших обобщённый характер и удалённых от реальной тематики исследований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Затруднения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определении степени новизны и актуальности проведённых исследований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большинстве ВКР (80 %) под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заголовком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«ВЫВОДЫ» приводятся не выводы, а информация о результатах работы.</a:t>
            </a:r>
          </a:p>
          <a:p>
            <a:pPr lvl="0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585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851" y="127591"/>
            <a:ext cx="9154533" cy="70174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Философия (47.03.01), Колодий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Н.А</a:t>
            </a: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344" y="1169581"/>
            <a:ext cx="9505507" cy="5443870"/>
          </a:xfrm>
        </p:spPr>
        <p:txBody>
          <a:bodyPr>
            <a:noAutofit/>
          </a:bodyPr>
          <a:lstStyle/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Необходимо подумать, стоит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 выпускникам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бакалавриата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сдавать государственный экзамен вообще, или в том большом объёме (90 вопросов и заданий), в котором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госэкзамен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существует сейчас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 выпускники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бакалавриата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смогли на экзамене наилучшим образом справиться с комментированием и сравнением представленных в заданиях высказываниями философов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Желательно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чтобы ВКР планировалась за 2 – 3 года до защиты, потому что за 1 год студенту трудно выполнить весь объём научно-исследовательских заданий по ВКР.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445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116" y="382772"/>
            <a:ext cx="9154533" cy="70174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Документоведение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 </a:t>
            </a: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архивоведение (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46.03.02 </a:t>
            </a: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), Караваева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А.Г.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344" y="1169581"/>
            <a:ext cx="9505507" cy="5443870"/>
          </a:xfrm>
        </p:spPr>
        <p:txBody>
          <a:bodyPr>
            <a:noAutofit/>
          </a:bodyPr>
          <a:lstStyle/>
          <a:p>
            <a:pPr lvl="0" indent="446088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многих выпускников выявились недостаточные навыки аналитической деятельности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446088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446088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Отдельные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выпускники не показали должного уровня системности мышления при решении поставленных задач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446088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446088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Выпускники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крайне редко учитывают зарубежный опыт при поисках решения поставленных задач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446088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446088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Некоторые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выпускники слабо владеют формально-логическим стилем изложения материала.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265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116" y="382772"/>
            <a:ext cx="9154533" cy="70174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Реклама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 связи с </a:t>
            </a: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общественностью (42.03.01), </a:t>
            </a:r>
            <a:r>
              <a:rPr lang="ru-RU" alt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Разманов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В.В.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344" y="1169581"/>
            <a:ext cx="9505507" cy="5443870"/>
          </a:xfrm>
        </p:spPr>
        <p:txBody>
          <a:bodyPr>
            <a:noAutofit/>
          </a:bodyPr>
          <a:lstStyle/>
          <a:p>
            <a:pPr lvl="0" indent="446088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 студенты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ответах на вопросы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умеют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продуктивно использовать собственный опыт проектной, коммуникационной, рекламно-информационной, рыночно-исследовательской, прогнозно-аналитической и информационно-технологической деятельности, приобретённой в ходе различных видов учебной и производственной практик. </a:t>
            </a:r>
            <a:endParaRPr lang="ru-RU" sz="21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446088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446088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Требуют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дальнейшего развития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методологические компетенции обучающихся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знания, умения и навыки по отбору именно тех методологических подходов и средств,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которые наиболее соответствуют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цели, объекту и предмету данного конкретного исследования.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440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242"/>
            <a:ext cx="10079566" cy="70174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>
                <a:solidFill>
                  <a:srgbClr val="0070C0"/>
                </a:solidFill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Регионоведение России (41.04.02), 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Международные отношения (41.05.05), </a:t>
            </a:r>
            <a:r>
              <a:rPr lang="ru-RU" alt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Трубникова</a:t>
            </a:r>
            <a:r>
              <a:rPr lang="ru-RU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Н.В.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098" y="1265273"/>
            <a:ext cx="9324753" cy="5348177"/>
          </a:xfrm>
        </p:spPr>
        <p:txBody>
          <a:bodyPr>
            <a:noAutofit/>
          </a:bodyPr>
          <a:lstStyle/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ряде ВКР недостаточно широко привлечены источники на русском языке и отечественная исследовательская литература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Выводы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 не всегда носят развёрнутый, обстоятельный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характер.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некоторых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ВКР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слабо различаются формулировки объекта и предмета исследования, что приводит к несоразмерностям в постановке целей и задач научной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работы. </a:t>
            </a: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indent="542925" algn="just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Необходимо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больше внимания уделять подготовке раздела «методология исследования».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770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1717</TotalTime>
  <Words>1019</Words>
  <Application>Microsoft Office PowerPoint</Application>
  <PresentationFormat>Произвольный</PresentationFormat>
  <Paragraphs>129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</vt:lpstr>
      <vt:lpstr>Основные замечания председателей ГЭК 2017 года</vt:lpstr>
      <vt:lpstr>Общие замечания</vt:lpstr>
      <vt:lpstr>      Геология (05.03.01, 05.04.01), Язиков Е.Г.</vt:lpstr>
      <vt:lpstr>      Экология и природопользование (05.04.06 ),  Рихванов Л.П.</vt:lpstr>
      <vt:lpstr>      Химия (04.03.01), Верещагин В.И.</vt:lpstr>
      <vt:lpstr>      Философия (47.03.01), Колодий Н.А.</vt:lpstr>
      <vt:lpstr>      Документоведение и архивоведение (46.03.02 ), Караваева А.Г.</vt:lpstr>
      <vt:lpstr>      Реклама и связи с общественностью (42.03.01), Разманов В.В.</vt:lpstr>
      <vt:lpstr>      Регионоведение России (41.04.02),  Международные отношения (41.05.05), Трубникова Н.В.</vt:lpstr>
      <vt:lpstr>      Юриспруденция (40.03.01), Мелихова Т.Н., Пронькин А.Д.</vt:lpstr>
      <vt:lpstr>    Экономика (38.03.01), Менеджмент (38.03.02), Ерёмина С.Л.</vt:lpstr>
      <vt:lpstr>    Экономика (38.03.01), Барышева Г.А.</vt:lpstr>
      <vt:lpstr>    Государственное и муниципальное управление  (38.03.04), Кравченко В.К.</vt:lpstr>
      <vt:lpstr>Предложения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повышения конкурентоспособности Томского государственного университета, II этап, 2015-2016 гг.</dc:title>
  <dc:creator>Katya Shestakova</dc:creator>
  <cp:lastModifiedBy>user</cp:lastModifiedBy>
  <cp:revision>126</cp:revision>
  <dcterms:modified xsi:type="dcterms:W3CDTF">2017-09-29T09:09:54Z</dcterms:modified>
</cp:coreProperties>
</file>