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725" r:id="rId2"/>
    <p:sldMasterId id="2147483815" r:id="rId3"/>
  </p:sldMasterIdLst>
  <p:notesMasterIdLst>
    <p:notesMasterId r:id="rId30"/>
  </p:notesMasterIdLst>
  <p:sldIdLst>
    <p:sldId id="272" r:id="rId4"/>
    <p:sldId id="331" r:id="rId5"/>
    <p:sldId id="318" r:id="rId6"/>
    <p:sldId id="332" r:id="rId7"/>
    <p:sldId id="340" r:id="rId8"/>
    <p:sldId id="342" r:id="rId9"/>
    <p:sldId id="338" r:id="rId10"/>
    <p:sldId id="349" r:id="rId11"/>
    <p:sldId id="343" r:id="rId12"/>
    <p:sldId id="346" r:id="rId13"/>
    <p:sldId id="351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36" r:id="rId22"/>
    <p:sldId id="356" r:id="rId23"/>
    <p:sldId id="357" r:id="rId24"/>
    <p:sldId id="333" r:id="rId25"/>
    <p:sldId id="358" r:id="rId26"/>
    <p:sldId id="359" r:id="rId27"/>
    <p:sldId id="355" r:id="rId28"/>
    <p:sldId id="296" r:id="rId29"/>
  </p:sldIdLst>
  <p:sldSz cx="12192000" cy="6858000"/>
  <p:notesSz cx="12192000" cy="6858000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C7A"/>
    <a:srgbClr val="242424"/>
    <a:srgbClr val="011C4A"/>
    <a:srgbClr val="10408C"/>
    <a:srgbClr val="B6B6BA"/>
    <a:srgbClr val="3F3F3F"/>
    <a:srgbClr val="E7E6E6"/>
    <a:srgbClr val="F3B278"/>
    <a:srgbClr val="C9F296"/>
    <a:srgbClr val="9E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22" autoAdjust="0"/>
  </p:normalViewPr>
  <p:slideViewPr>
    <p:cSldViewPr>
      <p:cViewPr>
        <p:scale>
          <a:sx n="90" d="100"/>
          <a:sy n="90" d="100"/>
        </p:scale>
        <p:origin x="-135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789C0-9120-436A-8AFA-B2F2D658C9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77A75F-EE9D-4E98-B2F0-E128EE6082A9}">
      <dgm:prSet phldrT="[Текст]" custT="1"/>
      <dgm:spPr/>
      <dgm:t>
        <a:bodyPr/>
        <a:lstStyle/>
        <a:p>
          <a:r>
            <a:rPr lang="ru-RU" sz="1600" b="1" dirty="0" smtClean="0"/>
            <a:t>Декабрь</a:t>
          </a:r>
        </a:p>
        <a:p>
          <a:r>
            <a:rPr lang="ru-RU" sz="1600" b="1" dirty="0" smtClean="0"/>
            <a:t>2018г.</a:t>
          </a:r>
          <a:endParaRPr lang="ru-RU" sz="1600" b="1" dirty="0"/>
        </a:p>
      </dgm:t>
    </dgm:pt>
    <dgm:pt modelId="{574FB287-C28B-4969-9D3C-10E8DF9D3AB8}" type="parTrans" cxnId="{F222689B-A84D-4045-B99E-273555A7E238}">
      <dgm:prSet/>
      <dgm:spPr/>
      <dgm:t>
        <a:bodyPr/>
        <a:lstStyle/>
        <a:p>
          <a:endParaRPr lang="ru-RU"/>
        </a:p>
      </dgm:t>
    </dgm:pt>
    <dgm:pt modelId="{99D8781F-8E47-4EC6-8F9C-FCA3F7D38F72}" type="sibTrans" cxnId="{F222689B-A84D-4045-B99E-273555A7E238}">
      <dgm:prSet/>
      <dgm:spPr/>
      <dgm:t>
        <a:bodyPr/>
        <a:lstStyle/>
        <a:p>
          <a:endParaRPr lang="ru-RU"/>
        </a:p>
      </dgm:t>
    </dgm:pt>
    <dgm:pt modelId="{88A1EE76-D295-4AFE-86A9-FA697E047609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Проекты СУОС по направлениям  подготовки / специальностям                                                                          (завершение работы рабочих групп)</a:t>
          </a:r>
          <a:endParaRPr lang="ru-RU" sz="1800" dirty="0">
            <a:solidFill>
              <a:srgbClr val="002060"/>
            </a:solidFill>
          </a:endParaRPr>
        </a:p>
      </dgm:t>
    </dgm:pt>
    <dgm:pt modelId="{F3B5279A-02C6-459C-8C18-65A899D4CE19}" type="parTrans" cxnId="{928D0840-5115-432F-8858-68C8AF96234C}">
      <dgm:prSet/>
      <dgm:spPr/>
      <dgm:t>
        <a:bodyPr/>
        <a:lstStyle/>
        <a:p>
          <a:endParaRPr lang="ru-RU"/>
        </a:p>
      </dgm:t>
    </dgm:pt>
    <dgm:pt modelId="{46AFFAFB-D078-4880-85F6-C8F00F92CAA9}" type="sibTrans" cxnId="{928D0840-5115-432F-8858-68C8AF96234C}">
      <dgm:prSet/>
      <dgm:spPr/>
      <dgm:t>
        <a:bodyPr/>
        <a:lstStyle/>
        <a:p>
          <a:endParaRPr lang="ru-RU"/>
        </a:p>
      </dgm:t>
    </dgm:pt>
    <dgm:pt modelId="{59D70987-AA72-4696-8A1F-57F6A7163115}">
      <dgm:prSet phldrT="[Текст]" custT="1"/>
      <dgm:spPr/>
      <dgm:t>
        <a:bodyPr/>
        <a:lstStyle/>
        <a:p>
          <a:r>
            <a:rPr lang="ru-RU" sz="1600" b="1" dirty="0" smtClean="0"/>
            <a:t>Январь-февраль</a:t>
          </a:r>
        </a:p>
        <a:p>
          <a:r>
            <a:rPr lang="ru-RU" sz="1600" b="1" dirty="0" smtClean="0"/>
            <a:t>2019г.</a:t>
          </a:r>
          <a:endParaRPr lang="ru-RU" sz="1600" b="1" dirty="0"/>
        </a:p>
      </dgm:t>
    </dgm:pt>
    <dgm:pt modelId="{EC171F02-1F12-47AE-A79F-8131083B64A4}" type="parTrans" cxnId="{32FB1135-976E-432F-99C1-CF7394F348F5}">
      <dgm:prSet/>
      <dgm:spPr/>
      <dgm:t>
        <a:bodyPr/>
        <a:lstStyle/>
        <a:p>
          <a:endParaRPr lang="ru-RU"/>
        </a:p>
      </dgm:t>
    </dgm:pt>
    <dgm:pt modelId="{423C0EF8-BC01-4D8E-9054-ED782B0C5554}" type="sibTrans" cxnId="{32FB1135-976E-432F-99C1-CF7394F348F5}">
      <dgm:prSet/>
      <dgm:spPr/>
      <dgm:t>
        <a:bodyPr/>
        <a:lstStyle/>
        <a:p>
          <a:endParaRPr lang="ru-RU"/>
        </a:p>
      </dgm:t>
    </dgm:pt>
    <dgm:pt modelId="{EAF45291-B030-43AF-AF17-E265B0AADF02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Рассмотрение и утверждение СУОС на Ученом совете учебных структурных подразделений</a:t>
          </a:r>
          <a:endParaRPr lang="ru-RU" sz="1800" dirty="0">
            <a:solidFill>
              <a:srgbClr val="002060"/>
            </a:solidFill>
          </a:endParaRPr>
        </a:p>
      </dgm:t>
    </dgm:pt>
    <dgm:pt modelId="{C4A423B4-DA36-43AA-BAF5-811F785D3B6C}" type="parTrans" cxnId="{E729376C-8AFB-4C9B-975C-0E9492356BB8}">
      <dgm:prSet/>
      <dgm:spPr/>
      <dgm:t>
        <a:bodyPr/>
        <a:lstStyle/>
        <a:p>
          <a:endParaRPr lang="ru-RU"/>
        </a:p>
      </dgm:t>
    </dgm:pt>
    <dgm:pt modelId="{C9CBAE33-BA7D-4E28-AD8A-F742A7B11F10}" type="sibTrans" cxnId="{E729376C-8AFB-4C9B-975C-0E9492356BB8}">
      <dgm:prSet/>
      <dgm:spPr/>
      <dgm:t>
        <a:bodyPr/>
        <a:lstStyle/>
        <a:p>
          <a:endParaRPr lang="ru-RU"/>
        </a:p>
      </dgm:t>
    </dgm:pt>
    <dgm:pt modelId="{612C7DD8-9612-4F87-BDE6-F7414AAF48D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Рассмотрение и утверждение СУОС на Методическом и Ученом советах НИ ТГУ</a:t>
          </a:r>
          <a:endParaRPr lang="ru-RU" sz="1800" dirty="0">
            <a:solidFill>
              <a:srgbClr val="002060"/>
            </a:solidFill>
          </a:endParaRPr>
        </a:p>
      </dgm:t>
    </dgm:pt>
    <dgm:pt modelId="{F77EB7CB-6CBD-488C-8745-C4C30E5955B5}" type="parTrans" cxnId="{C3E31947-199B-43A2-85A4-0EB940C04AC1}">
      <dgm:prSet/>
      <dgm:spPr/>
      <dgm:t>
        <a:bodyPr/>
        <a:lstStyle/>
        <a:p>
          <a:endParaRPr lang="ru-RU"/>
        </a:p>
      </dgm:t>
    </dgm:pt>
    <dgm:pt modelId="{03815777-9112-409B-8147-215ACB77B822}" type="sibTrans" cxnId="{C3E31947-199B-43A2-85A4-0EB940C04AC1}">
      <dgm:prSet/>
      <dgm:spPr/>
      <dgm:t>
        <a:bodyPr/>
        <a:lstStyle/>
        <a:p>
          <a:endParaRPr lang="ru-RU"/>
        </a:p>
      </dgm:t>
    </dgm:pt>
    <dgm:pt modelId="{A705C3EA-09CA-4754-9638-A44D2977E390}">
      <dgm:prSet phldrT="[Текст]" custT="1"/>
      <dgm:spPr/>
      <dgm:t>
        <a:bodyPr/>
        <a:lstStyle/>
        <a:p>
          <a:r>
            <a:rPr lang="ru-RU" sz="1600" b="1" dirty="0" smtClean="0"/>
            <a:t>Февраль-март</a:t>
          </a:r>
        </a:p>
        <a:p>
          <a:r>
            <a:rPr lang="ru-RU" sz="1600" b="1" dirty="0" smtClean="0"/>
            <a:t>2019г.</a:t>
          </a:r>
          <a:endParaRPr lang="ru-RU" sz="1600" b="1" dirty="0"/>
        </a:p>
      </dgm:t>
    </dgm:pt>
    <dgm:pt modelId="{D2A0DFF5-D097-473E-9AA2-D19C5FCE2627}" type="parTrans" cxnId="{AC7DFB51-C8AB-4F79-B39F-2C80B10143CC}">
      <dgm:prSet/>
      <dgm:spPr/>
      <dgm:t>
        <a:bodyPr/>
        <a:lstStyle/>
        <a:p>
          <a:endParaRPr lang="ru-RU"/>
        </a:p>
      </dgm:t>
    </dgm:pt>
    <dgm:pt modelId="{7B6E4CF3-4B46-4991-94D1-77EB32545776}" type="sibTrans" cxnId="{AC7DFB51-C8AB-4F79-B39F-2C80B10143CC}">
      <dgm:prSet/>
      <dgm:spPr/>
      <dgm:t>
        <a:bodyPr/>
        <a:lstStyle/>
        <a:p>
          <a:endParaRPr lang="ru-RU"/>
        </a:p>
      </dgm:t>
    </dgm:pt>
    <dgm:pt modelId="{63015A4F-B4C8-4B02-9075-219417168F87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Разработка компонентов ОПОП в соответствии СУОС  </a:t>
          </a:r>
          <a:endParaRPr lang="ru-RU" sz="1800" dirty="0">
            <a:solidFill>
              <a:srgbClr val="002060"/>
            </a:solidFill>
          </a:endParaRPr>
        </a:p>
      </dgm:t>
    </dgm:pt>
    <dgm:pt modelId="{382FCC27-AFA7-4536-AD8B-C66D74749ECF}" type="parTrans" cxnId="{C018A4E4-33B2-40AB-A7BB-621A411BC407}">
      <dgm:prSet/>
      <dgm:spPr/>
      <dgm:t>
        <a:bodyPr/>
        <a:lstStyle/>
        <a:p>
          <a:endParaRPr lang="ru-RU"/>
        </a:p>
      </dgm:t>
    </dgm:pt>
    <dgm:pt modelId="{40182CEA-3D0B-4962-B242-27F9A514E866}" type="sibTrans" cxnId="{C018A4E4-33B2-40AB-A7BB-621A411BC407}">
      <dgm:prSet/>
      <dgm:spPr/>
      <dgm:t>
        <a:bodyPr/>
        <a:lstStyle/>
        <a:p>
          <a:endParaRPr lang="ru-RU"/>
        </a:p>
      </dgm:t>
    </dgm:pt>
    <dgm:pt modelId="{60E705A3-17A9-4AE8-91FC-9C3D0100BF4B}" type="pres">
      <dgm:prSet presAssocID="{F41789C0-9120-436A-8AFA-B2F2D658C9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43BEB5-40E9-4827-A856-5C6C6483C4AD}" type="pres">
      <dgm:prSet presAssocID="{9177A75F-EE9D-4E98-B2F0-E128EE6082A9}" presName="composite" presStyleCnt="0"/>
      <dgm:spPr/>
    </dgm:pt>
    <dgm:pt modelId="{9D793B95-98AC-4B41-A1FF-5B90319ADE46}" type="pres">
      <dgm:prSet presAssocID="{9177A75F-EE9D-4E98-B2F0-E128EE6082A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B2593-67AA-4415-8FD9-3103FF709A80}" type="pres">
      <dgm:prSet presAssocID="{9177A75F-EE9D-4E98-B2F0-E128EE6082A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28108-B5EA-4FBF-AFB0-5AB5AEE5DD68}" type="pres">
      <dgm:prSet presAssocID="{99D8781F-8E47-4EC6-8F9C-FCA3F7D38F72}" presName="sp" presStyleCnt="0"/>
      <dgm:spPr/>
    </dgm:pt>
    <dgm:pt modelId="{F9F01F5A-5960-4689-A124-F551CB50C29C}" type="pres">
      <dgm:prSet presAssocID="{59D70987-AA72-4696-8A1F-57F6A7163115}" presName="composite" presStyleCnt="0"/>
      <dgm:spPr/>
    </dgm:pt>
    <dgm:pt modelId="{C1F514F1-8F3B-4A58-980D-15C7AC711B91}" type="pres">
      <dgm:prSet presAssocID="{59D70987-AA72-4696-8A1F-57F6A71631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A66C0-8B52-4B60-BB79-5BF5BB63645A}" type="pres">
      <dgm:prSet presAssocID="{59D70987-AA72-4696-8A1F-57F6A71631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0B683-909B-42C1-990F-A18F7C03B939}" type="pres">
      <dgm:prSet presAssocID="{423C0EF8-BC01-4D8E-9054-ED782B0C5554}" presName="sp" presStyleCnt="0"/>
      <dgm:spPr/>
    </dgm:pt>
    <dgm:pt modelId="{BE50C34C-1059-46D1-8DA7-0A61A3D93314}" type="pres">
      <dgm:prSet presAssocID="{A705C3EA-09CA-4754-9638-A44D2977E390}" presName="composite" presStyleCnt="0"/>
      <dgm:spPr/>
    </dgm:pt>
    <dgm:pt modelId="{7397A205-95F8-49E4-B9C2-70E564B30EC4}" type="pres">
      <dgm:prSet presAssocID="{A705C3EA-09CA-4754-9638-A44D2977E3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F2126-A7D5-45E9-A297-196A4E5855A6}" type="pres">
      <dgm:prSet presAssocID="{A705C3EA-09CA-4754-9638-A44D2977E39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D0840-5115-432F-8858-68C8AF96234C}" srcId="{9177A75F-EE9D-4E98-B2F0-E128EE6082A9}" destId="{88A1EE76-D295-4AFE-86A9-FA697E047609}" srcOrd="0" destOrd="0" parTransId="{F3B5279A-02C6-459C-8C18-65A899D4CE19}" sibTransId="{46AFFAFB-D078-4880-85F6-C8F00F92CAA9}"/>
    <dgm:cxn modelId="{D7A952B7-9A8B-43B6-A4E0-83C2F8D33C45}" type="presOf" srcId="{88A1EE76-D295-4AFE-86A9-FA697E047609}" destId="{BF8B2593-67AA-4415-8FD9-3103FF709A80}" srcOrd="0" destOrd="0" presId="urn:microsoft.com/office/officeart/2005/8/layout/chevron2"/>
    <dgm:cxn modelId="{C018A4E4-33B2-40AB-A7BB-621A411BC407}" srcId="{A705C3EA-09CA-4754-9638-A44D2977E390}" destId="{63015A4F-B4C8-4B02-9075-219417168F87}" srcOrd="0" destOrd="0" parTransId="{382FCC27-AFA7-4536-AD8B-C66D74749ECF}" sibTransId="{40182CEA-3D0B-4962-B242-27F9A514E866}"/>
    <dgm:cxn modelId="{763AC1A3-5EBB-43E8-878F-18C6D7D146F2}" type="presOf" srcId="{612C7DD8-9612-4F87-BDE6-F7414AAF48D0}" destId="{4B7A66C0-8B52-4B60-BB79-5BF5BB63645A}" srcOrd="0" destOrd="1" presId="urn:microsoft.com/office/officeart/2005/8/layout/chevron2"/>
    <dgm:cxn modelId="{C3E31947-199B-43A2-85A4-0EB940C04AC1}" srcId="{59D70987-AA72-4696-8A1F-57F6A7163115}" destId="{612C7DD8-9612-4F87-BDE6-F7414AAF48D0}" srcOrd="1" destOrd="0" parTransId="{F77EB7CB-6CBD-488C-8745-C4C30E5955B5}" sibTransId="{03815777-9112-409B-8147-215ACB77B822}"/>
    <dgm:cxn modelId="{10A00114-7EE9-4C32-9766-572896C0AEDE}" type="presOf" srcId="{63015A4F-B4C8-4B02-9075-219417168F87}" destId="{C54F2126-A7D5-45E9-A297-196A4E5855A6}" srcOrd="0" destOrd="0" presId="urn:microsoft.com/office/officeart/2005/8/layout/chevron2"/>
    <dgm:cxn modelId="{5B279167-0074-4CBF-8D9A-9A5B772D080A}" type="presOf" srcId="{A705C3EA-09CA-4754-9638-A44D2977E390}" destId="{7397A205-95F8-49E4-B9C2-70E564B30EC4}" srcOrd="0" destOrd="0" presId="urn:microsoft.com/office/officeart/2005/8/layout/chevron2"/>
    <dgm:cxn modelId="{219E6A4B-6941-43C9-8152-EC7A33BB7C3F}" type="presOf" srcId="{59D70987-AA72-4696-8A1F-57F6A7163115}" destId="{C1F514F1-8F3B-4A58-980D-15C7AC711B91}" srcOrd="0" destOrd="0" presId="urn:microsoft.com/office/officeart/2005/8/layout/chevron2"/>
    <dgm:cxn modelId="{7DA81124-A79C-4BF7-A547-793EA5EA27C7}" type="presOf" srcId="{EAF45291-B030-43AF-AF17-E265B0AADF02}" destId="{4B7A66C0-8B52-4B60-BB79-5BF5BB63645A}" srcOrd="0" destOrd="0" presId="urn:microsoft.com/office/officeart/2005/8/layout/chevron2"/>
    <dgm:cxn modelId="{32FB1135-976E-432F-99C1-CF7394F348F5}" srcId="{F41789C0-9120-436A-8AFA-B2F2D658C9E2}" destId="{59D70987-AA72-4696-8A1F-57F6A7163115}" srcOrd="1" destOrd="0" parTransId="{EC171F02-1F12-47AE-A79F-8131083B64A4}" sibTransId="{423C0EF8-BC01-4D8E-9054-ED782B0C5554}"/>
    <dgm:cxn modelId="{825F55D6-5A40-4734-B5A8-3B5F0CEFFE48}" type="presOf" srcId="{9177A75F-EE9D-4E98-B2F0-E128EE6082A9}" destId="{9D793B95-98AC-4B41-A1FF-5B90319ADE46}" srcOrd="0" destOrd="0" presId="urn:microsoft.com/office/officeart/2005/8/layout/chevron2"/>
    <dgm:cxn modelId="{E729376C-8AFB-4C9B-975C-0E9492356BB8}" srcId="{59D70987-AA72-4696-8A1F-57F6A7163115}" destId="{EAF45291-B030-43AF-AF17-E265B0AADF02}" srcOrd="0" destOrd="0" parTransId="{C4A423B4-DA36-43AA-BAF5-811F785D3B6C}" sibTransId="{C9CBAE33-BA7D-4E28-AD8A-F742A7B11F10}"/>
    <dgm:cxn modelId="{AC7DFB51-C8AB-4F79-B39F-2C80B10143CC}" srcId="{F41789C0-9120-436A-8AFA-B2F2D658C9E2}" destId="{A705C3EA-09CA-4754-9638-A44D2977E390}" srcOrd="2" destOrd="0" parTransId="{D2A0DFF5-D097-473E-9AA2-D19C5FCE2627}" sibTransId="{7B6E4CF3-4B46-4991-94D1-77EB32545776}"/>
    <dgm:cxn modelId="{F222689B-A84D-4045-B99E-273555A7E238}" srcId="{F41789C0-9120-436A-8AFA-B2F2D658C9E2}" destId="{9177A75F-EE9D-4E98-B2F0-E128EE6082A9}" srcOrd="0" destOrd="0" parTransId="{574FB287-C28B-4969-9D3C-10E8DF9D3AB8}" sibTransId="{99D8781F-8E47-4EC6-8F9C-FCA3F7D38F72}"/>
    <dgm:cxn modelId="{53EF7498-9B8B-41B2-A257-7443B02381B4}" type="presOf" srcId="{F41789C0-9120-436A-8AFA-B2F2D658C9E2}" destId="{60E705A3-17A9-4AE8-91FC-9C3D0100BF4B}" srcOrd="0" destOrd="0" presId="urn:microsoft.com/office/officeart/2005/8/layout/chevron2"/>
    <dgm:cxn modelId="{8FED7335-38A8-41B0-9BAB-3DD6A25EB199}" type="presParOf" srcId="{60E705A3-17A9-4AE8-91FC-9C3D0100BF4B}" destId="{F143BEB5-40E9-4827-A856-5C6C6483C4AD}" srcOrd="0" destOrd="0" presId="urn:microsoft.com/office/officeart/2005/8/layout/chevron2"/>
    <dgm:cxn modelId="{3355BBE6-062A-4135-8CFD-DEBA32980E6F}" type="presParOf" srcId="{F143BEB5-40E9-4827-A856-5C6C6483C4AD}" destId="{9D793B95-98AC-4B41-A1FF-5B90319ADE46}" srcOrd="0" destOrd="0" presId="urn:microsoft.com/office/officeart/2005/8/layout/chevron2"/>
    <dgm:cxn modelId="{A5A96A9D-1CEC-43D4-93D4-8B21775D7606}" type="presParOf" srcId="{F143BEB5-40E9-4827-A856-5C6C6483C4AD}" destId="{BF8B2593-67AA-4415-8FD9-3103FF709A80}" srcOrd="1" destOrd="0" presId="urn:microsoft.com/office/officeart/2005/8/layout/chevron2"/>
    <dgm:cxn modelId="{B7AFF773-3BC7-48AB-BF7B-8C18E7E22401}" type="presParOf" srcId="{60E705A3-17A9-4AE8-91FC-9C3D0100BF4B}" destId="{ABC28108-B5EA-4FBF-AFB0-5AB5AEE5DD68}" srcOrd="1" destOrd="0" presId="urn:microsoft.com/office/officeart/2005/8/layout/chevron2"/>
    <dgm:cxn modelId="{75E1E6AC-E69D-440E-B608-F6E0C5083E03}" type="presParOf" srcId="{60E705A3-17A9-4AE8-91FC-9C3D0100BF4B}" destId="{F9F01F5A-5960-4689-A124-F551CB50C29C}" srcOrd="2" destOrd="0" presId="urn:microsoft.com/office/officeart/2005/8/layout/chevron2"/>
    <dgm:cxn modelId="{22699DC3-BB5C-4119-841D-2077AE29A0E2}" type="presParOf" srcId="{F9F01F5A-5960-4689-A124-F551CB50C29C}" destId="{C1F514F1-8F3B-4A58-980D-15C7AC711B91}" srcOrd="0" destOrd="0" presId="urn:microsoft.com/office/officeart/2005/8/layout/chevron2"/>
    <dgm:cxn modelId="{492C37E8-CCF2-4546-8E2E-4F4BBA824976}" type="presParOf" srcId="{F9F01F5A-5960-4689-A124-F551CB50C29C}" destId="{4B7A66C0-8B52-4B60-BB79-5BF5BB63645A}" srcOrd="1" destOrd="0" presId="urn:microsoft.com/office/officeart/2005/8/layout/chevron2"/>
    <dgm:cxn modelId="{1F211C81-FA50-4C8A-BFC0-CC776202B684}" type="presParOf" srcId="{60E705A3-17A9-4AE8-91FC-9C3D0100BF4B}" destId="{5E20B683-909B-42C1-990F-A18F7C03B939}" srcOrd="3" destOrd="0" presId="urn:microsoft.com/office/officeart/2005/8/layout/chevron2"/>
    <dgm:cxn modelId="{A26D4E22-3DD1-4DF6-8929-2B4926A74721}" type="presParOf" srcId="{60E705A3-17A9-4AE8-91FC-9C3D0100BF4B}" destId="{BE50C34C-1059-46D1-8DA7-0A61A3D93314}" srcOrd="4" destOrd="0" presId="urn:microsoft.com/office/officeart/2005/8/layout/chevron2"/>
    <dgm:cxn modelId="{531DDF70-B6F1-4554-8371-E83140E12E8B}" type="presParOf" srcId="{BE50C34C-1059-46D1-8DA7-0A61A3D93314}" destId="{7397A205-95F8-49E4-B9C2-70E564B30EC4}" srcOrd="0" destOrd="0" presId="urn:microsoft.com/office/officeart/2005/8/layout/chevron2"/>
    <dgm:cxn modelId="{8E34171F-89A6-4F60-994C-C124E81B0B58}" type="presParOf" srcId="{BE50C34C-1059-46D1-8DA7-0A61A3D93314}" destId="{C54F2126-A7D5-45E9-A297-196A4E5855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96CE83-A60C-483C-9158-E36CB8FB538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26F507-6DAA-4C7D-A557-4706E6A335EF}">
      <dgm:prSet phldrT="[Текст]" custT="1"/>
      <dgm:spPr/>
      <dgm:t>
        <a:bodyPr/>
        <a:lstStyle/>
        <a:p>
          <a:pPr algn="ctr"/>
          <a:endParaRPr lang="ru-RU" sz="1600" dirty="0" smtClean="0"/>
        </a:p>
        <a:p>
          <a:pPr algn="ctr"/>
          <a:r>
            <a:rPr lang="ru-RU" sz="1600" dirty="0" smtClean="0"/>
            <a:t>Область профессиональной деятельности</a:t>
          </a:r>
        </a:p>
        <a:p>
          <a:pPr algn="l"/>
          <a:r>
            <a:rPr lang="ru-RU" sz="1600" b="1" dirty="0" smtClean="0">
              <a:solidFill>
                <a:srgbClr val="C00000"/>
              </a:solidFill>
            </a:rPr>
            <a:t>01 Образование и наука</a:t>
          </a:r>
        </a:p>
        <a:p>
          <a:pPr algn="ctr"/>
          <a:endParaRPr lang="ru-RU" sz="1600" dirty="0"/>
        </a:p>
      </dgm:t>
    </dgm:pt>
    <dgm:pt modelId="{3478B106-FC21-4F2C-B6B7-07F8596ACE04}" type="parTrans" cxnId="{7A82F150-01A8-4768-9224-B171AD53EB24}">
      <dgm:prSet/>
      <dgm:spPr/>
      <dgm:t>
        <a:bodyPr/>
        <a:lstStyle/>
        <a:p>
          <a:endParaRPr lang="ru-RU"/>
        </a:p>
      </dgm:t>
    </dgm:pt>
    <dgm:pt modelId="{D46BA1F8-3F33-4708-805F-61C836547DA9}" type="sibTrans" cxnId="{7A82F150-01A8-4768-9224-B171AD53EB24}">
      <dgm:prSet/>
      <dgm:spPr/>
      <dgm:t>
        <a:bodyPr/>
        <a:lstStyle/>
        <a:p>
          <a:endParaRPr lang="ru-RU"/>
        </a:p>
      </dgm:t>
    </dgm:pt>
    <dgm:pt modelId="{D23CEDCB-41BD-4E90-A76E-C76B935501B6}">
      <dgm:prSet phldrT="[Текст]" custT="1"/>
      <dgm:spPr/>
      <dgm:t>
        <a:bodyPr/>
        <a:lstStyle/>
        <a:p>
          <a:pPr algn="ctr"/>
          <a:endParaRPr lang="ru-RU" sz="1600" dirty="0" smtClean="0"/>
        </a:p>
        <a:p>
          <a:pPr algn="ctr"/>
          <a:r>
            <a:rPr lang="ru-RU" sz="1600" dirty="0" smtClean="0"/>
            <a:t>Типы задач  профессиональной деятельности:</a:t>
          </a:r>
        </a:p>
        <a:p>
          <a:pPr algn="l"/>
          <a:r>
            <a:rPr lang="ru-RU" sz="1600" b="1" dirty="0" smtClean="0">
              <a:solidFill>
                <a:srgbClr val="C00000"/>
              </a:solidFill>
            </a:rPr>
            <a:t>- Педагогический </a:t>
          </a:r>
        </a:p>
        <a:p>
          <a:pPr algn="l"/>
          <a:r>
            <a:rPr lang="ru-RU" sz="1600" b="1" dirty="0" smtClean="0">
              <a:solidFill>
                <a:srgbClr val="C00000"/>
              </a:solidFill>
            </a:rPr>
            <a:t>- Научно-исследовательский </a:t>
          </a:r>
        </a:p>
        <a:p>
          <a:pPr algn="ctr"/>
          <a:endParaRPr lang="ru-RU" sz="1400" dirty="0"/>
        </a:p>
      </dgm:t>
    </dgm:pt>
    <dgm:pt modelId="{7788C484-6E35-4B62-898D-33D6422B1742}" type="parTrans" cxnId="{F279263A-B1C0-42C7-AE09-61C11A4210E4}">
      <dgm:prSet/>
      <dgm:spPr/>
      <dgm:t>
        <a:bodyPr/>
        <a:lstStyle/>
        <a:p>
          <a:endParaRPr lang="ru-RU"/>
        </a:p>
      </dgm:t>
    </dgm:pt>
    <dgm:pt modelId="{57A2B9A4-07F9-4C04-8EAB-07C2A801D446}" type="sibTrans" cxnId="{F279263A-B1C0-42C7-AE09-61C11A4210E4}">
      <dgm:prSet/>
      <dgm:spPr/>
      <dgm:t>
        <a:bodyPr/>
        <a:lstStyle/>
        <a:p>
          <a:endParaRPr lang="ru-RU"/>
        </a:p>
      </dgm:t>
    </dgm:pt>
    <dgm:pt modelId="{C170FB28-C0F1-4E2C-9350-97B96D656F63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/>
            <a:t>ПС- </a:t>
          </a:r>
          <a:r>
            <a:rPr lang="ru-RU" sz="1600" b="0" dirty="0" smtClean="0">
              <a:solidFill>
                <a:schemeClr val="bg1"/>
              </a:solidFill>
            </a:rPr>
            <a:t>01 Образование и наука</a:t>
          </a:r>
          <a:endParaRPr lang="ru-RU" sz="1600" b="0" dirty="0" smtClean="0"/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rgbClr val="C00000"/>
              </a:solidFill>
            </a:rPr>
            <a:t>Отбор конкретных обобщённых трудовых функций (ОТФ)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rgbClr val="C00000"/>
              </a:solidFill>
            </a:rPr>
            <a:t>Отдельные трудовые функции или трудовые действия</a:t>
          </a:r>
        </a:p>
      </dgm:t>
    </dgm:pt>
    <dgm:pt modelId="{26F07214-312A-4421-847D-EB84FE0FBF11}" type="parTrans" cxnId="{5AAEC3C6-BBA6-490F-B99A-23D30595E7C9}">
      <dgm:prSet/>
      <dgm:spPr/>
      <dgm:t>
        <a:bodyPr/>
        <a:lstStyle/>
        <a:p>
          <a:endParaRPr lang="ru-RU"/>
        </a:p>
      </dgm:t>
    </dgm:pt>
    <dgm:pt modelId="{0E2E6B02-F3E3-42F5-9A36-FC309C7AF4AD}" type="sibTrans" cxnId="{5AAEC3C6-BBA6-490F-B99A-23D30595E7C9}">
      <dgm:prSet/>
      <dgm:spPr/>
      <dgm:t>
        <a:bodyPr/>
        <a:lstStyle/>
        <a:p>
          <a:endParaRPr lang="ru-RU"/>
        </a:p>
      </dgm:t>
    </dgm:pt>
    <dgm:pt modelId="{40993E06-E05C-4431-8173-D452D05C9700}" type="pres">
      <dgm:prSet presAssocID="{9496CE83-A60C-483C-9158-E36CB8FB5388}" presName="Name0" presStyleCnt="0">
        <dgm:presLayoutVars>
          <dgm:dir/>
          <dgm:animLvl val="lvl"/>
          <dgm:resizeHandles val="exact"/>
        </dgm:presLayoutVars>
      </dgm:prSet>
      <dgm:spPr/>
    </dgm:pt>
    <dgm:pt modelId="{8B3BF555-99D3-4F20-8B93-FEA4D7374D5D}" type="pres">
      <dgm:prSet presAssocID="{9126F507-6DAA-4C7D-A557-4706E6A335EF}" presName="parTxOnly" presStyleLbl="node1" presStyleIdx="0" presStyleCnt="3" custScaleX="114057" custScaleY="1444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25418-AEA5-4CDE-9CDC-0AB3C297A532}" type="pres">
      <dgm:prSet presAssocID="{D46BA1F8-3F33-4708-805F-61C836547DA9}" presName="parTxOnlySpace" presStyleCnt="0"/>
      <dgm:spPr/>
    </dgm:pt>
    <dgm:pt modelId="{FC3B6277-48DE-43FB-BEAF-370FD331B9FE}" type="pres">
      <dgm:prSet presAssocID="{D23CEDCB-41BD-4E90-A76E-C76B935501B6}" presName="parTxOnly" presStyleLbl="node1" presStyleIdx="1" presStyleCnt="3" custScaleX="120458" custScaleY="144461" custLinFactNeighborX="-8506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AD5C8-6CA3-4BC4-AF1F-8BD81A8708B9}" type="pres">
      <dgm:prSet presAssocID="{57A2B9A4-07F9-4C04-8EAB-07C2A801D446}" presName="parTxOnlySpace" presStyleCnt="0"/>
      <dgm:spPr/>
    </dgm:pt>
    <dgm:pt modelId="{054B39BC-4212-47C9-8E13-749D367EDD4B}" type="pres">
      <dgm:prSet presAssocID="{C170FB28-C0F1-4E2C-9350-97B96D656F63}" presName="parTxOnly" presStyleLbl="node1" presStyleIdx="2" presStyleCnt="3" custScaleX="155379" custScaleY="144461" custLinFactX="-6398" custLinFactNeighborX="-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54714-1B8F-49BB-9450-5ED314250397}" type="presOf" srcId="{C170FB28-C0F1-4E2C-9350-97B96D656F63}" destId="{054B39BC-4212-47C9-8E13-749D367EDD4B}" srcOrd="0" destOrd="0" presId="urn:microsoft.com/office/officeart/2005/8/layout/chevron1"/>
    <dgm:cxn modelId="{5AAEC3C6-BBA6-490F-B99A-23D30595E7C9}" srcId="{9496CE83-A60C-483C-9158-E36CB8FB5388}" destId="{C170FB28-C0F1-4E2C-9350-97B96D656F63}" srcOrd="2" destOrd="0" parTransId="{26F07214-312A-4421-847D-EB84FE0FBF11}" sibTransId="{0E2E6B02-F3E3-42F5-9A36-FC309C7AF4AD}"/>
    <dgm:cxn modelId="{7A82F150-01A8-4768-9224-B171AD53EB24}" srcId="{9496CE83-A60C-483C-9158-E36CB8FB5388}" destId="{9126F507-6DAA-4C7D-A557-4706E6A335EF}" srcOrd="0" destOrd="0" parTransId="{3478B106-FC21-4F2C-B6B7-07F8596ACE04}" sibTransId="{D46BA1F8-3F33-4708-805F-61C836547DA9}"/>
    <dgm:cxn modelId="{333EAC84-530F-4F80-BF4E-53127222AEEB}" type="presOf" srcId="{D23CEDCB-41BD-4E90-A76E-C76B935501B6}" destId="{FC3B6277-48DE-43FB-BEAF-370FD331B9FE}" srcOrd="0" destOrd="0" presId="urn:microsoft.com/office/officeart/2005/8/layout/chevron1"/>
    <dgm:cxn modelId="{F279263A-B1C0-42C7-AE09-61C11A4210E4}" srcId="{9496CE83-A60C-483C-9158-E36CB8FB5388}" destId="{D23CEDCB-41BD-4E90-A76E-C76B935501B6}" srcOrd="1" destOrd="0" parTransId="{7788C484-6E35-4B62-898D-33D6422B1742}" sibTransId="{57A2B9A4-07F9-4C04-8EAB-07C2A801D446}"/>
    <dgm:cxn modelId="{9B1FE83F-E0A6-4B6F-8266-F8DB116350DC}" type="presOf" srcId="{9126F507-6DAA-4C7D-A557-4706E6A335EF}" destId="{8B3BF555-99D3-4F20-8B93-FEA4D7374D5D}" srcOrd="0" destOrd="0" presId="urn:microsoft.com/office/officeart/2005/8/layout/chevron1"/>
    <dgm:cxn modelId="{9275A779-7516-4560-8691-7DC9DD6D35E7}" type="presOf" srcId="{9496CE83-A60C-483C-9158-E36CB8FB5388}" destId="{40993E06-E05C-4431-8173-D452D05C9700}" srcOrd="0" destOrd="0" presId="urn:microsoft.com/office/officeart/2005/8/layout/chevron1"/>
    <dgm:cxn modelId="{E1CA00C5-F857-4435-8F80-000E59C897A3}" type="presParOf" srcId="{40993E06-E05C-4431-8173-D452D05C9700}" destId="{8B3BF555-99D3-4F20-8B93-FEA4D7374D5D}" srcOrd="0" destOrd="0" presId="urn:microsoft.com/office/officeart/2005/8/layout/chevron1"/>
    <dgm:cxn modelId="{DC31FEBD-C8F7-4CC1-BA23-9EE22B9F71E7}" type="presParOf" srcId="{40993E06-E05C-4431-8173-D452D05C9700}" destId="{BEB25418-AEA5-4CDE-9CDC-0AB3C297A532}" srcOrd="1" destOrd="0" presId="urn:microsoft.com/office/officeart/2005/8/layout/chevron1"/>
    <dgm:cxn modelId="{658ED537-1872-4227-824F-60FAAD8AF77B}" type="presParOf" srcId="{40993E06-E05C-4431-8173-D452D05C9700}" destId="{FC3B6277-48DE-43FB-BEAF-370FD331B9FE}" srcOrd="2" destOrd="0" presId="urn:microsoft.com/office/officeart/2005/8/layout/chevron1"/>
    <dgm:cxn modelId="{438D253F-EEB7-4200-BC8F-720D2FA413A7}" type="presParOf" srcId="{40993E06-E05C-4431-8173-D452D05C9700}" destId="{6C1AD5C8-6CA3-4BC4-AF1F-8BD81A8708B9}" srcOrd="3" destOrd="0" presId="urn:microsoft.com/office/officeart/2005/8/layout/chevron1"/>
    <dgm:cxn modelId="{A6A5393E-F584-4A30-9CBE-AFC8B453C8FB}" type="presParOf" srcId="{40993E06-E05C-4431-8173-D452D05C9700}" destId="{054B39BC-4212-47C9-8E13-749D367EDD4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96CE83-A60C-483C-9158-E36CB8FB538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26F507-6DAA-4C7D-A557-4706E6A335E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600" dirty="0" smtClean="0"/>
            <a:t>Область профессиональной деятельности</a:t>
          </a:r>
        </a:p>
        <a:p>
          <a:pPr algn="l">
            <a:spcAft>
              <a:spcPts val="0"/>
            </a:spcAft>
          </a:pPr>
          <a:r>
            <a:rPr lang="ru-RU" sz="1600" b="1" strike="noStrike" dirty="0" smtClean="0">
              <a:solidFill>
                <a:srgbClr val="C00000"/>
              </a:solidFill>
            </a:rPr>
            <a:t>40 Сквозные виды профессиональной деятельности в промышленности (в сфере)</a:t>
          </a:r>
          <a:endParaRPr lang="ru-RU" sz="1600" strike="noStrike" dirty="0"/>
        </a:p>
      </dgm:t>
    </dgm:pt>
    <dgm:pt modelId="{3478B106-FC21-4F2C-B6B7-07F8596ACE04}" type="parTrans" cxnId="{7A82F150-01A8-4768-9224-B171AD53EB24}">
      <dgm:prSet/>
      <dgm:spPr/>
      <dgm:t>
        <a:bodyPr/>
        <a:lstStyle/>
        <a:p>
          <a:endParaRPr lang="ru-RU"/>
        </a:p>
      </dgm:t>
    </dgm:pt>
    <dgm:pt modelId="{D46BA1F8-3F33-4708-805F-61C836547DA9}" type="sibTrans" cxnId="{7A82F150-01A8-4768-9224-B171AD53EB24}">
      <dgm:prSet/>
      <dgm:spPr/>
      <dgm:t>
        <a:bodyPr/>
        <a:lstStyle/>
        <a:p>
          <a:endParaRPr lang="ru-RU"/>
        </a:p>
      </dgm:t>
    </dgm:pt>
    <dgm:pt modelId="{D23CEDCB-41BD-4E90-A76E-C76B935501B6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endParaRPr lang="ru-RU" sz="1600" dirty="0" smtClean="0"/>
        </a:p>
        <a:p>
          <a:pPr algn="ctr">
            <a:spcAft>
              <a:spcPts val="0"/>
            </a:spcAft>
          </a:pPr>
          <a:r>
            <a:rPr lang="ru-RU" sz="1600" dirty="0" smtClean="0"/>
            <a:t>Типы задач  профессиональной деятельности:</a:t>
          </a:r>
        </a:p>
        <a:p>
          <a:pPr algn="l">
            <a:spcAft>
              <a:spcPts val="0"/>
            </a:spcAft>
          </a:pPr>
          <a:r>
            <a:rPr lang="ru-RU" sz="1600" b="1" strike="noStrike" dirty="0" smtClean="0">
              <a:solidFill>
                <a:srgbClr val="C00000"/>
              </a:solidFill>
            </a:rPr>
            <a:t>- проектно-технологический  </a:t>
          </a:r>
        </a:p>
        <a:p>
          <a:pPr algn="l">
            <a:spcAft>
              <a:spcPts val="0"/>
            </a:spcAft>
          </a:pPr>
          <a:r>
            <a:rPr lang="ru-RU" sz="1600" b="1" strike="noStrike" dirty="0" smtClean="0">
              <a:solidFill>
                <a:srgbClr val="C00000"/>
              </a:solidFill>
            </a:rPr>
            <a:t>или</a:t>
          </a:r>
        </a:p>
        <a:p>
          <a:pPr algn="l">
            <a:spcAft>
              <a:spcPts val="0"/>
            </a:spcAft>
          </a:pPr>
          <a:r>
            <a:rPr lang="ru-RU" sz="1600" b="1" strike="noStrike" dirty="0" smtClean="0">
              <a:solidFill>
                <a:srgbClr val="C00000"/>
              </a:solidFill>
            </a:rPr>
            <a:t>- организационно-управленческий</a:t>
          </a:r>
          <a:r>
            <a:rPr lang="ru-RU" sz="1600" b="1" strike="sngStrike" dirty="0" smtClean="0">
              <a:solidFill>
                <a:srgbClr val="C00000"/>
              </a:solidFill>
            </a:rPr>
            <a:t>  </a:t>
          </a:r>
        </a:p>
        <a:p>
          <a:pPr algn="ctr">
            <a:spcAft>
              <a:spcPct val="35000"/>
            </a:spcAft>
          </a:pPr>
          <a:endParaRPr lang="ru-RU" sz="1400" dirty="0"/>
        </a:p>
      </dgm:t>
    </dgm:pt>
    <dgm:pt modelId="{7788C484-6E35-4B62-898D-33D6422B1742}" type="parTrans" cxnId="{F279263A-B1C0-42C7-AE09-61C11A4210E4}">
      <dgm:prSet/>
      <dgm:spPr/>
      <dgm:t>
        <a:bodyPr/>
        <a:lstStyle/>
        <a:p>
          <a:endParaRPr lang="ru-RU"/>
        </a:p>
      </dgm:t>
    </dgm:pt>
    <dgm:pt modelId="{57A2B9A4-07F9-4C04-8EAB-07C2A801D446}" type="sibTrans" cxnId="{F279263A-B1C0-42C7-AE09-61C11A4210E4}">
      <dgm:prSet/>
      <dgm:spPr/>
      <dgm:t>
        <a:bodyPr/>
        <a:lstStyle/>
        <a:p>
          <a:endParaRPr lang="ru-RU"/>
        </a:p>
      </dgm:t>
    </dgm:pt>
    <dgm:pt modelId="{C170FB28-C0F1-4E2C-9350-97B96D656F6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/>
            <a:t>Иные </a:t>
          </a:r>
        </a:p>
        <a:p>
          <a:pPr>
            <a:spcAft>
              <a:spcPts val="0"/>
            </a:spcAft>
          </a:pPr>
          <a:r>
            <a:rPr lang="ru-RU" sz="1600" dirty="0" smtClean="0"/>
            <a:t>требования, предъявляемые к выпускникам</a:t>
          </a:r>
          <a:r>
            <a:rPr lang="ru-RU" sz="2000" dirty="0" smtClean="0">
              <a:solidFill>
                <a:srgbClr val="FF0000"/>
              </a:solidFill>
            </a:rPr>
            <a:t>*</a:t>
          </a:r>
          <a:endParaRPr lang="ru-RU" sz="2000" b="1" dirty="0" smtClean="0">
            <a:solidFill>
              <a:srgbClr val="FF0000"/>
            </a:solidFill>
          </a:endParaRPr>
        </a:p>
      </dgm:t>
    </dgm:pt>
    <dgm:pt modelId="{26F07214-312A-4421-847D-EB84FE0FBF11}" type="parTrans" cxnId="{5AAEC3C6-BBA6-490F-B99A-23D30595E7C9}">
      <dgm:prSet/>
      <dgm:spPr/>
      <dgm:t>
        <a:bodyPr/>
        <a:lstStyle/>
        <a:p>
          <a:endParaRPr lang="ru-RU"/>
        </a:p>
      </dgm:t>
    </dgm:pt>
    <dgm:pt modelId="{0E2E6B02-F3E3-42F5-9A36-FC309C7AF4AD}" type="sibTrans" cxnId="{5AAEC3C6-BBA6-490F-B99A-23D30595E7C9}">
      <dgm:prSet/>
      <dgm:spPr/>
      <dgm:t>
        <a:bodyPr/>
        <a:lstStyle/>
        <a:p>
          <a:endParaRPr lang="ru-RU"/>
        </a:p>
      </dgm:t>
    </dgm:pt>
    <dgm:pt modelId="{40993E06-E05C-4431-8173-D452D05C9700}" type="pres">
      <dgm:prSet presAssocID="{9496CE83-A60C-483C-9158-E36CB8FB5388}" presName="Name0" presStyleCnt="0">
        <dgm:presLayoutVars>
          <dgm:dir/>
          <dgm:animLvl val="lvl"/>
          <dgm:resizeHandles val="exact"/>
        </dgm:presLayoutVars>
      </dgm:prSet>
      <dgm:spPr/>
    </dgm:pt>
    <dgm:pt modelId="{8B3BF555-99D3-4F20-8B93-FEA4D7374D5D}" type="pres">
      <dgm:prSet presAssocID="{9126F507-6DAA-4C7D-A557-4706E6A335EF}" presName="parTxOnly" presStyleLbl="node1" presStyleIdx="0" presStyleCnt="3" custScaleX="415245" custScaleY="459907" custLinFactX="67449" custLinFactNeighborX="100000" custLinFactNeighborY="-107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25418-AEA5-4CDE-9CDC-0AB3C297A532}" type="pres">
      <dgm:prSet presAssocID="{D46BA1F8-3F33-4708-805F-61C836547DA9}" presName="parTxOnlySpace" presStyleCnt="0"/>
      <dgm:spPr/>
    </dgm:pt>
    <dgm:pt modelId="{FC3B6277-48DE-43FB-BEAF-370FD331B9FE}" type="pres">
      <dgm:prSet presAssocID="{D23CEDCB-41BD-4E90-A76E-C76B935501B6}" presName="parTxOnly" presStyleLbl="node1" presStyleIdx="1" presStyleCnt="3" custScaleX="372315" custScaleY="471824" custLinFactX="10190" custLinFactNeighborX="100000" custLinFactNeighborY="-10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AD5C8-6CA3-4BC4-AF1F-8BD81A8708B9}" type="pres">
      <dgm:prSet presAssocID="{57A2B9A4-07F9-4C04-8EAB-07C2A801D446}" presName="parTxOnlySpace" presStyleCnt="0"/>
      <dgm:spPr/>
    </dgm:pt>
    <dgm:pt modelId="{054B39BC-4212-47C9-8E13-749D367EDD4B}" type="pres">
      <dgm:prSet presAssocID="{C170FB28-C0F1-4E2C-9350-97B96D656F63}" presName="parTxOnly" presStyleLbl="node1" presStyleIdx="2" presStyleCnt="3" custScaleX="376534" custScaleY="481369" custLinFactX="-31176" custLinFactNeighborX="-100000" custLinFactNeighborY="-54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AA133-06D2-42F1-A3A3-F66FB348A1F9}" type="presOf" srcId="{D23CEDCB-41BD-4E90-A76E-C76B935501B6}" destId="{FC3B6277-48DE-43FB-BEAF-370FD331B9FE}" srcOrd="0" destOrd="0" presId="urn:microsoft.com/office/officeart/2005/8/layout/chevron1"/>
    <dgm:cxn modelId="{5AAEC3C6-BBA6-490F-B99A-23D30595E7C9}" srcId="{9496CE83-A60C-483C-9158-E36CB8FB5388}" destId="{C170FB28-C0F1-4E2C-9350-97B96D656F63}" srcOrd="2" destOrd="0" parTransId="{26F07214-312A-4421-847D-EB84FE0FBF11}" sibTransId="{0E2E6B02-F3E3-42F5-9A36-FC309C7AF4AD}"/>
    <dgm:cxn modelId="{14BCD660-66AB-4AD1-8BC5-F06B8379E584}" type="presOf" srcId="{9496CE83-A60C-483C-9158-E36CB8FB5388}" destId="{40993E06-E05C-4431-8173-D452D05C9700}" srcOrd="0" destOrd="0" presId="urn:microsoft.com/office/officeart/2005/8/layout/chevron1"/>
    <dgm:cxn modelId="{7A82F150-01A8-4768-9224-B171AD53EB24}" srcId="{9496CE83-A60C-483C-9158-E36CB8FB5388}" destId="{9126F507-6DAA-4C7D-A557-4706E6A335EF}" srcOrd="0" destOrd="0" parTransId="{3478B106-FC21-4F2C-B6B7-07F8596ACE04}" sibTransId="{D46BA1F8-3F33-4708-805F-61C836547DA9}"/>
    <dgm:cxn modelId="{F279263A-B1C0-42C7-AE09-61C11A4210E4}" srcId="{9496CE83-A60C-483C-9158-E36CB8FB5388}" destId="{D23CEDCB-41BD-4E90-A76E-C76B935501B6}" srcOrd="1" destOrd="0" parTransId="{7788C484-6E35-4B62-898D-33D6422B1742}" sibTransId="{57A2B9A4-07F9-4C04-8EAB-07C2A801D446}"/>
    <dgm:cxn modelId="{267C2E82-57BC-4412-930C-EFFD03837C95}" type="presOf" srcId="{9126F507-6DAA-4C7D-A557-4706E6A335EF}" destId="{8B3BF555-99D3-4F20-8B93-FEA4D7374D5D}" srcOrd="0" destOrd="0" presId="urn:microsoft.com/office/officeart/2005/8/layout/chevron1"/>
    <dgm:cxn modelId="{F1C19F67-8A14-40F6-B0D1-B4D4153B6C3C}" type="presOf" srcId="{C170FB28-C0F1-4E2C-9350-97B96D656F63}" destId="{054B39BC-4212-47C9-8E13-749D367EDD4B}" srcOrd="0" destOrd="0" presId="urn:microsoft.com/office/officeart/2005/8/layout/chevron1"/>
    <dgm:cxn modelId="{00655AB7-CE75-445F-84C4-FE0BD9B942F3}" type="presParOf" srcId="{40993E06-E05C-4431-8173-D452D05C9700}" destId="{8B3BF555-99D3-4F20-8B93-FEA4D7374D5D}" srcOrd="0" destOrd="0" presId="urn:microsoft.com/office/officeart/2005/8/layout/chevron1"/>
    <dgm:cxn modelId="{C92762B9-18BE-49FB-B61B-2D08F8C4218F}" type="presParOf" srcId="{40993E06-E05C-4431-8173-D452D05C9700}" destId="{BEB25418-AEA5-4CDE-9CDC-0AB3C297A532}" srcOrd="1" destOrd="0" presId="urn:microsoft.com/office/officeart/2005/8/layout/chevron1"/>
    <dgm:cxn modelId="{CC570EC2-B842-4240-8B9D-CF0659760ED2}" type="presParOf" srcId="{40993E06-E05C-4431-8173-D452D05C9700}" destId="{FC3B6277-48DE-43FB-BEAF-370FD331B9FE}" srcOrd="2" destOrd="0" presId="urn:microsoft.com/office/officeart/2005/8/layout/chevron1"/>
    <dgm:cxn modelId="{BA541E94-7158-4B6F-8FAF-C9F460E955AE}" type="presParOf" srcId="{40993E06-E05C-4431-8173-D452D05C9700}" destId="{6C1AD5C8-6CA3-4BC4-AF1F-8BD81A8708B9}" srcOrd="3" destOrd="0" presId="urn:microsoft.com/office/officeart/2005/8/layout/chevron1"/>
    <dgm:cxn modelId="{1D0FFEBF-D45F-4554-B8C9-A361D104ADE0}" type="presParOf" srcId="{40993E06-E05C-4431-8173-D452D05C9700}" destId="{054B39BC-4212-47C9-8E13-749D367EDD4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93B95-98AC-4B41-A1FF-5B90319ADE46}">
      <dsp:nvSpPr>
        <dsp:cNvPr id="0" name=""/>
        <dsp:cNvSpPr/>
      </dsp:nvSpPr>
      <dsp:spPr>
        <a:xfrm rot="5400000">
          <a:off x="-255117" y="258988"/>
          <a:ext cx="1700782" cy="1190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Декабрь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2018г.</a:t>
          </a:r>
          <a:endParaRPr lang="ru-RU" sz="1600" b="1" kern="1200" dirty="0"/>
        </a:p>
      </dsp:txBody>
      <dsp:txXfrm rot="-5400000">
        <a:off x="1" y="599145"/>
        <a:ext cx="1190547" cy="510235"/>
      </dsp:txXfrm>
    </dsp:sp>
    <dsp:sp modelId="{BF8B2593-67AA-4415-8FD9-3103FF709A80}">
      <dsp:nvSpPr>
        <dsp:cNvPr id="0" name=""/>
        <dsp:cNvSpPr/>
      </dsp:nvSpPr>
      <dsp:spPr>
        <a:xfrm rot="5400000">
          <a:off x="3121240" y="-1926821"/>
          <a:ext cx="1106089" cy="496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Проекты СУОС по направлениям  подготовки / специальностям                                                                          (завершение работы рабочих групп)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1190548" y="57866"/>
        <a:ext cx="4913480" cy="998099"/>
      </dsp:txXfrm>
    </dsp:sp>
    <dsp:sp modelId="{C1F514F1-8F3B-4A58-980D-15C7AC711B91}">
      <dsp:nvSpPr>
        <dsp:cNvPr id="0" name=""/>
        <dsp:cNvSpPr/>
      </dsp:nvSpPr>
      <dsp:spPr>
        <a:xfrm rot="5400000">
          <a:off x="-255117" y="1766926"/>
          <a:ext cx="1700782" cy="1190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Январь-февраль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2019г.</a:t>
          </a:r>
          <a:endParaRPr lang="ru-RU" sz="1600" b="1" kern="1200" dirty="0"/>
        </a:p>
      </dsp:txBody>
      <dsp:txXfrm rot="-5400000">
        <a:off x="1" y="2107083"/>
        <a:ext cx="1190547" cy="510235"/>
      </dsp:txXfrm>
    </dsp:sp>
    <dsp:sp modelId="{4B7A66C0-8B52-4B60-BB79-5BF5BB63645A}">
      <dsp:nvSpPr>
        <dsp:cNvPr id="0" name=""/>
        <dsp:cNvSpPr/>
      </dsp:nvSpPr>
      <dsp:spPr>
        <a:xfrm rot="5400000">
          <a:off x="3121531" y="-419174"/>
          <a:ext cx="1105508" cy="496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Рассмотрение и утверждение СУОС на Ученом совете учебных структурных подразделений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Рассмотрение и утверждение СУОС на Методическом и Ученом советах НИ ТГУ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1190548" y="1565775"/>
        <a:ext cx="4913509" cy="997576"/>
      </dsp:txXfrm>
    </dsp:sp>
    <dsp:sp modelId="{7397A205-95F8-49E4-B9C2-70E564B30EC4}">
      <dsp:nvSpPr>
        <dsp:cNvPr id="0" name=""/>
        <dsp:cNvSpPr/>
      </dsp:nvSpPr>
      <dsp:spPr>
        <a:xfrm rot="5400000">
          <a:off x="-255117" y="3274863"/>
          <a:ext cx="1700782" cy="1190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Февраль-март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2019г.</a:t>
          </a:r>
          <a:endParaRPr lang="ru-RU" sz="1600" b="1" kern="1200" dirty="0"/>
        </a:p>
      </dsp:txBody>
      <dsp:txXfrm rot="-5400000">
        <a:off x="1" y="3615020"/>
        <a:ext cx="1190547" cy="510235"/>
      </dsp:txXfrm>
    </dsp:sp>
    <dsp:sp modelId="{C54F2126-A7D5-45E9-A297-196A4E5855A6}">
      <dsp:nvSpPr>
        <dsp:cNvPr id="0" name=""/>
        <dsp:cNvSpPr/>
      </dsp:nvSpPr>
      <dsp:spPr>
        <a:xfrm rot="5400000">
          <a:off x="3121531" y="1088763"/>
          <a:ext cx="1105508" cy="496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Разработка компонентов ОПОП в соответствии СУОС  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1190548" y="3073712"/>
        <a:ext cx="4913509" cy="997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BF555-99D3-4F20-8B93-FEA4D7374D5D}">
      <dsp:nvSpPr>
        <dsp:cNvPr id="0" name=""/>
        <dsp:cNvSpPr/>
      </dsp:nvSpPr>
      <dsp:spPr>
        <a:xfrm>
          <a:off x="6521" y="1981195"/>
          <a:ext cx="3308957" cy="1676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Область профессиональной деятельности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01 Образование и наука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844725" y="1981195"/>
        <a:ext cx="1632549" cy="1676408"/>
      </dsp:txXfrm>
    </dsp:sp>
    <dsp:sp modelId="{FC3B6277-48DE-43FB-BEAF-370FD331B9FE}">
      <dsp:nvSpPr>
        <dsp:cNvPr id="0" name=""/>
        <dsp:cNvSpPr/>
      </dsp:nvSpPr>
      <dsp:spPr>
        <a:xfrm>
          <a:off x="2778584" y="1981195"/>
          <a:ext cx="3494659" cy="1676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Типы задач  профессиональной деятельности: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- Педагогический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- Научно-исследовательский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616788" y="1981195"/>
        <a:ext cx="1818251" cy="1676408"/>
      </dsp:txXfrm>
    </dsp:sp>
    <dsp:sp modelId="{054B39BC-4212-47C9-8E13-749D367EDD4B}">
      <dsp:nvSpPr>
        <dsp:cNvPr id="0" name=""/>
        <dsp:cNvSpPr/>
      </dsp:nvSpPr>
      <dsp:spPr>
        <a:xfrm>
          <a:off x="5754180" y="1981195"/>
          <a:ext cx="4507768" cy="1676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/>
            <a:t>ПС- </a:t>
          </a:r>
          <a:r>
            <a:rPr lang="ru-RU" sz="1600" b="0" kern="1200" dirty="0" smtClean="0">
              <a:solidFill>
                <a:schemeClr val="bg1"/>
              </a:solidFill>
            </a:rPr>
            <a:t>01 Образование и наука</a:t>
          </a:r>
          <a:endParaRPr lang="ru-RU" sz="1600" b="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Отбор конкретных обобщённых трудовых функций (ОТФ)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Отдельные трудовые функции или трудовые действия</a:t>
          </a:r>
        </a:p>
      </dsp:txBody>
      <dsp:txXfrm>
        <a:off x="6592384" y="1981195"/>
        <a:ext cx="2831360" cy="1676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BF555-99D3-4F20-8B93-FEA4D7374D5D}">
      <dsp:nvSpPr>
        <dsp:cNvPr id="0" name=""/>
        <dsp:cNvSpPr/>
      </dsp:nvSpPr>
      <dsp:spPr>
        <a:xfrm>
          <a:off x="773922" y="1910743"/>
          <a:ext cx="4148334" cy="1837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Область профессиональной деятельности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strike="noStrike" kern="1200" dirty="0" smtClean="0">
              <a:solidFill>
                <a:srgbClr val="C00000"/>
              </a:solidFill>
            </a:rPr>
            <a:t>40 Сквозные виды профессиональной деятельности в промышленности (в сфере)</a:t>
          </a:r>
          <a:endParaRPr lang="ru-RU" sz="1600" strike="noStrike" kern="1200" dirty="0"/>
        </a:p>
      </dsp:txBody>
      <dsp:txXfrm>
        <a:off x="1692824" y="1910743"/>
        <a:ext cx="2310530" cy="1837804"/>
      </dsp:txXfrm>
    </dsp:sp>
    <dsp:sp modelId="{FC3B6277-48DE-43FB-BEAF-370FD331B9FE}">
      <dsp:nvSpPr>
        <dsp:cNvPr id="0" name=""/>
        <dsp:cNvSpPr/>
      </dsp:nvSpPr>
      <dsp:spPr>
        <a:xfrm>
          <a:off x="4250333" y="1888894"/>
          <a:ext cx="3719459" cy="18854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Типы задач  профессиональной деятельности: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strike="noStrike" kern="1200" dirty="0" smtClean="0">
              <a:solidFill>
                <a:srgbClr val="C00000"/>
              </a:solidFill>
            </a:rPr>
            <a:t>- проектно-технологический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strike="noStrike" kern="1200" dirty="0" smtClean="0">
              <a:solidFill>
                <a:srgbClr val="C00000"/>
              </a:solidFill>
            </a:rPr>
            <a:t>или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strike="noStrike" kern="1200" dirty="0" smtClean="0">
              <a:solidFill>
                <a:srgbClr val="C00000"/>
              </a:solidFill>
            </a:rPr>
            <a:t>- организационно-управленческий</a:t>
          </a:r>
          <a:r>
            <a:rPr lang="ru-RU" sz="1600" b="1" strike="sngStrike" kern="1200" dirty="0" smtClean="0">
              <a:solidFill>
                <a:srgbClr val="C00000"/>
              </a:solidFill>
            </a:rPr>
            <a:t>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193046" y="1888894"/>
        <a:ext cx="1834034" cy="1885425"/>
      </dsp:txXfrm>
    </dsp:sp>
    <dsp:sp modelId="{054B39BC-4212-47C9-8E13-749D367EDD4B}">
      <dsp:nvSpPr>
        <dsp:cNvPr id="0" name=""/>
        <dsp:cNvSpPr/>
      </dsp:nvSpPr>
      <dsp:spPr>
        <a:xfrm>
          <a:off x="7256840" y="1888892"/>
          <a:ext cx="3761607" cy="1923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Иные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требования, предъявляемые к выпускникам</a:t>
          </a:r>
          <a:r>
            <a:rPr lang="ru-RU" sz="2000" kern="1200" dirty="0" smtClean="0">
              <a:solidFill>
                <a:srgbClr val="FF0000"/>
              </a:solidFill>
            </a:rPr>
            <a:t>*</a:t>
          </a:r>
          <a:endParaRPr lang="ru-RU" sz="2000" b="1" kern="1200" dirty="0" smtClean="0">
            <a:solidFill>
              <a:srgbClr val="FF0000"/>
            </a:solidFill>
          </a:endParaRPr>
        </a:p>
      </dsp:txBody>
      <dsp:txXfrm>
        <a:off x="8218624" y="1888892"/>
        <a:ext cx="1838040" cy="192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4C4A-31FF-CF4C-B8F7-E160B4C1288C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AC0EE-B693-4F4C-BABF-49FB1B0EB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3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7"/>
            <a:ext cx="103632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96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840434" y="365426"/>
            <a:ext cx="10523697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840436" y="1682542"/>
            <a:ext cx="5161757" cy="82459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41175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38849" y="365426"/>
            <a:ext cx="10523696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740767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829155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40433" y="15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187178" y="988238"/>
            <a:ext cx="6176952" cy="58697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1529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840433" y="15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840433" y="2059089"/>
            <a:ext cx="3935266" cy="479891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318010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13532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8731615" y="0"/>
            <a:ext cx="2630925" cy="654746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838849" y="365428"/>
            <a:ext cx="7740254" cy="64925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426012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525893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525893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139706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83063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3320" y="14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2049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838950" y="1827125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892960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840827" y="365999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706461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838967" y="365999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383833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664510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5187623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852935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840829" y="2059386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602395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62204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826229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525893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525893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761861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11637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56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8782" y="1495807"/>
            <a:ext cx="51701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833320" y="14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868830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38950" y="1827125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3568597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840827" y="365999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02020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967" y="365999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701137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08802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5187623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316072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40829" y="2059386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41111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777037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482009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525893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525893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5008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75471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833320" y="14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79193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838950" y="1827125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9964654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840827" y="365999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157979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838967" y="365999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6572033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924275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5187623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7264545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840829" y="15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840829" y="2059386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6660929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838967" y="230866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838967" y="1827125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4301907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8616607" y="6405614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192058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5105" y="4"/>
            <a:ext cx="10371178" cy="1569999"/>
          </a:xfrm>
          <a:prstGeom prst="rect">
            <a:avLst/>
          </a:prstGeom>
        </p:spPr>
        <p:txBody>
          <a:bodyPr anchor="b"/>
          <a:lstStyle>
            <a:lvl1pPr>
              <a:defRPr sz="67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915105" y="1705838"/>
            <a:ext cx="9151040" cy="2229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7237" y="6280151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4391201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325530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832492" y="0"/>
            <a:ext cx="10523696" cy="4566222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32492" y="4593232"/>
            <a:ext cx="10523696" cy="226476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0500019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838846" y="1827132"/>
            <a:ext cx="5185589" cy="50308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5525450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840434" y="365426"/>
            <a:ext cx="10523697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840436" y="1682542"/>
            <a:ext cx="5161757" cy="82459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8280446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38849" y="365426"/>
            <a:ext cx="10523696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5505170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8959875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40433" y="9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187178" y="988238"/>
            <a:ext cx="6176952" cy="58697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667407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840433" y="9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840433" y="2059089"/>
            <a:ext cx="3935266" cy="479891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8318676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41334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5105" y="4"/>
            <a:ext cx="10371178" cy="1569999"/>
          </a:xfrm>
          <a:prstGeom prst="rect">
            <a:avLst/>
          </a:prstGeom>
        </p:spPr>
        <p:txBody>
          <a:bodyPr anchor="b"/>
          <a:lstStyle>
            <a:lvl1pPr>
              <a:defRPr sz="67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915105" y="1705838"/>
            <a:ext cx="9151040" cy="2229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7244" y="6280151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9482621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8731615" y="0"/>
            <a:ext cx="2630925" cy="654746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838849" y="365428"/>
            <a:ext cx="7740254" cy="64925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804739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9854170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5224886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9263839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3186062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2647368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9170356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062166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3936756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4371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4551169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7249049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5328856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636867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7277730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5790214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290560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0351128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3713181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558544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53583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832492" y="0"/>
            <a:ext cx="10523696" cy="4566222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32492" y="4593232"/>
            <a:ext cx="10523696" cy="226476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8797731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3715722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8858390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0451360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3302770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6079632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2435480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6168702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1974876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9143668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75759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838846" y="1827138"/>
            <a:ext cx="5185589" cy="50308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6269777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164656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4222650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44633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1869350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9238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48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9" Type="http://schemas.openxmlformats.org/officeDocument/2006/relationships/slideLayout" Target="../slideLayouts/slideLayout44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34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7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8.xml"/><Relationship Id="rId38" Type="http://schemas.openxmlformats.org/officeDocument/2006/relationships/slideLayout" Target="../slideLayouts/slideLayout43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29" Type="http://schemas.openxmlformats.org/officeDocument/2006/relationships/slideLayout" Target="../slideLayouts/slideLayout34.xml"/><Relationship Id="rId41" Type="http://schemas.openxmlformats.org/officeDocument/2006/relationships/slideLayout" Target="../slideLayouts/slideLayout46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7.xml"/><Relationship Id="rId37" Type="http://schemas.openxmlformats.org/officeDocument/2006/relationships/slideLayout" Target="../slideLayouts/slideLayout42.xml"/><Relationship Id="rId40" Type="http://schemas.openxmlformats.org/officeDocument/2006/relationships/slideLayout" Target="../slideLayouts/slideLayout45.xml"/><Relationship Id="rId45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31" Type="http://schemas.openxmlformats.org/officeDocument/2006/relationships/slideLayout" Target="../slideLayouts/slideLayout36.xml"/><Relationship Id="rId44" Type="http://schemas.openxmlformats.org/officeDocument/2006/relationships/slideLayout" Target="../slideLayouts/slideLayout49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Relationship Id="rId30" Type="http://schemas.openxmlformats.org/officeDocument/2006/relationships/slideLayout" Target="../slideLayouts/slideLayout35.xml"/><Relationship Id="rId35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slideLayout" Target="../slideLayouts/slideLayout88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42" Type="http://schemas.openxmlformats.org/officeDocument/2006/relationships/slideLayout" Target="../slideLayouts/slideLayout91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46" Type="http://schemas.openxmlformats.org/officeDocument/2006/relationships/theme" Target="../theme/theme3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41" Type="http://schemas.openxmlformats.org/officeDocument/2006/relationships/slideLayout" Target="../slideLayouts/slideLayout90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40" Type="http://schemas.openxmlformats.org/officeDocument/2006/relationships/slideLayout" Target="../slideLayouts/slideLayout89.xml"/><Relationship Id="rId45" Type="http://schemas.openxmlformats.org/officeDocument/2006/relationships/slideLayout" Target="../slideLayouts/slideLayout94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4" Type="http://schemas.openxmlformats.org/officeDocument/2006/relationships/slideLayout" Target="../slideLayouts/slideLayout93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Relationship Id="rId43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15731" y="0"/>
            <a:ext cx="6876415" cy="6858000"/>
          </a:xfrm>
          <a:custGeom>
            <a:avLst/>
            <a:gdLst/>
            <a:ahLst/>
            <a:cxnLst/>
            <a:rect l="l" t="t" r="r" b="b"/>
            <a:pathLst>
              <a:path w="6876415" h="6858000">
                <a:moveTo>
                  <a:pt x="0" y="6858000"/>
                </a:moveTo>
                <a:lnTo>
                  <a:pt x="6876288" y="6858000"/>
                </a:lnTo>
                <a:lnTo>
                  <a:pt x="68762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56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96753" y="6461374"/>
            <a:ext cx="191135" cy="500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849" y="230380"/>
            <a:ext cx="10523696" cy="1596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849" y="1827138"/>
            <a:ext cx="10523696" cy="503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7244" y="6398090"/>
            <a:ext cx="2745313" cy="29238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defTabSz="914400"/>
            <a:fld id="{86CB4B4D-7CA3-9044-876B-883B54F8677D}" type="slidenum">
              <a:rPr kern="0">
                <a:cs typeface="Calibri"/>
                <a:sym typeface="Calibri"/>
              </a:rPr>
              <a:pPr defTabSz="914400"/>
              <a:t>‹#›</a:t>
            </a:fld>
            <a:endParaRPr kern="0"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56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  <p:sldLayoutId id="2147483750" r:id="rId25"/>
    <p:sldLayoutId id="2147483751" r:id="rId26"/>
    <p:sldLayoutId id="2147483752" r:id="rId27"/>
    <p:sldLayoutId id="2147483753" r:id="rId28"/>
    <p:sldLayoutId id="2147483754" r:id="rId29"/>
    <p:sldLayoutId id="2147483755" r:id="rId30"/>
    <p:sldLayoutId id="2147483756" r:id="rId31"/>
    <p:sldLayoutId id="2147483757" r:id="rId32"/>
    <p:sldLayoutId id="2147483758" r:id="rId33"/>
    <p:sldLayoutId id="2147483759" r:id="rId34"/>
    <p:sldLayoutId id="2147483760" r:id="rId35"/>
    <p:sldLayoutId id="2147483761" r:id="rId36"/>
    <p:sldLayoutId id="2147483762" r:id="rId37"/>
    <p:sldLayoutId id="2147483763" r:id="rId38"/>
    <p:sldLayoutId id="2147483764" r:id="rId39"/>
    <p:sldLayoutId id="2147483765" r:id="rId40"/>
    <p:sldLayoutId id="2147483766" r:id="rId41"/>
    <p:sldLayoutId id="2147483767" r:id="rId42"/>
    <p:sldLayoutId id="2147483768" r:id="rId43"/>
    <p:sldLayoutId id="2147483769" r:id="rId44"/>
  </p:sldLayoutIdLst>
  <p:transition spd="med"/>
  <p:hf hdr="0" ftr="0" dt="0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849" y="230380"/>
            <a:ext cx="10523696" cy="1596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849" y="1827132"/>
            <a:ext cx="10523696" cy="503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7237" y="6398090"/>
            <a:ext cx="2745313" cy="29238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defTabSz="914400"/>
            <a:fld id="{86CB4B4D-7CA3-9044-876B-883B54F8677D}" type="slidenum">
              <a:rPr kern="0">
                <a:cs typeface="Calibri"/>
                <a:sym typeface="Calibri"/>
              </a:rPr>
              <a:pPr defTabSz="914400"/>
              <a:t>‹#›</a:t>
            </a:fld>
            <a:endParaRPr kern="0"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22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  <p:sldLayoutId id="2147483833" r:id="rId18"/>
    <p:sldLayoutId id="2147483834" r:id="rId19"/>
    <p:sldLayoutId id="2147483835" r:id="rId20"/>
    <p:sldLayoutId id="2147483836" r:id="rId21"/>
    <p:sldLayoutId id="2147483837" r:id="rId22"/>
    <p:sldLayoutId id="2147483838" r:id="rId23"/>
    <p:sldLayoutId id="2147483839" r:id="rId24"/>
    <p:sldLayoutId id="2147483840" r:id="rId25"/>
    <p:sldLayoutId id="2147483841" r:id="rId26"/>
    <p:sldLayoutId id="2147483842" r:id="rId27"/>
    <p:sldLayoutId id="2147483843" r:id="rId28"/>
    <p:sldLayoutId id="2147483844" r:id="rId29"/>
    <p:sldLayoutId id="2147483845" r:id="rId30"/>
    <p:sldLayoutId id="2147483846" r:id="rId31"/>
    <p:sldLayoutId id="2147483847" r:id="rId32"/>
    <p:sldLayoutId id="2147483848" r:id="rId33"/>
    <p:sldLayoutId id="2147483849" r:id="rId34"/>
    <p:sldLayoutId id="2147483850" r:id="rId35"/>
    <p:sldLayoutId id="2147483851" r:id="rId36"/>
    <p:sldLayoutId id="2147483852" r:id="rId37"/>
    <p:sldLayoutId id="2147483853" r:id="rId38"/>
    <p:sldLayoutId id="2147483854" r:id="rId39"/>
    <p:sldLayoutId id="2147483855" r:id="rId40"/>
    <p:sldLayoutId id="2147483856" r:id="rId41"/>
    <p:sldLayoutId id="2147483857" r:id="rId42"/>
    <p:sldLayoutId id="2147483858" r:id="rId43"/>
    <p:sldLayoutId id="2147483859" r:id="rId44"/>
    <p:sldLayoutId id="2147483977" r:id="rId45"/>
  </p:sldLayoutIdLst>
  <p:transition spd="med"/>
  <p:hf hdr="0" ftr="0" dt="0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" y="0"/>
            <a:ext cx="4512945" cy="2895600"/>
          </a:xfrm>
          <a:custGeom>
            <a:avLst/>
            <a:gdLst/>
            <a:ahLst/>
            <a:cxnLst/>
            <a:rect l="l" t="t" r="r" b="b"/>
            <a:pathLst>
              <a:path w="4512945" h="2895600">
                <a:moveTo>
                  <a:pt x="4512641" y="0"/>
                </a:moveTo>
                <a:lnTo>
                  <a:pt x="0" y="0"/>
                </a:lnTo>
                <a:lnTo>
                  <a:pt x="0" y="2895600"/>
                </a:lnTo>
                <a:lnTo>
                  <a:pt x="3171190" y="2895600"/>
                </a:lnTo>
                <a:lnTo>
                  <a:pt x="4512641" y="0"/>
                </a:lnTo>
                <a:close/>
              </a:path>
            </a:pathLst>
          </a:custGeom>
          <a:solidFill>
            <a:srgbClr val="9E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5368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C9F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6985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49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9EE1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8602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FFB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10217" y="0"/>
            <a:ext cx="2082164" cy="2895600"/>
          </a:xfrm>
          <a:custGeom>
            <a:avLst/>
            <a:gdLst/>
            <a:ahLst/>
            <a:cxnLst/>
            <a:rect l="l" t="t" r="r" b="b"/>
            <a:pathLst>
              <a:path w="2082165" h="2895600">
                <a:moveTo>
                  <a:pt x="2081783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081783" y="2895600"/>
                </a:lnTo>
                <a:lnTo>
                  <a:pt x="2081783" y="0"/>
                </a:lnTo>
                <a:close/>
              </a:path>
            </a:pathLst>
          </a:custGeom>
          <a:solidFill>
            <a:srgbClr val="F78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25" descr="u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2" y="533405"/>
            <a:ext cx="1131771" cy="12954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11182" y="3733800"/>
            <a:ext cx="767904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РАЗРАБОТКА СУОС НИ ТГУ. ПРЕДЛОЖЕНИЯ. РЕШЕНИЯ</a:t>
            </a:r>
          </a:p>
          <a:p>
            <a:pPr lvl="0"/>
            <a:endParaRPr lang="ru-RU" sz="2800" b="1" dirty="0" smtClean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lvl="0"/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lvl="0"/>
            <a:r>
              <a:rPr lang="ru-RU" sz="2000" b="1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Брель</a:t>
            </a:r>
            <a:r>
              <a:rPr lang="ru-RU" sz="20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 Е.Ю., начальник Учебного управления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Рюмина Ю.А., начальник отдела </a:t>
            </a:r>
            <a:r>
              <a:rPr lang="ru-RU" sz="2000" b="1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бакалавриата</a:t>
            </a:r>
            <a:r>
              <a:rPr lang="ru-RU" sz="20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 и </a:t>
            </a:r>
            <a:r>
              <a:rPr lang="ru-RU" sz="2000" b="1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специалитета</a:t>
            </a:r>
            <a:endParaRPr lang="ru-RU" sz="2000" b="1" dirty="0" smtClean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lvl="0"/>
            <a:r>
              <a:rPr lang="ru-RU" sz="2000" b="1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Отт</a:t>
            </a:r>
            <a:r>
              <a:rPr lang="ru-RU" sz="20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 М.А., начальник отдела магистратуры</a:t>
            </a:r>
          </a:p>
        </p:txBody>
      </p:sp>
    </p:spTree>
    <p:extLst>
      <p:ext uri="{BB962C8B-B14F-4D97-AF65-F5344CB8AC3E}">
        <p14:creationId xmlns:p14="http://schemas.microsoft.com/office/powerpoint/2010/main" val="42133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4748" y="2707121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sym typeface="Calibri"/>
              </a:rPr>
              <a:t>УК–ОБЩИЕ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sym typeface="Calibri"/>
              </a:rPr>
              <a:t>ДЛЯ ОБЪЕДИНЕННЫХ  НАПРАВЛЕНИЙ ПОДГОТОВКИ (ПРЕДМЕТНЫХ КЛАСТЕРОВ)</a:t>
            </a:r>
            <a:endParaRPr lang="ru-RU" sz="2400" b="1" dirty="0">
              <a:solidFill>
                <a:srgbClr val="002060"/>
              </a:solidFill>
              <a:sym typeface="Calibri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7198" y="2819400"/>
            <a:ext cx="3047999" cy="609600"/>
            <a:chOff x="-9244804" y="29286"/>
            <a:chExt cx="7079940" cy="4536500"/>
          </a:xfrm>
        </p:grpSpPr>
        <p:sp>
          <p:nvSpPr>
            <p:cNvPr id="7" name="Прямоугольник 6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algn="ctr" defTabSz="914400"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92644" y="3810000"/>
            <a:ext cx="3047999" cy="609600"/>
            <a:chOff x="-9244804" y="29286"/>
            <a:chExt cx="7079940" cy="4536500"/>
          </a:xfrm>
        </p:grpSpPr>
        <p:sp>
          <p:nvSpPr>
            <p:cNvPr id="11" name="Прямоугольник 10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algn="ctr" defTabSz="914400">
                <a:spcBef>
                  <a:spcPct val="0"/>
                </a:spcBef>
                <a:spcAft>
                  <a:spcPct val="35000"/>
                </a:spcAft>
              </a:pPr>
              <a:endParaRPr lang="ru-RU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634748" y="377230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sym typeface="Calibri"/>
              </a:rPr>
              <a:t>ЕДИНЫЕ ИНДИКАТОРЫ ДОСТИЖЕНИЯ ОБЩИХ   УК</a:t>
            </a:r>
            <a:endParaRPr lang="ru-RU" sz="2400" b="1" dirty="0">
              <a:solidFill>
                <a:srgbClr val="00206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17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Соотношение групп  компетенций  в СУОС 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z="1400" smtClean="0"/>
              <a:pPr/>
              <a:t>11</a:t>
            </a:fld>
            <a:endParaRPr lang="ru-RU" sz="1400" dirty="0"/>
          </a:p>
        </p:txBody>
      </p:sp>
      <p:sp>
        <p:nvSpPr>
          <p:cNvPr id="10" name="Right Arrow 25"/>
          <p:cNvSpPr/>
          <p:nvPr/>
        </p:nvSpPr>
        <p:spPr>
          <a:xfrm rot="16200000">
            <a:off x="1371600" y="1524000"/>
            <a:ext cx="533400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43200" y="1143000"/>
            <a:ext cx="6934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Сквозные </a:t>
            </a:r>
            <a:r>
              <a:rPr lang="ru-RU" b="1" dirty="0" smtClean="0">
                <a:solidFill>
                  <a:srgbClr val="000000"/>
                </a:solidFill>
              </a:rPr>
              <a:t>характеристики ключевых аспектов деятельности выпускника</a:t>
            </a:r>
            <a:r>
              <a:rPr lang="ru-RU" dirty="0" smtClean="0">
                <a:solidFill>
                  <a:srgbClr val="000000"/>
                </a:solidFill>
              </a:rPr>
              <a:t>, отражающие в ФГОС ВО разного уровня высшего образования преемственность соответствующих компетенций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66800" y="2362200"/>
            <a:ext cx="10896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Универсальные компетенции</a:t>
            </a:r>
          </a:p>
          <a:p>
            <a:endParaRPr lang="ru-RU" sz="2000" b="1" dirty="0" smtClean="0">
              <a:solidFill>
                <a:srgbClr val="000000"/>
              </a:solidFill>
            </a:endParaRPr>
          </a:p>
          <a:p>
            <a:r>
              <a:rPr lang="ru-RU" sz="2000" b="1" dirty="0" err="1" smtClean="0">
                <a:solidFill>
                  <a:srgbClr val="000000"/>
                </a:solidFill>
              </a:rPr>
              <a:t>Общепрофессиональные</a:t>
            </a:r>
            <a:r>
              <a:rPr lang="ru-RU" sz="2000" b="1" dirty="0" smtClean="0">
                <a:solidFill>
                  <a:srgbClr val="000000"/>
                </a:solidFill>
              </a:rPr>
              <a:t> компетенции</a:t>
            </a:r>
          </a:p>
          <a:p>
            <a:endParaRPr lang="ru-RU" sz="2000" b="1" dirty="0" smtClean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Профессиональные компетенции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8200" y="106680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Категории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4191000"/>
            <a:ext cx="7848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Обобщенные характеристики, уточняющие и раскрывающие формулировку компетенции в виде конкретных действий, выполняемых выпускником, освоившим данную компетенцию. </a:t>
            </a:r>
            <a:r>
              <a:rPr lang="ru-RU" dirty="0" smtClean="0">
                <a:solidFill>
                  <a:srgbClr val="000000"/>
                </a:solidFill>
              </a:rPr>
              <a:t>Индикаторы достижения компетенций должны быть измеряемы с помощью средств, доступных в образовательном процессе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8200" y="4648200"/>
            <a:ext cx="1871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Индикаторы</a:t>
            </a:r>
          </a:p>
        </p:txBody>
      </p:sp>
      <p:sp>
        <p:nvSpPr>
          <p:cNvPr id="18" name="Right Arrow 25"/>
          <p:cNvSpPr/>
          <p:nvPr/>
        </p:nvSpPr>
        <p:spPr>
          <a:xfrm rot="5400000">
            <a:off x="1371599" y="3733801"/>
            <a:ext cx="533401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48765"/>
              </p:ext>
            </p:extLst>
          </p:nvPr>
        </p:nvGraphicFramePr>
        <p:xfrm>
          <a:off x="1066800" y="914400"/>
          <a:ext cx="10820402" cy="5743012"/>
        </p:xfrm>
        <a:graphic>
          <a:graphicData uri="http://schemas.openxmlformats.org/drawingml/2006/table">
            <a:tbl>
              <a:tblPr/>
              <a:tblGrid>
                <a:gridCol w="2576286"/>
                <a:gridCol w="3595914"/>
                <a:gridCol w="46482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7680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Системное и критическое мышление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УК-1. Способен осуществлять поиск, критический анализ и синтез информации, применять системный подход для решения поставленных задач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1.1. Анализирует задачу, выделяя этапы её решения, действия по решению задачи.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76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1.2. Находит, критически анализирует и выбирает информацию, необходимую для ре­шения поставленной задачи.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77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1.3. Рассматривает различные варианты решения задачи, оценивает их преимущества и риски.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13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1.4.</a:t>
                      </a:r>
                      <a:r>
                        <a:rPr lang="ru-RU" sz="14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Грамотно, логично, аргументирован­но формирует собственные суждения и оценки. Отличает факты от мнений, интерпретации, оценок и т. д. в рассуждениях других участников деятельности.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1.5. Определяет и оценивает практиче­ские последствия возможных вариантов реше­ния задачи.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Разработка и реализация проектов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УК-2. 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2.1. Формулирует совокупность взаимо­связанных задач в рамках поставленной цели работы, обеспечивающих ее достижение. Определяет ожидаемые результаты решения поставленных задач.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85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63426"/>
              </p:ext>
            </p:extLst>
          </p:nvPr>
        </p:nvGraphicFramePr>
        <p:xfrm>
          <a:off x="1066800" y="914400"/>
          <a:ext cx="10820402" cy="5068434"/>
        </p:xfrm>
        <a:graphic>
          <a:graphicData uri="http://schemas.openxmlformats.org/drawingml/2006/table">
            <a:tbl>
              <a:tblPr/>
              <a:tblGrid>
                <a:gridCol w="2576286"/>
                <a:gridCol w="4048449"/>
                <a:gridCol w="4195667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9306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Разработка и реализация проектов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УК-2. 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2.2. Проектирует решение конкретной за­дачи проекта, выбирая оптимальный способ ее решения, исходя из действующих правовых норм и имеющихся ресурсов и ограничений.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03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2.3. Качественно решает конкретные за­дачи (исследования, проекта, деятельности) за установленное время.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1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2.4. Публично представляет результаты решения задач исследования, проекта, дея­тельности.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1116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Командная работа и лидерство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УК-3. Способен осуществлять социальное взаимодействие и реализовывать свою роль в команде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3.1. Понимает эффективность использо­вания стратегии сотрудничества для достиже­ния поставленной цели, определяет свою роль в команде.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3.2. Различает особенности поведения разных групп людей, с которыми работает/взаимодействует, учитывает их в своей дея­тельности.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5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3.3. Способен устанавливать разные виды коммуникации (учебную, деловую, нефор­мальную и др.).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7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54143"/>
              </p:ext>
            </p:extLst>
          </p:nvPr>
        </p:nvGraphicFramePr>
        <p:xfrm>
          <a:off x="838200" y="990600"/>
          <a:ext cx="11201402" cy="4559227"/>
        </p:xfrm>
        <a:graphic>
          <a:graphicData uri="http://schemas.openxmlformats.org/drawingml/2006/table">
            <a:tbl>
              <a:tblPr/>
              <a:tblGrid>
                <a:gridCol w="2667000"/>
                <a:gridCol w="4191000"/>
                <a:gridCol w="43434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17627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3.4. Понимает результаты (последствия) личных действий и планирует последователь­ность шагов для достижения заданного резуль­тата.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3.5. Эффективно взаимодействует с дру­гими членами команды, в том числе участвует в обмене информацией, знаниями и опытом, в презентации результатов работы команды.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392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УК-4. Способен осуществлять деловую коммуникацию в устной и письменной формах на государственном языке Российской Федерации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иностранном(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 языке(ах)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4.1. Выбирает на государственном и ино­странном (-ых) языках коммуникативно при­емлемые стиль делового общения, вербальные и невербальные средства взаимодействия с партнерами.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4.2. Использует информационно- коммуникационные технологии при поиске не­обходимой информации в процессе решения различных коммуникативных задач на госу­дарственном и иностранном (-ых) языках.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7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48263"/>
              </p:ext>
            </p:extLst>
          </p:nvPr>
        </p:nvGraphicFramePr>
        <p:xfrm>
          <a:off x="838200" y="990600"/>
          <a:ext cx="11201402" cy="4792980"/>
        </p:xfrm>
        <a:graphic>
          <a:graphicData uri="http://schemas.openxmlformats.org/drawingml/2006/table">
            <a:tbl>
              <a:tblPr/>
              <a:tblGrid>
                <a:gridCol w="2667000"/>
                <a:gridCol w="4191000"/>
                <a:gridCol w="43434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17627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4.3. Ведет деловую переписку, учитывая особенности стилистики официальных и не­официальных писем, социокультурные разли­чия в формате корреспонденции на государ­ственном и иностранном (-ых) языках.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0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4.4. Умеет коммуникативно и культурно приемлемо вести устные деловые разговоры на государственном и иностранном (-ых) языках.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4.5. Демонстрирует умение выполнять перевод академических текстов с иностранного (-ых) на государственный язык.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3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Межкультурное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УК-5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Способен воспринимать межкультурное разнообразие общества в социально-историческом, этическом и философском контекстах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5.1. Находит и использует необходимую для саморазвития и взаимодействия с другими информацию о культурных особенностях и традициях различных социальных групп.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39613"/>
              </p:ext>
            </p:extLst>
          </p:nvPr>
        </p:nvGraphicFramePr>
        <p:xfrm>
          <a:off x="838200" y="990600"/>
          <a:ext cx="11201402" cy="4066032"/>
        </p:xfrm>
        <a:graphic>
          <a:graphicData uri="http://schemas.openxmlformats.org/drawingml/2006/table">
            <a:tbl>
              <a:tblPr/>
              <a:tblGrid>
                <a:gridCol w="2667000"/>
                <a:gridCol w="4191000"/>
                <a:gridCol w="43434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84920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5.2. Демонстрирует уважительное отно­шение к историческому наследию и социо­культурным традициям различных социальных групп, опирающееся на знание этапов истори­ческого развития России (включая основные события, основных исторических деятелей) в контексте мировой истории и культурных тра­диций мира (в зависимости от среды и задач образования), включая мировые религии, философские и этические учения.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9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</a:t>
                      </a:r>
                      <a:r>
                        <a:rPr lang="ru-RU" sz="1400" b="0" i="1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5.3. </a:t>
                      </a:r>
                      <a:r>
                        <a:rPr lang="ru-RU" sz="8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Умеет толерантно и конструктивно взаимодействовать с людьми с учетом их со­циокультурных особенностей в целях успеш­ного выполнения профессиональных задач и усиления социальной интеграции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</a:t>
            </a:r>
            <a:r>
              <a:rPr lang="ru-RU" sz="2400" b="1" dirty="0" smtClean="0">
                <a:solidFill>
                  <a:srgbClr val="002060"/>
                </a:solidFill>
                <a:sym typeface="Calibri"/>
              </a:rPr>
              <a:t>КОМПЕТЕНЦИИ</a:t>
            </a:r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86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85323"/>
              </p:ext>
            </p:extLst>
          </p:nvPr>
        </p:nvGraphicFramePr>
        <p:xfrm>
          <a:off x="838200" y="990600"/>
          <a:ext cx="11201402" cy="5555405"/>
        </p:xfrm>
        <a:graphic>
          <a:graphicData uri="http://schemas.openxmlformats.org/drawingml/2006/table">
            <a:tbl>
              <a:tblPr/>
              <a:tblGrid>
                <a:gridCol w="2667000"/>
                <a:gridCol w="4191000"/>
                <a:gridCol w="43434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62176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Самоорганизация и саморазвитие (в том числе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здоровьесбережение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УК-6. Способен управлять своим временем, выстраивать и реализовывать траекторию саморазвития на основе принципов образования в течение всей жизни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6.1. Применяет знание о своих ресурсах и их пределах (личностных, психофизиологиче­ских., ситуативных, временных и т. д.) для успешного выполнения порученной работы.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44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6.2. Понимает важность планирования пер­спективных целей деятельности с учетом усло­вий. средств, личностных возможностей, этапов карьерного роста, временной перспективы раз­вития деятельности и требований рынка труда.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8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6.3. Реализует намеченные цели деятель­ности с учетом условий, средств, личностных возможностей, этапов карьерного роста, вре­менной перспективы развития деятельности и требований рынка труда.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45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6.4. Критически оценивает эффектив­ность использования времени и других ресур­сов при решении поставленных задач, а также относительно полученного результата.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6.5. Демонстрирует интерес к учебе и ис­пользует предоставляемые возможности для приобретения новых знаний и навыков.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3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30485"/>
              </p:ext>
            </p:extLst>
          </p:nvPr>
        </p:nvGraphicFramePr>
        <p:xfrm>
          <a:off x="838200" y="990600"/>
          <a:ext cx="11201402" cy="5376424"/>
        </p:xfrm>
        <a:graphic>
          <a:graphicData uri="http://schemas.openxmlformats.org/drawingml/2006/table">
            <a:tbl>
              <a:tblPr/>
              <a:tblGrid>
                <a:gridCol w="2667000"/>
                <a:gridCol w="4191000"/>
                <a:gridCol w="4343402"/>
              </a:tblGrid>
              <a:tr h="595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 категории  (группы)  УК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УК выпускника 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6217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Самоорганизация и саморазвитие (в том числе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здоровьесбережение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УК-7. Способен поддерживать должный уровень физической подготовленности для обеспечения полноценной социальной и профессиональной деятельности</a:t>
                      </a:r>
                      <a:endParaRPr kumimoji="0" lang="ru-RU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7.1. Поддерживает должный уровень фи­зической подготовленности для обеспечения полноценной социальной и</a:t>
                      </a:r>
                      <a:r>
                        <a:rPr lang="ru-RU" sz="14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профессиональной деятельности и соблюдает нормы здорового образа жизни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54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7.2. Использует основы физической куль­туры для осознанного выбора </a:t>
                      </a:r>
                      <a:r>
                        <a:rPr lang="ru-RU" sz="1400" b="0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здоровьесбере­гающих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 технологий с учетом внутренних и внешних условий реализации конкретной про­фессиональной деятельности.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7680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Безопасность жизнедеятельности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УК-8.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ИУК 8.1. Обеспечивает безопасные и/или ком­фортные условия труда на рабочем месте.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1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8.2.</a:t>
                      </a:r>
                      <a:r>
                        <a:rPr lang="ru-RU" sz="14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 </a:t>
                      </a: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Выявляет и устраняет проблемы, свя­занные с нарушениями техники безопасности на рабочем месте.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8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649" marR="52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8.3. Осуществляет действия по предот­вращению возникновения чрезвычайных ситу­аций (природного и техногенного происхожде­ния) на рабочем месте.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3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ahoma"/>
                          <a:cs typeface="Times New Roman"/>
                        </a:rPr>
                        <a:t>ИУК 8.4. Принимает участие в спасательных и неотложных аварийно-восстановительных ме­роприятиях в случае возникновения чрезвы­чайных ситуаций.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1553437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БАКАЛАВРИАТ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8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19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02415"/>
              </p:ext>
            </p:extLst>
          </p:nvPr>
        </p:nvGraphicFramePr>
        <p:xfrm>
          <a:off x="1005923" y="1312818"/>
          <a:ext cx="10820400" cy="4605782"/>
        </p:xfrm>
        <a:graphic>
          <a:graphicData uri="http://schemas.openxmlformats.org/drawingml/2006/table">
            <a:tbl>
              <a:tblPr/>
              <a:tblGrid>
                <a:gridCol w="2118277"/>
                <a:gridCol w="3505200"/>
                <a:gridCol w="5196923"/>
              </a:tblGrid>
              <a:tr h="762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108364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Системное и критическое мышление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УК-1. Способен осуществлять критический анализ проблемных ситуаций на основе системного подхода, вырабатывать стратегию действий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1.1. Выявляет проблемную ситуацию в процессе анализа проблемы, определяет этапы ее решения с учетом вариативных контекстов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1.2.  Находит,  критически анализирует и выбирает информацию, необходимую для выработки стратегии действий по разрешению проблемной ситуации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1.3. Рассматривает различные варианты решения проблемной ситуации на основе системного подхода, оценивает их преимущества и риски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1.4. Грамотно, логично, аргументированно формулирует собственные суждения и оценки. Предлагает стратегию действий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1.5. Определяет и оценивает практические последствия реализации действий по разрешению проблемной ситуации</a:t>
                      </a: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833195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8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12"/>
          <p:cNvCxnSpPr/>
          <p:nvPr/>
        </p:nvCxnSpPr>
        <p:spPr>
          <a:xfrm>
            <a:off x="1896510" y="5905732"/>
            <a:ext cx="228600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9" name="Straight Connector 12"/>
          <p:cNvCxnSpPr/>
          <p:nvPr/>
        </p:nvCxnSpPr>
        <p:spPr>
          <a:xfrm>
            <a:off x="1896510" y="4910355"/>
            <a:ext cx="228600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8" name="Straight Connector 12"/>
          <p:cNvCxnSpPr/>
          <p:nvPr/>
        </p:nvCxnSpPr>
        <p:spPr>
          <a:xfrm>
            <a:off x="1907658" y="3830857"/>
            <a:ext cx="228600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2" name="Straight Connector 12"/>
          <p:cNvCxnSpPr/>
          <p:nvPr/>
        </p:nvCxnSpPr>
        <p:spPr>
          <a:xfrm>
            <a:off x="1907658" y="2719883"/>
            <a:ext cx="228600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87" y="247380"/>
            <a:ext cx="10542423" cy="860003"/>
          </a:xfrm>
        </p:spPr>
        <p:txBody>
          <a:bodyPr>
            <a:normAutofit/>
          </a:bodyPr>
          <a:lstStyle/>
          <a:p>
            <a:pPr algn="l" defTabSz="457189" rtl="0"/>
            <a:r>
              <a:rPr lang="ru-RU" sz="2800" b="1" kern="1200" dirty="0" smtClean="0">
                <a:solidFill>
                  <a:srgbClr val="002060"/>
                </a:solidFill>
                <a:latin typeface="Arial Narrow"/>
                <a:ea typeface="+mn-ea"/>
                <a:cs typeface="Arial Narrow"/>
              </a:rPr>
              <a:t>КАК  РАБОТАЕМ   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3511366" y="3628145"/>
            <a:ext cx="4840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endParaRPr lang="ru-RU" sz="2000" kern="0" dirty="0">
              <a:solidFill>
                <a:sysClr val="windowText" lastClr="000000"/>
              </a:solidFill>
              <a:cs typeface="Calibri"/>
              <a:sym typeface="Calibri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56843" y="6319601"/>
            <a:ext cx="7731653" cy="4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2"/>
          </p:nvPr>
        </p:nvSpPr>
        <p:spPr>
          <a:xfrm>
            <a:off x="8534400" y="6340733"/>
            <a:ext cx="2745313" cy="292388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2" name="Straight Connector 12"/>
          <p:cNvCxnSpPr/>
          <p:nvPr/>
        </p:nvCxnSpPr>
        <p:spPr>
          <a:xfrm flipV="1">
            <a:off x="1905000" y="1583059"/>
            <a:ext cx="0" cy="4320322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Connector 12"/>
          <p:cNvCxnSpPr/>
          <p:nvPr/>
        </p:nvCxnSpPr>
        <p:spPr>
          <a:xfrm>
            <a:off x="1905000" y="1583059"/>
            <a:ext cx="228600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0" name="Группа 19"/>
          <p:cNvGrpSpPr/>
          <p:nvPr/>
        </p:nvGrpSpPr>
        <p:grpSpPr>
          <a:xfrm>
            <a:off x="630263" y="1184918"/>
            <a:ext cx="1151869" cy="5090043"/>
            <a:chOff x="-7534297" y="-65088"/>
            <a:chExt cx="1166734" cy="4536495"/>
          </a:xfrm>
        </p:grpSpPr>
        <p:sp>
          <p:nvSpPr>
            <p:cNvPr id="21" name="Прямоугольник 20"/>
            <p:cNvSpPr/>
            <p:nvPr/>
          </p:nvSpPr>
          <p:spPr>
            <a:xfrm rot="16200000">
              <a:off x="-9219178" y="1619793"/>
              <a:ext cx="4536495" cy="116673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 rot="16200000">
              <a:off x="-9219178" y="1772193"/>
              <a:ext cx="4536495" cy="861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Объединенные группы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направлений подготовки специальностей  (предметные кластеры)</a:t>
              </a:r>
              <a:endParaRPr lang="ru-RU" sz="19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131621" y="2355175"/>
            <a:ext cx="1588166" cy="24206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2089484" y="1184919"/>
            <a:ext cx="3047999" cy="796281"/>
            <a:chOff x="-9244804" y="29286"/>
            <a:chExt cx="7079940" cy="4536500"/>
          </a:xfrm>
        </p:grpSpPr>
        <p:sp>
          <p:nvSpPr>
            <p:cNvPr id="32" name="Прямоугольник 31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sym typeface="Calibri"/>
                </a:rPr>
                <a:t>Естественно-научный </a:t>
              </a:r>
              <a:endParaRPr lang="ru-RU" sz="2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089483" y="2202523"/>
            <a:ext cx="3047999" cy="1008750"/>
            <a:chOff x="-9244804" y="29286"/>
            <a:chExt cx="7079940" cy="4536500"/>
          </a:xfrm>
        </p:grpSpPr>
        <p:sp>
          <p:nvSpPr>
            <p:cNvPr id="29" name="Прямоугольник 28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sym typeface="Calibri"/>
                </a:rPr>
                <a:t>Физико </a:t>
              </a:r>
              <a:r>
                <a:rPr lang="ru-RU" sz="2400" dirty="0">
                  <a:sym typeface="Calibri"/>
                </a:rPr>
                <a:t>– математический и технологический </a:t>
              </a:r>
              <a:endParaRPr lang="ru-RU" sz="2400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089488" y="3391476"/>
            <a:ext cx="3047999" cy="867492"/>
            <a:chOff x="-9244804" y="29286"/>
            <a:chExt cx="7079940" cy="4536500"/>
          </a:xfrm>
        </p:grpSpPr>
        <p:sp>
          <p:nvSpPr>
            <p:cNvPr id="35" name="Прямоугольник 34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ym typeface="Calibri"/>
                </a:rPr>
                <a:t>Социально- гуманитарный </a:t>
              </a:r>
              <a:endParaRPr lang="ru-RU" sz="2400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089491" y="4463885"/>
            <a:ext cx="3047999" cy="888236"/>
            <a:chOff x="-9244804" y="29286"/>
            <a:chExt cx="7079940" cy="4536500"/>
          </a:xfrm>
        </p:grpSpPr>
        <p:sp>
          <p:nvSpPr>
            <p:cNvPr id="38" name="Прямоугольник 37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-9244804" y="29286"/>
              <a:ext cx="7079938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ym typeface="Calibri"/>
                </a:rPr>
                <a:t>Гуманитарный</a:t>
              </a:r>
              <a:endParaRPr lang="ru-RU" sz="240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089495" y="5558360"/>
            <a:ext cx="3047999" cy="690039"/>
            <a:chOff x="-9244804" y="29286"/>
            <a:chExt cx="7079940" cy="4536500"/>
          </a:xfrm>
        </p:grpSpPr>
        <p:sp>
          <p:nvSpPr>
            <p:cNvPr id="41" name="Прямоугольник 40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ym typeface="Calibri"/>
                </a:rPr>
                <a:t>Социально-экономический</a:t>
              </a:r>
              <a:endParaRPr lang="ru-RU" sz="2400" dirty="0"/>
            </a:p>
          </p:txBody>
        </p:sp>
      </p:grpSp>
      <p:cxnSp>
        <p:nvCxnSpPr>
          <p:cNvPr id="54" name="Straight Connector 12"/>
          <p:cNvCxnSpPr/>
          <p:nvPr/>
        </p:nvCxnSpPr>
        <p:spPr>
          <a:xfrm>
            <a:off x="1765746" y="3825222"/>
            <a:ext cx="130764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57" name="Группа 56"/>
          <p:cNvGrpSpPr/>
          <p:nvPr/>
        </p:nvGrpSpPr>
        <p:grpSpPr>
          <a:xfrm>
            <a:off x="5352802" y="1152839"/>
            <a:ext cx="1151869" cy="5095557"/>
            <a:chOff x="-7534297" y="-65088"/>
            <a:chExt cx="1166734" cy="4536495"/>
          </a:xfrm>
        </p:grpSpPr>
        <p:sp>
          <p:nvSpPr>
            <p:cNvPr id="58" name="Прямоугольник 57"/>
            <p:cNvSpPr/>
            <p:nvPr/>
          </p:nvSpPr>
          <p:spPr>
            <a:xfrm rot="16200000">
              <a:off x="-9219178" y="1619793"/>
              <a:ext cx="4536495" cy="116673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Прямоугольник 58"/>
            <p:cNvSpPr/>
            <p:nvPr/>
          </p:nvSpPr>
          <p:spPr>
            <a:xfrm rot="16200000">
              <a:off x="-9219178" y="1772193"/>
              <a:ext cx="4536495" cy="861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РУКОВОДИТЕЛИ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 рабочих групп</a:t>
              </a:r>
              <a:r>
                <a:rPr lang="ru-RU" b="1" dirty="0"/>
                <a:t> </a:t>
              </a:r>
              <a:endParaRPr lang="ru-RU" b="1" dirty="0" smtClean="0"/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3124199" y="6294631"/>
            <a:ext cx="7958465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</a:rPr>
              <a:t>Ц</a:t>
            </a:r>
            <a:r>
              <a:rPr lang="ru-RU" b="1" dirty="0" smtClean="0">
                <a:solidFill>
                  <a:srgbClr val="002060"/>
                </a:solidFill>
              </a:rPr>
              <a:t>ели/результаты и задачи по разработке СУОС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3" name="Right Arrow 25"/>
          <p:cNvSpPr/>
          <p:nvPr/>
        </p:nvSpPr>
        <p:spPr>
          <a:xfrm rot="10800000">
            <a:off x="9372600" y="1184915"/>
            <a:ext cx="762000" cy="5063481"/>
          </a:xfrm>
          <a:prstGeom prst="rightArrow">
            <a:avLst>
              <a:gd name="adj1" fmla="val 50000"/>
              <a:gd name="adj2" fmla="val 46512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10210799" y="1123331"/>
            <a:ext cx="1151869" cy="5125069"/>
            <a:chOff x="-7534297" y="-65088"/>
            <a:chExt cx="1166734" cy="4536495"/>
          </a:xfrm>
        </p:grpSpPr>
        <p:sp>
          <p:nvSpPr>
            <p:cNvPr id="65" name="Прямоугольник 64"/>
            <p:cNvSpPr/>
            <p:nvPr/>
          </p:nvSpPr>
          <p:spPr>
            <a:xfrm rot="16200000">
              <a:off x="-9219178" y="1619793"/>
              <a:ext cx="4536495" cy="116673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Прямоугольник 65"/>
            <p:cNvSpPr/>
            <p:nvPr/>
          </p:nvSpPr>
          <p:spPr>
            <a:xfrm rot="16200000">
              <a:off x="-9219177" y="1772193"/>
              <a:ext cx="4536494" cy="861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КООРДИНАТОРЫ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разработки СУОС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от Учебного управления  </a:t>
              </a:r>
              <a:endParaRPr lang="ru-RU" sz="1900" kern="1200" dirty="0" smtClean="0"/>
            </a:p>
          </p:txBody>
        </p:sp>
      </p:grpSp>
      <p:sp>
        <p:nvSpPr>
          <p:cNvPr id="67" name="Прямоугольник 66"/>
          <p:cNvSpPr/>
          <p:nvPr/>
        </p:nvSpPr>
        <p:spPr>
          <a:xfrm rot="16200000">
            <a:off x="-431722" y="3480223"/>
            <a:ext cx="5063481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Рабочие группы по разработке СУОС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rot="16200000">
            <a:off x="8983548" y="3437552"/>
            <a:ext cx="1624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предложения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рекомендации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9" name="Right Arrow 25"/>
          <p:cNvSpPr/>
          <p:nvPr/>
        </p:nvSpPr>
        <p:spPr>
          <a:xfrm>
            <a:off x="6585994" y="1140843"/>
            <a:ext cx="824308" cy="5063481"/>
          </a:xfrm>
          <a:prstGeom prst="rightArrow">
            <a:avLst>
              <a:gd name="adj1" fmla="val 50000"/>
              <a:gd name="adj2" fmla="val 46512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Прямоугольник 69"/>
          <p:cNvSpPr/>
          <p:nvPr/>
        </p:nvSpPr>
        <p:spPr>
          <a:xfrm rot="16200000">
            <a:off x="4988337" y="3452173"/>
            <a:ext cx="3922178" cy="555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</a:rPr>
              <a:t>представление результатов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от </a:t>
            </a:r>
            <a:r>
              <a:rPr lang="ru-RU" sz="1400" b="1" dirty="0">
                <a:solidFill>
                  <a:srgbClr val="002060"/>
                </a:solidFill>
              </a:rPr>
              <a:t>каждой  рабочей </a:t>
            </a:r>
            <a:r>
              <a:rPr lang="ru-RU" sz="1400" b="1" dirty="0" smtClean="0">
                <a:solidFill>
                  <a:srgbClr val="002060"/>
                </a:solidFill>
              </a:rPr>
              <a:t>группы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 flipH="1">
            <a:off x="8458200" y="6319605"/>
            <a:ext cx="2904470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7" name="Группа 76"/>
          <p:cNvGrpSpPr/>
          <p:nvPr/>
        </p:nvGrpSpPr>
        <p:grpSpPr>
          <a:xfrm rot="5400000">
            <a:off x="7662886" y="956869"/>
            <a:ext cx="1521980" cy="1978081"/>
            <a:chOff x="-9076111" y="-263467"/>
            <a:chExt cx="3500959" cy="4664857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-9064118" y="-263464"/>
              <a:ext cx="3488966" cy="466485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Прямоугольник 78"/>
            <p:cNvSpPr/>
            <p:nvPr/>
          </p:nvSpPr>
          <p:spPr>
            <a:xfrm rot="16200000">
              <a:off x="-9658056" y="318478"/>
              <a:ext cx="4664849" cy="3500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</a:pPr>
              <a:r>
                <a:rPr lang="ru-RU" b="1" dirty="0" smtClean="0">
                  <a:solidFill>
                    <a:srgbClr val="C00000"/>
                  </a:solidFill>
                </a:rPr>
                <a:t>СУОС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</a:pPr>
              <a:r>
                <a:rPr lang="ru-RU" b="1" dirty="0" smtClean="0"/>
                <a:t>по направлениям подготовки/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</a:pPr>
              <a:r>
                <a:rPr lang="ru-RU" b="1" dirty="0" smtClean="0"/>
                <a:t>специальностям </a:t>
              </a:r>
              <a:r>
                <a:rPr lang="ru-RU" dirty="0" smtClean="0"/>
                <a:t>  </a:t>
              </a:r>
              <a:endParaRPr lang="ru-RU" sz="1900" kern="1200" dirty="0" smtClean="0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7479410" y="684309"/>
            <a:ext cx="3389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rgbClr val="10408C"/>
                </a:solidFill>
                <a:cs typeface="Times New Roman" pitchFamily="18" charset="0"/>
              </a:rPr>
              <a:t>НАЦИОНАЛЬНЫЙ ИССЛЕДОВАТЕЛЬСКИЙ</a:t>
            </a:r>
            <a:endParaRPr lang="ru-RU" sz="2000" b="1" kern="0" dirty="0">
              <a:solidFill>
                <a:srgbClr val="10408C"/>
              </a:solidFill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5400000">
            <a:off x="9807503" y="2701849"/>
            <a:ext cx="3727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rgbClr val="10408C"/>
                </a:solidFill>
                <a:cs typeface="Times New Roman" pitchFamily="18" charset="0"/>
              </a:rPr>
              <a:t>ТОМСКИЙ ГОСУДАРСТВЕННЫЙ УНИВЕРСИТЕТ</a:t>
            </a:r>
            <a:endParaRPr lang="ru-RU" sz="2000" b="1" kern="0" dirty="0">
              <a:solidFill>
                <a:srgbClr val="10408C"/>
              </a:solidFill>
              <a:cs typeface="Times New Roman" pitchFamily="18" charset="0"/>
            </a:endParaRPr>
          </a:p>
        </p:txBody>
      </p:sp>
      <p:cxnSp>
        <p:nvCxnSpPr>
          <p:cNvPr id="95" name="Straight Connector 12"/>
          <p:cNvCxnSpPr/>
          <p:nvPr/>
        </p:nvCxnSpPr>
        <p:spPr>
          <a:xfrm>
            <a:off x="7479410" y="992086"/>
            <a:ext cx="4021915" cy="1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8" name="Straight Connector 12"/>
          <p:cNvCxnSpPr/>
          <p:nvPr/>
        </p:nvCxnSpPr>
        <p:spPr>
          <a:xfrm flipH="1">
            <a:off x="11501325" y="992086"/>
            <a:ext cx="15942" cy="3662723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07" name="Группа 106"/>
          <p:cNvGrpSpPr/>
          <p:nvPr/>
        </p:nvGrpSpPr>
        <p:grpSpPr>
          <a:xfrm rot="5400000">
            <a:off x="7924765" y="2835945"/>
            <a:ext cx="952861" cy="1893190"/>
            <a:chOff x="-9076114" y="-263467"/>
            <a:chExt cx="3500962" cy="4664857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-9064118" y="-263464"/>
              <a:ext cx="3488966" cy="466485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Прямоугольник 108"/>
            <p:cNvSpPr/>
            <p:nvPr/>
          </p:nvSpPr>
          <p:spPr>
            <a:xfrm rot="16200000">
              <a:off x="-9731228" y="391647"/>
              <a:ext cx="4664850" cy="33546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 smtClean="0">
                <a:solidFill>
                  <a:srgbClr val="002060"/>
                </a:solidFill>
              </a:endParaRP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>
                <a:solidFill>
                  <a:srgbClr val="002060"/>
                </a:solidFill>
              </a:endParaRP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rgbClr val="C00000"/>
                  </a:solidFill>
                </a:rPr>
                <a:t>РЕШЕНИЕ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  </a:t>
              </a:r>
              <a:endParaRPr lang="ru-RU" sz="1900" kern="1200" dirty="0" smtClean="0"/>
            </a:p>
          </p:txBody>
        </p:sp>
      </p:grpSp>
      <p:sp>
        <p:nvSpPr>
          <p:cNvPr id="114" name="Right Arrow 25"/>
          <p:cNvSpPr/>
          <p:nvPr/>
        </p:nvSpPr>
        <p:spPr>
          <a:xfrm rot="16200000">
            <a:off x="8197999" y="2500271"/>
            <a:ext cx="381001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6" name="Группа 115"/>
          <p:cNvGrpSpPr/>
          <p:nvPr/>
        </p:nvGrpSpPr>
        <p:grpSpPr>
          <a:xfrm rot="5400000">
            <a:off x="7727057" y="4631730"/>
            <a:ext cx="1289511" cy="1855682"/>
            <a:chOff x="-9076111" y="-263466"/>
            <a:chExt cx="3500964" cy="4664856"/>
          </a:xfrm>
        </p:grpSpPr>
        <p:sp>
          <p:nvSpPr>
            <p:cNvPr id="117" name="Прямоугольник 116"/>
            <p:cNvSpPr/>
            <p:nvPr/>
          </p:nvSpPr>
          <p:spPr>
            <a:xfrm>
              <a:off x="-9064118" y="-263464"/>
              <a:ext cx="3488966" cy="466485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Прямоугольник 117"/>
            <p:cNvSpPr/>
            <p:nvPr/>
          </p:nvSpPr>
          <p:spPr>
            <a:xfrm rot="16200000">
              <a:off x="-9658054" y="318477"/>
              <a:ext cx="4664849" cy="3500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ОБСУЖДЕНИЕ</a:t>
              </a:r>
              <a:r>
                <a:rPr lang="ru-RU" dirty="0" smtClean="0"/>
                <a:t>  </a:t>
              </a:r>
              <a:endParaRPr lang="ru-RU" sz="1900" kern="1200" dirty="0" smtClean="0"/>
            </a:p>
          </p:txBody>
        </p:sp>
      </p:grpSp>
      <p:sp>
        <p:nvSpPr>
          <p:cNvPr id="119" name="Right Arrow 25"/>
          <p:cNvSpPr/>
          <p:nvPr/>
        </p:nvSpPr>
        <p:spPr>
          <a:xfrm rot="16200000">
            <a:off x="8181312" y="4067301"/>
            <a:ext cx="381001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1" name="Straight Connector 12"/>
          <p:cNvCxnSpPr/>
          <p:nvPr/>
        </p:nvCxnSpPr>
        <p:spPr>
          <a:xfrm flipV="1">
            <a:off x="5257800" y="1540457"/>
            <a:ext cx="0" cy="4320322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2" name="Straight Connector 12"/>
          <p:cNvCxnSpPr/>
          <p:nvPr/>
        </p:nvCxnSpPr>
        <p:spPr>
          <a:xfrm>
            <a:off x="5137494" y="1541502"/>
            <a:ext cx="130764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3" name="Straight Connector 12"/>
          <p:cNvCxnSpPr/>
          <p:nvPr/>
        </p:nvCxnSpPr>
        <p:spPr>
          <a:xfrm>
            <a:off x="5138244" y="5860779"/>
            <a:ext cx="130764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5" name="Straight Connector 12"/>
          <p:cNvCxnSpPr>
            <a:stCxn id="36" idx="3"/>
          </p:cNvCxnSpPr>
          <p:nvPr/>
        </p:nvCxnSpPr>
        <p:spPr>
          <a:xfrm>
            <a:off x="5137486" y="3825222"/>
            <a:ext cx="215316" cy="2817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5" name="Straight Connector 12"/>
          <p:cNvCxnSpPr>
            <a:stCxn id="39" idx="3"/>
          </p:cNvCxnSpPr>
          <p:nvPr/>
        </p:nvCxnSpPr>
        <p:spPr>
          <a:xfrm>
            <a:off x="5137489" y="4908003"/>
            <a:ext cx="131519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9" name="Straight Connector 12"/>
          <p:cNvCxnSpPr/>
          <p:nvPr/>
        </p:nvCxnSpPr>
        <p:spPr>
          <a:xfrm>
            <a:off x="5138244" y="2719883"/>
            <a:ext cx="130764" cy="0"/>
          </a:xfrm>
          <a:prstGeom prst="line">
            <a:avLst/>
          </a:prstGeom>
          <a:noFill/>
          <a:ln w="25400" cap="flat" cmpd="sng" algn="ctr">
            <a:solidFill>
              <a:srgbClr val="3F3F3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8145020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  <a:endParaRPr lang="ru-RU" sz="2400" b="1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20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72240"/>
              </p:ext>
            </p:extLst>
          </p:nvPr>
        </p:nvGraphicFramePr>
        <p:xfrm>
          <a:off x="1066800" y="1371600"/>
          <a:ext cx="10820400" cy="4834954"/>
        </p:xfrm>
        <a:graphic>
          <a:graphicData uri="http://schemas.openxmlformats.org/drawingml/2006/table">
            <a:tbl>
              <a:tblPr/>
              <a:tblGrid>
                <a:gridCol w="2209800"/>
                <a:gridCol w="3733800"/>
                <a:gridCol w="4876800"/>
              </a:tblGrid>
              <a:tr h="762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Разработка и реализация проектов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УК-2. Способен управлять проектом на всех этапах его жизненного цикла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2.1. Выстраивает этапы работы над про­ектом с учетом последовательности их реали­зации, определяет этапы жизненного цикла 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проекта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 </a:t>
                      </a: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2.2. 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Определяет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проблему, на решение ко­торой направлен проект, грамотно формулиру­ет цель проекта. Определяет исполнителей проекта.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2.3. Проектирует решение конкретных за­дач проекта, выбирая оптимальный способ их решения, исходя из действующих правовых норм и имеющихся ресурсов и ограничений.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2.4. Качественно решает конкретные за­дачи (исследования, проекта, деятельности) за установленное время. Оценивает риски и ре­зультаты проекта.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2.5 Публично представляет результаты проекта, вступает в обсуждение хода и резуль­татов проекта.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946665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15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21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85922"/>
              </p:ext>
            </p:extLst>
          </p:nvPr>
        </p:nvGraphicFramePr>
        <p:xfrm>
          <a:off x="975797" y="1295400"/>
          <a:ext cx="10820400" cy="5356162"/>
        </p:xfrm>
        <a:graphic>
          <a:graphicData uri="http://schemas.openxmlformats.org/drawingml/2006/table">
            <a:tbl>
              <a:tblPr/>
              <a:tblGrid>
                <a:gridCol w="1996003"/>
                <a:gridCol w="3429000"/>
                <a:gridCol w="5395397"/>
              </a:tblGrid>
              <a:tr h="4572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88230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Командная работа и лидерство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УК-3. Способен организовывать и руководить работой команды, вырабатывая командную стратегию для достижения поставленной цели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3.1. Понимает эффективность использо­вания стратегии сотрудничества для достиже­ния поставленной цели, определяет роль каж­дого участника в команде.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3.2. Учитывает в совместной деятельно­сти особенности поведения и общения разных людей.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3.3. Способен устанавливать разные виды коммуникации (устную, письменную, вербаль­ную, невербальную, реальную, виртуальную, межличностную и др.) для руководства коман­дой и достижения поставленной цели.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3.4. Демонстрирует понимание резуль­татов (последствий) личных действий и пла­нирует последовательность шагов для дости­жения поставленной цели, контролирует их выполнение.</a:t>
                      </a: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kumimoji="0" lang="ru-RU" sz="15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 </a:t>
                      </a:r>
                      <a:r>
                        <a:rPr kumimoji="0" lang="ru-RU" sz="15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3.5. Эффективно взаимодействует с чле­нами команды, в том числе участвует в обмене информацией, знаниями и опытом, и презента­ции результатов работы команды. Соблюдает этические нормы взаимодействия.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828017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0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22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38254"/>
              </p:ext>
            </p:extLst>
          </p:nvPr>
        </p:nvGraphicFramePr>
        <p:xfrm>
          <a:off x="609601" y="1219200"/>
          <a:ext cx="11277599" cy="4574350"/>
        </p:xfrm>
        <a:graphic>
          <a:graphicData uri="http://schemas.openxmlformats.org/drawingml/2006/table">
            <a:tbl>
              <a:tblPr/>
              <a:tblGrid>
                <a:gridCol w="2209799"/>
                <a:gridCol w="2667000"/>
                <a:gridCol w="6400800"/>
              </a:tblGrid>
              <a:tr h="6319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79446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Коммуникация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УК-4. Способен применять современные коммуникативные технологии, в том числе на иностранном (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ых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) языке (ах), для академического и профессионального взаимодействия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4.1.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Выбирает на государственном и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иностранном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(-ых) языках коммуникативно прием­лемые стили делового общения, вербальные и невербальные средства взаимодействия с парт­нерами.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Использует информационно- коммуникационные технологии при поиске не­обходимой информации в процессе решения различных коммуникативных задач на государ­ственном и иностранном (-ых) языках.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ИУК 4.3. Ведет деловую переписку, учитывая особенности стилистики официальных и не­официальных писем, социокультурные разли­чия в формате корреспонденции на государ­ственном и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иностранном (-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ых) языках.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4.4. Умеет коммуникативно и культурно приемлемо вести устные деловые разговоры в процессе профессионального взаимодействия на государственном и иностранном(-ых) языках.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4.5. Демонстрирует умение выполнять перевод академических и профессиональных текстов с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иностранного (-ых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на государствен­ный язык.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817384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8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23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84832"/>
              </p:ext>
            </p:extLst>
          </p:nvPr>
        </p:nvGraphicFramePr>
        <p:xfrm>
          <a:off x="1066800" y="1219200"/>
          <a:ext cx="10820400" cy="4574350"/>
        </p:xfrm>
        <a:graphic>
          <a:graphicData uri="http://schemas.openxmlformats.org/drawingml/2006/table">
            <a:tbl>
              <a:tblPr/>
              <a:tblGrid>
                <a:gridCol w="2133600"/>
                <a:gridCol w="3048000"/>
                <a:gridCol w="5638800"/>
              </a:tblGrid>
              <a:tr h="6319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59585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Межкультурное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взаимодействие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УК-5. Способен анализировать и учитывать разнообразие культур в процессе межкультурного взаимодействия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5.1.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Находит и использует необходимую для саморазвития и взаимодействия с другими информацию о культурных особенностях и традициях различных сообществ.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5.2. Демонстрирует уважительное отно­шение к историческому наследию и социокуль­турным традициям различных народов, осно­вываясь на знании этапов исторического развития общества (включая основные собы­тия, деятельность основных исторических дея­телей) и культурных традиций мира (включая мировые религии, философские и этические учения), в зависимости от среды взаимодей­ствия и задач образования.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5.3. Умеет толерантно и конструктивно взаимодействовать с людьми с учетом их соци­окультурных особенностей в целях успешного выполнения профессиональных задач и усиле­ния социальной интеграции.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399" y="849870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5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sym typeface="Calibri"/>
              </a:rPr>
              <a:t>ОБЩИЕ УНИВЕРСАЛЬНЫЕ КОМПЕТЕНЦИИ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24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21645"/>
              </p:ext>
            </p:extLst>
          </p:nvPr>
        </p:nvGraphicFramePr>
        <p:xfrm>
          <a:off x="1066800" y="1219200"/>
          <a:ext cx="10820400" cy="5552758"/>
        </p:xfrm>
        <a:graphic>
          <a:graphicData uri="http://schemas.openxmlformats.org/drawingml/2006/table">
            <a:tbl>
              <a:tblPr/>
              <a:tblGrid>
                <a:gridCol w="2209800"/>
                <a:gridCol w="2971800"/>
                <a:gridCol w="5638800"/>
              </a:tblGrid>
              <a:tr h="6319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Код и наименование индикатора достижения компетенции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99308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Самоорганизация и саморазвитие (в том числе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здоровьесбережение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)</a:t>
                      </a: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УК-6. Способен определять и реализовывать приоритеты собственной деятельности и способы ее совершенствования на основе самооценки</a:t>
                      </a: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14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Применяет рефлексивные методы в процессе оценки разнообразных ресурсов (лич­ностных, психофизиологических, ситуативных, временных и т. д.)</a:t>
                      </a:r>
                      <a:r>
                        <a:rPr lang="ru-RU" sz="1500" spc="0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используемых для решения задач самоорганизации и 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саморазвития.</a:t>
                      </a:r>
                      <a:endParaRPr lang="ru-RU" sz="1500" spc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6.2. Определяет приоритеты собственной деятельности, выстраивает планы их достижения.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6.3. Формулирует цели собственной дея­тельности, определяет пути их достижения с учетом ресурсов, условий, средств, временной перспективы развития деятельности и планиру­емых результатов.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6.4. Критически оценивает эффективность использования времени и других ресурсов для совершенствования своей деятельности.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266700" algn="l">
                        <a:lnSpc>
                          <a:spcPct val="114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ИУК</a:t>
                      </a:r>
                      <a:r>
                        <a:rPr lang="ru-RU" sz="15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6.5. Демонстрирует интерес к учебе и ис­пользует предоставляемые возможности для приобретения новых знаний и навыков с целью совершенствования своей деятельности.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828017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МАГИСТРАТУРА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36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/>
                <a:cs typeface="Arial Narrow"/>
              </a:rPr>
              <a:t>ЦЕЛЬ/РЕЗУЛЬТАТ И ЗАДАЧИ </a:t>
            </a:r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НА  06.11.2018. 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195" y="1391093"/>
            <a:ext cx="103522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ru-RU" sz="2000" b="1" dirty="0" smtClean="0">
                <a:solidFill>
                  <a:srgbClr val="011C4A"/>
                </a:solidFill>
              </a:rPr>
              <a:t>Разработка </a:t>
            </a:r>
            <a:r>
              <a:rPr lang="ru-RU" sz="2000" b="1" dirty="0">
                <a:solidFill>
                  <a:srgbClr val="011C4A"/>
                </a:solidFill>
              </a:rPr>
              <a:t>модели </a:t>
            </a:r>
            <a:r>
              <a:rPr lang="ru-RU" sz="2000" b="1" dirty="0" smtClean="0">
                <a:solidFill>
                  <a:srgbClr val="011C4A"/>
                </a:solidFill>
              </a:rPr>
              <a:t>выпускника</a:t>
            </a:r>
          </a:p>
          <a:p>
            <a:pPr algn="just"/>
            <a:endParaRPr lang="ru-RU" sz="2000" b="1" dirty="0">
              <a:solidFill>
                <a:srgbClr val="011C4A"/>
              </a:solidFill>
            </a:endParaRPr>
          </a:p>
          <a:p>
            <a:pPr algn="just"/>
            <a:r>
              <a:rPr lang="ru-RU" sz="1800" dirty="0">
                <a:solidFill>
                  <a:srgbClr val="011C4A"/>
                </a:solidFill>
              </a:rPr>
              <a:t>1.1.  Определить соотношение  групп  компетенций  в </a:t>
            </a:r>
            <a:r>
              <a:rPr lang="ru-RU" sz="1800" dirty="0" smtClean="0">
                <a:solidFill>
                  <a:srgbClr val="011C4A"/>
                </a:solidFill>
              </a:rPr>
              <a:t>СУОС</a:t>
            </a:r>
            <a:endParaRPr lang="ru-RU" sz="1800" dirty="0">
              <a:solidFill>
                <a:srgbClr val="011C4A"/>
              </a:solidFill>
            </a:endParaRPr>
          </a:p>
          <a:p>
            <a:pPr algn="just"/>
            <a:endParaRPr lang="ru-RU" sz="1800" dirty="0" smtClean="0">
              <a:solidFill>
                <a:srgbClr val="011C4A"/>
              </a:solidFill>
            </a:endParaRPr>
          </a:p>
          <a:p>
            <a:pPr algn="just"/>
            <a:r>
              <a:rPr lang="ru-RU" sz="1800" dirty="0" smtClean="0">
                <a:solidFill>
                  <a:srgbClr val="011C4A"/>
                </a:solidFill>
              </a:rPr>
              <a:t>1.2</a:t>
            </a:r>
            <a:r>
              <a:rPr lang="ru-RU" sz="1800" dirty="0">
                <a:solidFill>
                  <a:srgbClr val="011C4A"/>
                </a:solidFill>
              </a:rPr>
              <a:t>. </a:t>
            </a:r>
            <a:r>
              <a:rPr lang="ru-RU" sz="1800" dirty="0" smtClean="0">
                <a:solidFill>
                  <a:srgbClr val="011C4A"/>
                </a:solidFill>
              </a:rPr>
              <a:t>Определить </a:t>
            </a:r>
            <a:r>
              <a:rPr lang="ru-RU" sz="1800" dirty="0">
                <a:solidFill>
                  <a:srgbClr val="011C4A"/>
                </a:solidFill>
              </a:rPr>
              <a:t>из перечня УК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общие</a:t>
            </a:r>
            <a:r>
              <a:rPr lang="ru-RU" sz="1800" dirty="0" smtClean="0">
                <a:solidFill>
                  <a:srgbClr val="011C4A"/>
                </a:solidFill>
              </a:rPr>
              <a:t> </a:t>
            </a:r>
            <a:r>
              <a:rPr lang="ru-RU" sz="1800" dirty="0">
                <a:solidFill>
                  <a:srgbClr val="011C4A"/>
                </a:solidFill>
                <a:sym typeface="Calibri"/>
              </a:rPr>
              <a:t>для нескольких объединенных  направлений подготовки (предметных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кластеров) УК</a:t>
            </a:r>
          </a:p>
          <a:p>
            <a:pPr algn="just"/>
            <a:endParaRPr lang="ru-RU" sz="1800" dirty="0" smtClean="0">
              <a:solidFill>
                <a:srgbClr val="011C4A"/>
              </a:solidFill>
              <a:sym typeface="Calibri"/>
            </a:endParaRPr>
          </a:p>
          <a:p>
            <a:pPr algn="just"/>
            <a:r>
              <a:rPr lang="ru-RU" sz="1800" dirty="0" smtClean="0">
                <a:solidFill>
                  <a:srgbClr val="011C4A"/>
                </a:solidFill>
                <a:sym typeface="Calibri"/>
              </a:rPr>
              <a:t>1.3</a:t>
            </a:r>
            <a:r>
              <a:rPr lang="ru-RU" sz="1800" dirty="0">
                <a:solidFill>
                  <a:srgbClr val="011C4A"/>
                </a:solidFill>
                <a:sym typeface="Calibri"/>
              </a:rPr>
              <a:t>.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Определить  единые индикаторы достижения универсальных компетенций  для  общих  УК</a:t>
            </a:r>
          </a:p>
          <a:p>
            <a:endParaRPr lang="ru-RU" sz="2000" b="1" dirty="0" smtClean="0"/>
          </a:p>
          <a:p>
            <a:r>
              <a:rPr lang="ru-RU" sz="2000" b="1" dirty="0">
                <a:solidFill>
                  <a:srgbClr val="011C4A"/>
                </a:solidFill>
              </a:rPr>
              <a:t>2. Определение единых принципов /л</a:t>
            </a:r>
            <a:r>
              <a:rPr lang="ru-RU" sz="2000" b="1" dirty="0">
                <a:solidFill>
                  <a:srgbClr val="011C4A"/>
                </a:solidFill>
                <a:sym typeface="Calibri"/>
              </a:rPr>
              <a:t>огики построения образовательной программы</a:t>
            </a:r>
          </a:p>
          <a:p>
            <a:endParaRPr lang="ru-RU" sz="2000" dirty="0" smtClean="0">
              <a:solidFill>
                <a:srgbClr val="011C4A"/>
              </a:solidFill>
            </a:endParaRPr>
          </a:p>
          <a:p>
            <a:r>
              <a:rPr lang="ru-RU" sz="2000" dirty="0" smtClean="0">
                <a:solidFill>
                  <a:srgbClr val="011C4A"/>
                </a:solidFill>
              </a:rPr>
              <a:t>2.1</a:t>
            </a:r>
            <a:r>
              <a:rPr lang="ru-RU" sz="2000" dirty="0">
                <a:solidFill>
                  <a:srgbClr val="011C4A"/>
                </a:solidFill>
              </a:rPr>
              <a:t>. Определить наиболее эффективные технологии построения образовательных программ, обеспечивающие принципы формирования результатов обучения  - </a:t>
            </a:r>
            <a:endParaRPr lang="ru-RU" sz="2000" dirty="0" smtClean="0">
              <a:solidFill>
                <a:srgbClr val="011C4A"/>
              </a:solidFill>
            </a:endParaRPr>
          </a:p>
          <a:p>
            <a:endParaRPr lang="ru-RU" sz="2000" dirty="0" smtClean="0">
              <a:solidFill>
                <a:srgbClr val="011C4A"/>
              </a:solidFill>
            </a:endParaRPr>
          </a:p>
          <a:p>
            <a:r>
              <a:rPr lang="ru-RU" sz="2000" dirty="0" smtClean="0">
                <a:solidFill>
                  <a:srgbClr val="011C4A"/>
                </a:solidFill>
              </a:rPr>
              <a:t>2.2</a:t>
            </a:r>
            <a:r>
              <a:rPr lang="ru-RU" sz="2000" dirty="0">
                <a:solidFill>
                  <a:srgbClr val="011C4A"/>
                </a:solidFill>
              </a:rPr>
              <a:t>. Разработать модель реализации  </a:t>
            </a:r>
            <a:r>
              <a:rPr lang="ru-RU" sz="2000" dirty="0" err="1">
                <a:solidFill>
                  <a:srgbClr val="011C4A"/>
                </a:solidFill>
              </a:rPr>
              <a:t>бакалавриата</a:t>
            </a:r>
            <a:r>
              <a:rPr lang="ru-RU" sz="2000" dirty="0">
                <a:solidFill>
                  <a:srgbClr val="011C4A"/>
                </a:solidFill>
              </a:rPr>
              <a:t>, </a:t>
            </a:r>
            <a:r>
              <a:rPr lang="ru-RU" sz="2000" dirty="0" err="1">
                <a:solidFill>
                  <a:srgbClr val="011C4A"/>
                </a:solidFill>
              </a:rPr>
              <a:t>специалитета</a:t>
            </a:r>
            <a:r>
              <a:rPr lang="ru-RU" sz="2000" dirty="0">
                <a:solidFill>
                  <a:srgbClr val="011C4A"/>
                </a:solidFill>
              </a:rPr>
              <a:t>, магистратуры</a:t>
            </a:r>
          </a:p>
          <a:p>
            <a:endParaRPr lang="ru-RU" sz="2000" dirty="0" smtClean="0">
              <a:solidFill>
                <a:srgbClr val="011C4A"/>
              </a:solidFill>
            </a:endParaRPr>
          </a:p>
          <a:p>
            <a:r>
              <a:rPr lang="ru-RU" sz="2000" dirty="0" smtClean="0">
                <a:solidFill>
                  <a:srgbClr val="011C4A"/>
                </a:solidFill>
              </a:rPr>
              <a:t>2.2</a:t>
            </a:r>
            <a:r>
              <a:rPr lang="ru-RU" sz="2000" dirty="0">
                <a:solidFill>
                  <a:srgbClr val="011C4A"/>
                </a:solidFill>
              </a:rPr>
              <a:t>. Задать логику  построения структуры программы в части определения видов, типов практик, НИРС, в том числе научно-исследовательского семинара, проектной деятельности</a:t>
            </a:r>
          </a:p>
          <a:p>
            <a:pPr algn="just"/>
            <a:endParaRPr lang="ru-RU" sz="2000" dirty="0">
              <a:solidFill>
                <a:srgbClr val="011C4A"/>
              </a:solidFill>
              <a:sym typeface="Calibri"/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z="1400" smtClean="0"/>
              <a:pPr/>
              <a:t>25</a:t>
            </a:fld>
            <a:endParaRPr lang="ru-RU" sz="1400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68144" y="990600"/>
            <a:ext cx="2198856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Рабочие группы </a:t>
            </a: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marL="0" indent="0" algn="just">
              <a:buFont typeface="Arial"/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1174333"/>
            <a:ext cx="457200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Текст 2"/>
          <p:cNvSpPr txBox="1">
            <a:spLocks/>
          </p:cNvSpPr>
          <p:nvPr/>
        </p:nvSpPr>
        <p:spPr>
          <a:xfrm>
            <a:off x="3048000" y="1010093"/>
            <a:ext cx="2198856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Руководители</a:t>
            </a:r>
          </a:p>
        </p:txBody>
      </p:sp>
    </p:spTree>
    <p:extLst>
      <p:ext uri="{BB962C8B-B14F-4D97-AF65-F5344CB8AC3E}">
        <p14:creationId xmlns:p14="http://schemas.microsoft.com/office/powerpoint/2010/main" val="10896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" y="0"/>
            <a:ext cx="4512945" cy="2895600"/>
          </a:xfrm>
          <a:custGeom>
            <a:avLst/>
            <a:gdLst/>
            <a:ahLst/>
            <a:cxnLst/>
            <a:rect l="l" t="t" r="r" b="b"/>
            <a:pathLst>
              <a:path w="4512945" h="2895600">
                <a:moveTo>
                  <a:pt x="4512641" y="0"/>
                </a:moveTo>
                <a:lnTo>
                  <a:pt x="0" y="0"/>
                </a:lnTo>
                <a:lnTo>
                  <a:pt x="0" y="2895600"/>
                </a:lnTo>
                <a:lnTo>
                  <a:pt x="3171190" y="2895600"/>
                </a:lnTo>
                <a:lnTo>
                  <a:pt x="4512641" y="0"/>
                </a:lnTo>
                <a:close/>
              </a:path>
            </a:pathLst>
          </a:custGeom>
          <a:solidFill>
            <a:srgbClr val="9E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1600" y="3429009"/>
            <a:ext cx="8534400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endParaRPr lang="ru-RU" sz="2300" b="1" spc="-5" dirty="0">
              <a:latin typeface="Arial Narrow"/>
              <a:cs typeface="Arial Narrow"/>
            </a:endParaRPr>
          </a:p>
          <a:p>
            <a:pPr marL="12700"/>
            <a:r>
              <a:rPr lang="ru-RU" sz="2300" b="1" spc="-5" dirty="0">
                <a:solidFill>
                  <a:srgbClr val="002060"/>
                </a:solidFill>
                <a:latin typeface="Arial Narrow"/>
                <a:cs typeface="Arial Narrow"/>
              </a:rPr>
              <a:t>БЛАГОДАРИМ ЗА УЧАСТИЕ</a:t>
            </a:r>
            <a:endParaRPr lang="en-US" sz="2300" b="1" spc="-5" dirty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marL="12700"/>
            <a:endParaRPr lang="en-US" sz="2300" b="1" spc="-5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25368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C9F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6985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49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9EE1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8602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FFB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10217" y="0"/>
            <a:ext cx="2082164" cy="2895600"/>
          </a:xfrm>
          <a:custGeom>
            <a:avLst/>
            <a:gdLst/>
            <a:ahLst/>
            <a:cxnLst/>
            <a:rect l="l" t="t" r="r" b="b"/>
            <a:pathLst>
              <a:path w="2082165" h="2895600">
                <a:moveTo>
                  <a:pt x="2081783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081783" y="2895600"/>
                </a:lnTo>
                <a:lnTo>
                  <a:pt x="2081783" y="0"/>
                </a:lnTo>
                <a:close/>
              </a:path>
            </a:pathLst>
          </a:custGeom>
          <a:solidFill>
            <a:srgbClr val="F78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04" y="4724400"/>
            <a:ext cx="5638800" cy="0"/>
          </a:xfrm>
          <a:prstGeom prst="line">
            <a:avLst/>
          </a:prstGeom>
          <a:ln>
            <a:solidFill>
              <a:srgbClr val="3F3F3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25" descr="u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2" y="533405"/>
            <a:ext cx="1131771" cy="129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8568" y="283647"/>
            <a:ext cx="11500285" cy="692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1pPr>
            <a:lvl2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2pPr>
            <a:lvl3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3pPr>
            <a:lvl4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4pPr>
            <a:lvl5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5pPr>
            <a:lvl6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6pPr>
            <a:lvl7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7pPr>
            <a:lvl8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8pPr>
            <a:lvl9pPr defTabSz="1031992">
              <a:lnSpc>
                <a:spcPct val="90000"/>
              </a:lnSpc>
              <a:defRPr sz="49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ea typeface="+mn-ea"/>
                <a:cs typeface="Arial Narrow"/>
              </a:rPr>
              <a:t>ГРАФИК РАБОТЫ</a:t>
            </a:r>
            <a:endParaRPr lang="ru-RU" sz="2800" b="1" dirty="0">
              <a:solidFill>
                <a:srgbClr val="002060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01272"/>
              </p:ext>
            </p:extLst>
          </p:nvPr>
        </p:nvGraphicFramePr>
        <p:xfrm>
          <a:off x="583094" y="1828801"/>
          <a:ext cx="4903305" cy="429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5"/>
                <a:gridCol w="1634435"/>
                <a:gridCol w="1634435"/>
              </a:tblGrid>
              <a:tr h="448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Время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Аудитория</a:t>
                      </a:r>
                      <a:endParaRPr lang="ru-RU" sz="2000" b="1" dirty="0"/>
                    </a:p>
                  </a:txBody>
                  <a:tcPr/>
                </a:tc>
              </a:tr>
              <a:tr h="67612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 октября </a:t>
                      </a:r>
                    </a:p>
                    <a:p>
                      <a:pPr algn="ctr"/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14.00-15.30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ауд. 209 (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гл.к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8554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 ноября 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14.00-15.30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ауд. 209 (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гл.к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8554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ноября 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14.00-15.30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ауд. 209 (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гл.к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8554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 декабря 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14.00-15.30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ауд. 209 (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гл.к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8554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декабря 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14.00-15.30</a:t>
                      </a:r>
                      <a:endParaRPr lang="ru-RU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ауд. 209 (</a:t>
                      </a:r>
                      <a:r>
                        <a:rPr lang="ru-RU" sz="2000" b="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гл.к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Текст 2"/>
          <p:cNvSpPr txBox="1">
            <a:spLocks/>
          </p:cNvSpPr>
          <p:nvPr/>
        </p:nvSpPr>
        <p:spPr>
          <a:xfrm>
            <a:off x="522619" y="983542"/>
            <a:ext cx="5268581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25000" lnSpcReduction="20000"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C00000"/>
                </a:solidFill>
              </a:rPr>
              <a:t>В</a:t>
            </a:r>
            <a:r>
              <a:rPr lang="ru-RU" sz="8000" b="1" dirty="0" smtClean="0">
                <a:solidFill>
                  <a:srgbClr val="C00000"/>
                </a:solidFill>
              </a:rPr>
              <a:t>стречи руководителей рабочих групп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и координаторов</a:t>
            </a:r>
            <a:endParaRPr lang="ru-RU" sz="8000" dirty="0" smtClean="0"/>
          </a:p>
          <a:p>
            <a:endParaRPr lang="ru-RU" dirty="0"/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791200" y="951644"/>
            <a:ext cx="5268581" cy="41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92500" lnSpcReduction="10000"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Сроки и этапы </a:t>
            </a:r>
            <a:r>
              <a:rPr lang="ru-RU" sz="2200" b="1" dirty="0">
                <a:solidFill>
                  <a:srgbClr val="C00000"/>
                </a:solidFill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</a:rPr>
              <a:t>работы </a:t>
            </a:r>
            <a:endParaRPr lang="ru-RU" sz="2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809437758"/>
              </p:ext>
            </p:extLst>
          </p:nvPr>
        </p:nvGraphicFramePr>
        <p:xfrm>
          <a:off x="5805377" y="1828800"/>
          <a:ext cx="6158023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790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/>
                <a:cs typeface="Arial Narrow"/>
              </a:rPr>
              <a:t>ЦЕЛЬ/РЕЗУЛЬТАТ И ЗАДАЧИ </a:t>
            </a:r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НА  22.10.2018. 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144" y="1828800"/>
            <a:ext cx="103522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11C4A"/>
                </a:solidFill>
              </a:rPr>
              <a:t>Разработка </a:t>
            </a:r>
            <a:r>
              <a:rPr lang="ru-RU" sz="2000" b="1" dirty="0">
                <a:solidFill>
                  <a:srgbClr val="011C4A"/>
                </a:solidFill>
              </a:rPr>
              <a:t>модели </a:t>
            </a:r>
            <a:r>
              <a:rPr lang="ru-RU" sz="2000" b="1" dirty="0" smtClean="0">
                <a:solidFill>
                  <a:srgbClr val="011C4A"/>
                </a:solidFill>
              </a:rPr>
              <a:t>выпускника</a:t>
            </a:r>
          </a:p>
          <a:p>
            <a:pPr algn="just"/>
            <a:endParaRPr lang="ru-RU" sz="2000" b="1" dirty="0">
              <a:solidFill>
                <a:srgbClr val="011C4A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rgbClr val="011C4A"/>
                </a:solidFill>
              </a:rPr>
              <a:t>1.1.  Определить соотношение  групп  компетенций  в </a:t>
            </a:r>
            <a:r>
              <a:rPr lang="ru-RU" sz="1800" dirty="0" smtClean="0">
                <a:solidFill>
                  <a:srgbClr val="011C4A"/>
                </a:solidFill>
              </a:rPr>
              <a:t>СУОС</a:t>
            </a:r>
            <a:endParaRPr lang="ru-RU" sz="1800" dirty="0">
              <a:solidFill>
                <a:srgbClr val="011C4A"/>
              </a:solidFill>
            </a:endParaRPr>
          </a:p>
          <a:p>
            <a:pPr algn="just"/>
            <a:endParaRPr lang="ru-RU" sz="1800" dirty="0" smtClean="0">
              <a:solidFill>
                <a:srgbClr val="011C4A"/>
              </a:solidFill>
            </a:endParaRPr>
          </a:p>
          <a:p>
            <a:pPr algn="just"/>
            <a:r>
              <a:rPr lang="ru-RU" sz="1800" dirty="0" smtClean="0">
                <a:solidFill>
                  <a:srgbClr val="011C4A"/>
                </a:solidFill>
              </a:rPr>
              <a:t>1.2</a:t>
            </a:r>
            <a:r>
              <a:rPr lang="ru-RU" sz="1800" dirty="0">
                <a:solidFill>
                  <a:srgbClr val="011C4A"/>
                </a:solidFill>
              </a:rPr>
              <a:t>. </a:t>
            </a:r>
            <a:r>
              <a:rPr lang="ru-RU" sz="1800" dirty="0" smtClean="0">
                <a:solidFill>
                  <a:srgbClr val="011C4A"/>
                </a:solidFill>
              </a:rPr>
              <a:t>Определить </a:t>
            </a:r>
            <a:r>
              <a:rPr lang="ru-RU" sz="1800" dirty="0">
                <a:solidFill>
                  <a:srgbClr val="011C4A"/>
                </a:solidFill>
              </a:rPr>
              <a:t>из перечня УК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общие</a:t>
            </a:r>
            <a:r>
              <a:rPr lang="ru-RU" sz="1800" dirty="0" smtClean="0">
                <a:solidFill>
                  <a:srgbClr val="011C4A"/>
                </a:solidFill>
              </a:rPr>
              <a:t> </a:t>
            </a:r>
            <a:r>
              <a:rPr lang="ru-RU" sz="1800" dirty="0">
                <a:solidFill>
                  <a:srgbClr val="011C4A"/>
                </a:solidFill>
                <a:sym typeface="Calibri"/>
              </a:rPr>
              <a:t>для нескольких объединенных  направлений подготовки (предметных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кластеров) УК</a:t>
            </a:r>
          </a:p>
          <a:p>
            <a:pPr algn="just"/>
            <a:endParaRPr lang="ru-RU" sz="1800" dirty="0" smtClean="0">
              <a:solidFill>
                <a:srgbClr val="011C4A"/>
              </a:solidFill>
              <a:sym typeface="Calibri"/>
            </a:endParaRPr>
          </a:p>
          <a:p>
            <a:pPr algn="just"/>
            <a:r>
              <a:rPr lang="ru-RU" sz="1800" dirty="0" smtClean="0">
                <a:solidFill>
                  <a:srgbClr val="011C4A"/>
                </a:solidFill>
                <a:sym typeface="Calibri"/>
              </a:rPr>
              <a:t>1.3</a:t>
            </a:r>
            <a:r>
              <a:rPr lang="ru-RU" sz="1800" dirty="0">
                <a:solidFill>
                  <a:srgbClr val="011C4A"/>
                </a:solidFill>
                <a:sym typeface="Calibri"/>
              </a:rPr>
              <a:t>. </a:t>
            </a:r>
            <a:r>
              <a:rPr lang="ru-RU" sz="1800" dirty="0" smtClean="0">
                <a:solidFill>
                  <a:srgbClr val="011C4A"/>
                </a:solidFill>
                <a:sym typeface="Calibri"/>
              </a:rPr>
              <a:t>Определить  единые индикаторы достижения универсальных компетенций  для  общих  УК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4</a:t>
            </a:fld>
            <a:endParaRPr lang="ru-RU" sz="1400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68144" y="990600"/>
            <a:ext cx="2198856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Рабочие группы </a:t>
            </a:r>
          </a:p>
          <a:p>
            <a:pPr algn="just"/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1174333"/>
            <a:ext cx="457200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Текст 2"/>
          <p:cNvSpPr txBox="1">
            <a:spLocks/>
          </p:cNvSpPr>
          <p:nvPr/>
        </p:nvSpPr>
        <p:spPr>
          <a:xfrm>
            <a:off x="3048000" y="1010093"/>
            <a:ext cx="2198856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57998" indent="-257998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Руководители</a:t>
            </a:r>
          </a:p>
        </p:txBody>
      </p:sp>
    </p:spTree>
    <p:extLst>
      <p:ext uri="{BB962C8B-B14F-4D97-AF65-F5344CB8AC3E}">
        <p14:creationId xmlns:p14="http://schemas.microsoft.com/office/powerpoint/2010/main" val="14928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4748" y="2707121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СООТНОШЕНИЕ ГРУПП КОМПЕТЕНЦИЙ В СУОС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7199" y="2785851"/>
            <a:ext cx="3047999" cy="409660"/>
            <a:chOff x="-9244804" y="29286"/>
            <a:chExt cx="7079940" cy="4536500"/>
          </a:xfrm>
        </p:grpSpPr>
        <p:sp>
          <p:nvSpPr>
            <p:cNvPr id="7" name="Прямоугольник 6"/>
            <p:cNvSpPr/>
            <p:nvPr/>
          </p:nvSpPr>
          <p:spPr>
            <a:xfrm rot="16200000">
              <a:off x="-7973078" y="-1242428"/>
              <a:ext cx="4536497" cy="70799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-9244804" y="29286"/>
              <a:ext cx="7079937" cy="45365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  <a:spcAft>
                  <a:spcPct val="35000"/>
                </a:spcAft>
              </a:pPr>
              <a:endParaRPr lang="ru-RU" sz="24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298558" y="677087"/>
            <a:ext cx="647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i="1" dirty="0"/>
              <a:t>В  условиях  постоянно  изменяющегося  общества,  где  потребности </a:t>
            </a:r>
            <a:r>
              <a:rPr lang="ru-RU" sz="1800" i="1" dirty="0" smtClean="0"/>
              <a:t> непрерывно  </a:t>
            </a:r>
            <a:r>
              <a:rPr lang="ru-RU" sz="1800" i="1" dirty="0"/>
              <a:t>формулируются  по-новому,  </a:t>
            </a:r>
            <a:r>
              <a:rPr lang="ru-RU" sz="1800" b="1" i="1" dirty="0"/>
              <a:t>именно  общие  </a:t>
            </a:r>
            <a:r>
              <a:rPr lang="ru-RU" sz="1800" b="1" i="1" dirty="0" smtClean="0"/>
              <a:t>компетенции обеспечивают </a:t>
            </a:r>
            <a:r>
              <a:rPr lang="ru-RU" sz="1800" b="1" i="1" dirty="0"/>
              <a:t>более широкие возможности </a:t>
            </a:r>
            <a:r>
              <a:rPr lang="ru-RU" sz="1800" b="1" i="1" dirty="0" smtClean="0"/>
              <a:t>для трудоустройства </a:t>
            </a:r>
          </a:p>
          <a:p>
            <a:pPr algn="r"/>
            <a:r>
              <a:rPr lang="ru-RU" sz="1800" i="1" dirty="0" smtClean="0"/>
              <a:t>(из результатов исследования проекта  </a:t>
            </a:r>
            <a:r>
              <a:rPr lang="en-US" sz="1800" i="1" dirty="0" smtClean="0"/>
              <a:t>TUNING</a:t>
            </a:r>
            <a:r>
              <a:rPr lang="ru-RU" sz="1800" i="1" dirty="0" smtClean="0"/>
              <a:t>)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3276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4540" y="279991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КАК УСТАНАВЛИВАЮТСЯ КОМПЕТЕНЦИИ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9626"/>
              </p:ext>
            </p:extLst>
          </p:nvPr>
        </p:nvGraphicFramePr>
        <p:xfrm>
          <a:off x="2781300" y="1143000"/>
          <a:ext cx="5867400" cy="118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Универсальные компетенции (УК)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Общепрофессиональные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компетенции (ОПК)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Профессиональные компетенции (ПК)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25"/>
          <p:cNvSpPr/>
          <p:nvPr/>
        </p:nvSpPr>
        <p:spPr>
          <a:xfrm rot="5400000">
            <a:off x="5695950" y="1969238"/>
            <a:ext cx="190500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41325"/>
              </p:ext>
            </p:extLst>
          </p:nvPr>
        </p:nvGraphicFramePr>
        <p:xfrm>
          <a:off x="1219200" y="2674444"/>
          <a:ext cx="8991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419600"/>
              </a:tblGrid>
              <a:tr h="304799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Совокупность компетенций, установленных ОПОП, должна обеспечивать выпускнику способность: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осуществлять профессиональную деятельность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не менее чем в одной области профессиональной деятельности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и сфере профессиональной деятельности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решать задачи профессиональной деятельности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не менее, чем одного типа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23220"/>
              </p:ext>
            </p:extLst>
          </p:nvPr>
        </p:nvGraphicFramePr>
        <p:xfrm>
          <a:off x="524540" y="4586177"/>
          <a:ext cx="4724400" cy="1270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</a:tblGrid>
              <a:tr h="29272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sym typeface="Calibri"/>
                        </a:rPr>
                        <a:t>Области и сферы профессиональной деятельности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477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sym typeface="Calibri"/>
                        </a:rPr>
                        <a:t>Типы задач профессиональной деятельности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14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sym typeface="Calibri"/>
                        </a:rPr>
                        <a:t>Объекты профессиональной деятельности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72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sym typeface="Calibri"/>
                        </a:rPr>
                        <a:t>Области знания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 flipV="1">
            <a:off x="7924800" y="4343402"/>
            <a:ext cx="0" cy="685798"/>
          </a:xfrm>
          <a:prstGeom prst="straightConnector1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95900" y="5029200"/>
            <a:ext cx="2628900" cy="0"/>
          </a:xfrm>
          <a:prstGeom prst="line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95900" y="4745665"/>
            <a:ext cx="332267" cy="1"/>
          </a:xfrm>
          <a:prstGeom prst="line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627281" y="4339857"/>
            <a:ext cx="0" cy="419985"/>
          </a:xfrm>
          <a:prstGeom prst="straightConnector1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7408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04800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СООТНОШЕНИЕ ГРУПП  КОМПЕТЕНЦИЙ  В СУОС 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pPr algn="r"/>
            <a:fld id="{86CB4B4D-7CA3-9044-876B-883B54F8677D}" type="slidenum">
              <a:rPr lang="ru-RU" sz="1400" smtClean="0"/>
              <a:pPr algn="r"/>
              <a:t>7</a:t>
            </a:fld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3400" y="838200"/>
            <a:ext cx="5562600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1800" b="1" dirty="0" smtClean="0"/>
              <a:t>Профессиональные компетенции (ПК)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dirty="0" smtClean="0"/>
          </a:p>
          <a:p>
            <a:r>
              <a:rPr lang="ru-RU" sz="1800" dirty="0" smtClean="0"/>
              <a:t>При определении ПК могут быть учтены </a:t>
            </a:r>
            <a:r>
              <a:rPr lang="ru-RU" sz="1800" b="1" dirty="0" smtClean="0">
                <a:solidFill>
                  <a:srgbClr val="C00000"/>
                </a:solidFill>
              </a:rPr>
              <a:t>не все </a:t>
            </a:r>
            <a:r>
              <a:rPr lang="ru-RU" sz="1800" dirty="0" smtClean="0"/>
              <a:t>профессиональные стандарты (ПС)</a:t>
            </a:r>
          </a:p>
          <a:p>
            <a:endParaRPr lang="ru-RU" sz="1800" dirty="0" smtClean="0"/>
          </a:p>
          <a:p>
            <a:r>
              <a:rPr lang="ru-RU" sz="1800" dirty="0" smtClean="0"/>
              <a:t>Отбор конкретных обобщённых трудовых функций (ОТФ)</a:t>
            </a:r>
          </a:p>
          <a:p>
            <a:pPr>
              <a:spcBef>
                <a:spcPts val="500"/>
              </a:spcBef>
              <a:buFont typeface="Wingdings" pitchFamily="2" charset="2"/>
              <a:buChar char="§"/>
            </a:pPr>
            <a:r>
              <a:rPr lang="ru-RU" sz="1800" dirty="0" smtClean="0"/>
              <a:t>  одной или нескольких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ru-RU" sz="1800" dirty="0" smtClean="0"/>
              <a:t>  полностью или частично</a:t>
            </a:r>
          </a:p>
          <a:p>
            <a:endParaRPr lang="ru-RU" sz="1800" dirty="0" smtClean="0"/>
          </a:p>
          <a:p>
            <a:r>
              <a:rPr lang="ru-RU" sz="1800" dirty="0" smtClean="0"/>
              <a:t>Из ОТФ могут быть отобраны отдельные трудовые функции или трудовые действия</a:t>
            </a: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r>
              <a:rPr lang="ru-RU" sz="1800" b="1" dirty="0" smtClean="0">
                <a:solidFill>
                  <a:srgbClr val="C00000"/>
                </a:solidFill>
              </a:rPr>
              <a:t>Основание для отбора ОТФ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b="1" dirty="0" smtClean="0"/>
              <a:t>уровень квалификации и требования раздела «Требования к образованию и обучению</a:t>
            </a:r>
            <a:r>
              <a:rPr lang="ru-RU" sz="2000" b="1" dirty="0" smtClean="0"/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77000" y="10668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Приказ Минтруда России от 12.04.2013 N 148н</a:t>
            </a:r>
          </a:p>
          <a:p>
            <a:r>
              <a:rPr lang="ru-RU" sz="1800" dirty="0"/>
              <a:t>"Об утверждении уровней квалификации в целях разработки </a:t>
            </a:r>
            <a:r>
              <a:rPr lang="ru-RU" sz="1800" dirty="0" smtClean="0"/>
              <a:t>проектов </a:t>
            </a:r>
            <a:r>
              <a:rPr lang="ru-RU" sz="1800" dirty="0"/>
              <a:t>профессиональных стандартов</a:t>
            </a:r>
            <a:r>
              <a:rPr lang="ru-RU" sz="1800" dirty="0" smtClean="0"/>
              <a:t>"</a:t>
            </a: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41785"/>
              </p:ext>
            </p:extLst>
          </p:nvPr>
        </p:nvGraphicFramePr>
        <p:xfrm>
          <a:off x="6553200" y="2438400"/>
          <a:ext cx="5257800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10"/>
                <a:gridCol w="4960990"/>
              </a:tblGrid>
              <a:tr h="406400"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Основные образовательные программы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Высшее образование - программы </a:t>
                      </a:r>
                      <a:r>
                        <a:rPr lang="ru-RU" sz="1800" dirty="0" err="1" smtClean="0">
                          <a:solidFill>
                            <a:srgbClr val="C00000"/>
                          </a:solidFill>
                        </a:rPr>
                        <a:t>бакалавриата</a:t>
                      </a:r>
                      <a:endParaRPr lang="ru-RU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СПО - программы подготовки специалистов среднего звена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sym typeface="Calibri"/>
                        </a:rPr>
                        <a:t>Высшее образование – программы магистратуры  или  </a:t>
                      </a:r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sym typeface="Calibri"/>
                        </a:rPr>
                        <a:t>специалитета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sym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304800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КАК УСТАНАВЛИВАЮТСЯ КОМПЕТЕНЦИИ</a:t>
            </a:r>
            <a:endParaRPr lang="ru-RU" sz="2800" b="1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057456401"/>
              </p:ext>
            </p:extLst>
          </p:nvPr>
        </p:nvGraphicFramePr>
        <p:xfrm>
          <a:off x="685800" y="-743635"/>
          <a:ext cx="10744200" cy="563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000126" y="1752600"/>
            <a:ext cx="1191874" cy="64633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ПК 1</a:t>
            </a:r>
            <a:endParaRPr lang="ru-RU" sz="3600" b="1" dirty="0">
              <a:solidFill>
                <a:srgbClr val="000000"/>
              </a:solidFill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89707164"/>
              </p:ext>
            </p:extLst>
          </p:nvPr>
        </p:nvGraphicFramePr>
        <p:xfrm>
          <a:off x="0" y="1641637"/>
          <a:ext cx="11430000" cy="5745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33400" y="5490726"/>
            <a:ext cx="1074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1600" dirty="0" smtClean="0">
                <a:solidFill>
                  <a:srgbClr val="000000"/>
                </a:solidFill>
              </a:rPr>
              <a:t>ПК устанавливаются в ОПОП  на основе ПС, соответствующих профессиональной деятельности выпускников, а также, при необходимости, на основе анализа требований к ПК, предъявляемым к выпускникам данного направления подготовки на рынке труда, обобщения зарубежного опыта, проведения консультаций с ведущими работодателями, объединениями работодателей отрасли, в которой востребованы выпускники в рамках направления подготовки, иных источников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994810" y="4190999"/>
            <a:ext cx="1191874" cy="64633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ПК 2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304800"/>
            <a:ext cx="1097280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/>
                <a:cs typeface="Arial Narrow"/>
              </a:rPr>
              <a:t>КАК УСТАНАВЛИВАЮТСЯ КОМПЕТЕНЦИИ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58727"/>
              </p:ext>
            </p:extLst>
          </p:nvPr>
        </p:nvGraphicFramePr>
        <p:xfrm>
          <a:off x="1447800" y="15240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431"/>
                <a:gridCol w="2021456"/>
                <a:gridCol w="2021456"/>
                <a:gridCol w="2173857"/>
              </a:tblGrid>
              <a:tr h="1676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ГРУППЫ КОМПЕТЕНЦИЙ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42424"/>
                          </a:solidFill>
                          <a:effectLst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БАКАЛАВРИАТ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42424"/>
                          </a:solidFill>
                          <a:effectLst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СЕЦИАЛИТЕТ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242424"/>
                          </a:solidFill>
                          <a:effectLst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МАГИСТРАТУРА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242424"/>
                          </a:solidFill>
                        </a:rPr>
                        <a:t>универсальные компетенции (УК)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8</a:t>
                      </a:r>
                      <a:endParaRPr lang="ru-RU" sz="1600" b="1" dirty="0" smtClean="0">
                        <a:solidFill>
                          <a:srgbClr val="242424"/>
                        </a:solidFill>
                        <a:sym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                   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242424"/>
                          </a:solidFill>
                        </a:rPr>
                        <a:t>общепрофессиональные компетенции (ОПК)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4-8 (</a:t>
                      </a:r>
                      <a:r>
                        <a:rPr lang="ru-RU" sz="16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исключение</a:t>
                      </a:r>
                      <a:r>
                        <a:rPr lang="ru-RU" sz="1600" b="1" baseline="0" dirty="0" smtClean="0">
                          <a:solidFill>
                            <a:srgbClr val="242424"/>
                          </a:solidFill>
                          <a:sym typeface="Calibri"/>
                        </a:rPr>
                        <a:t> 49 УГН: 15)</a:t>
                      </a:r>
                      <a:endParaRPr lang="ru-RU" sz="1600" b="1" dirty="0" smtClean="0">
                        <a:solidFill>
                          <a:srgbClr val="242424"/>
                        </a:solidFill>
                        <a:sym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6-8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242424"/>
                          </a:solidFill>
                          <a:sym typeface="Calibri"/>
                        </a:rPr>
                        <a:t>             3 – 5 – 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242424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профессиональные компетенции (ПК)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не более 5 </a:t>
                      </a:r>
                      <a:r>
                        <a:rPr lang="ru-RU" sz="1800" b="1" noProof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–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3 – 1 не менее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не более 5 </a:t>
                      </a:r>
                      <a:r>
                        <a:rPr lang="ru-RU" sz="1800" b="1" noProof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–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3 – 1 не менее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sym typeface="Calibri"/>
                        </a:rPr>
                        <a:t>не более 5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–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sym typeface="Calibri"/>
                        </a:rPr>
                        <a:t> 3 – 1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не менее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0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C6A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10171</TotalTime>
  <Words>2892</Words>
  <Application>Microsoft Office PowerPoint</Application>
  <PresentationFormat>Произвольный</PresentationFormat>
  <Paragraphs>372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Office Theme</vt:lpstr>
      <vt:lpstr>1_Default</vt:lpstr>
      <vt:lpstr>3_Default</vt:lpstr>
      <vt:lpstr>Презентация PowerPoint</vt:lpstr>
      <vt:lpstr>КАК  РАБОТАЕМ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Wipf</dc:creator>
  <cp:lastModifiedBy>ТГУ</cp:lastModifiedBy>
  <cp:revision>447</cp:revision>
  <dcterms:created xsi:type="dcterms:W3CDTF">2016-11-24T15:13:24Z</dcterms:created>
  <dcterms:modified xsi:type="dcterms:W3CDTF">2018-10-22T10:24:09Z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2016-11-24T00:00:00Z</vt:filetime>
  </property>
</Properties>
</file>