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265" r:id="rId2"/>
    <p:sldId id="257" r:id="rId3"/>
    <p:sldId id="318" r:id="rId4"/>
    <p:sldId id="258" r:id="rId5"/>
    <p:sldId id="279" r:id="rId6"/>
    <p:sldId id="261" r:id="rId7"/>
    <p:sldId id="280" r:id="rId8"/>
    <p:sldId id="300" r:id="rId9"/>
    <p:sldId id="301" r:id="rId10"/>
    <p:sldId id="302" r:id="rId11"/>
    <p:sldId id="283" r:id="rId12"/>
    <p:sldId id="284" r:id="rId13"/>
    <p:sldId id="341" r:id="rId14"/>
    <p:sldId id="285" r:id="rId15"/>
    <p:sldId id="286" r:id="rId16"/>
    <p:sldId id="287" r:id="rId17"/>
    <p:sldId id="288" r:id="rId18"/>
    <p:sldId id="289" r:id="rId19"/>
    <p:sldId id="343" r:id="rId20"/>
    <p:sldId id="290" r:id="rId21"/>
    <p:sldId id="291" r:id="rId22"/>
    <p:sldId id="292" r:id="rId23"/>
    <p:sldId id="344" r:id="rId24"/>
    <p:sldId id="345" r:id="rId25"/>
    <p:sldId id="346" r:id="rId26"/>
    <p:sldId id="293" r:id="rId27"/>
    <p:sldId id="294" r:id="rId28"/>
    <p:sldId id="297" r:id="rId29"/>
    <p:sldId id="295" r:id="rId30"/>
    <p:sldId id="296" r:id="rId3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F375399-CD44-4783-8D01-246A5A065C55}">
          <p14:sldIdLst>
            <p14:sldId id="265"/>
            <p14:sldId id="257"/>
            <p14:sldId id="318"/>
            <p14:sldId id="258"/>
            <p14:sldId id="279"/>
            <p14:sldId id="261"/>
            <p14:sldId id="280"/>
            <p14:sldId id="300"/>
            <p14:sldId id="301"/>
            <p14:sldId id="302"/>
            <p14:sldId id="283"/>
            <p14:sldId id="284"/>
            <p14:sldId id="341"/>
            <p14:sldId id="285"/>
            <p14:sldId id="286"/>
            <p14:sldId id="287"/>
            <p14:sldId id="288"/>
            <p14:sldId id="289"/>
            <p14:sldId id="343"/>
            <p14:sldId id="290"/>
            <p14:sldId id="291"/>
            <p14:sldId id="292"/>
            <p14:sldId id="344"/>
            <p14:sldId id="345"/>
            <p14:sldId id="346"/>
            <p14:sldId id="293"/>
            <p14:sldId id="294"/>
            <p14:sldId id="297"/>
            <p14:sldId id="295"/>
            <p14:sldId id="296"/>
          </p14:sldIdLst>
        </p14:section>
        <p14:section name="Раздел без заголовка" id="{36F5B3C7-16C6-4FD3-8D0E-191072AEE35D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1817"/>
    <a:srgbClr val="2F1413"/>
    <a:srgbClr val="3C1918"/>
    <a:srgbClr val="0072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1374" y="-540"/>
      </p:cViewPr>
      <p:guideLst>
        <p:guide orient="horz" pos="1665"/>
        <p:guide pos="5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51B55-3A61-4AF4-AB1A-5DE585F100BD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E50C6C-DD22-4A03-A29B-683F79A76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10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50C6C-DD22-4A03-A29B-683F79A769F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581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5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5293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2504" cy="33944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4296" y="1200150"/>
            <a:ext cx="4032504" cy="33944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1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025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Замещающий текст 1026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Замещающая дата 1027"/>
          <p:cNvSpPr>
            <a:spLocks noGrp="1"/>
          </p:cNvSpPr>
          <p:nvPr>
            <p:ph type="dt" sz="half" idx="2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050"/>
            </a:lvl1pPr>
          </a:lstStyle>
          <a:p>
            <a:fld id="{B4C71EC6-210F-42DE-9C53-41977AD35B3D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1029" name="Замещающий нижний колонтитул 1028"/>
          <p:cNvSpPr>
            <a:spLocks noGrp="1"/>
          </p:cNvSpPr>
          <p:nvPr>
            <p:ph type="ftr" sz="quarter" idx="3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050"/>
            </a:lvl1pPr>
          </a:lstStyle>
          <a:p>
            <a:endParaRPr lang="ru-RU"/>
          </a:p>
        </p:txBody>
      </p:sp>
      <p:sp>
        <p:nvSpPr>
          <p:cNvPr id="1030" name="Замещающий номер слайда 1029"/>
          <p:cNvSpPr>
            <a:spLocks noGrp="1"/>
          </p:cNvSpPr>
          <p:nvPr>
            <p:ph type="sldNum" sz="quarter" idx="4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05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3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3995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–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–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lvl="5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8850" lvl="6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lvl="7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lvl="8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685800" lvl="2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028700" lvl="3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371600" lvl="4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1714500" lvl="5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057400" lvl="6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2400300" lvl="7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2743200" lvl="8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2577480"/>
            <a:ext cx="87849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премии </a:t>
            </a:r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Томского государственного университета </a:t>
            </a:r>
            <a:endParaRPr lang="ru-RU" sz="20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 </a:t>
            </a:r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высокие достижения в науке, </a:t>
            </a: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образовании,</a:t>
            </a:r>
          </a:p>
          <a:p>
            <a:pPr>
              <a:lnSpc>
                <a:spcPct val="9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создании электронных образовательных </a:t>
            </a: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ресурсов,</a:t>
            </a:r>
          </a:p>
          <a:p>
            <a:pPr>
              <a:lnSpc>
                <a:spcPct val="9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создании электронных научных </a:t>
            </a: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ресурсов,</a:t>
            </a:r>
          </a:p>
          <a:p>
            <a:pPr>
              <a:lnSpc>
                <a:spcPct val="9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области литературы, искусства и культуры</a:t>
            </a:r>
          </a:p>
          <a:p>
            <a:pPr>
              <a:lnSpc>
                <a:spcPct val="90000"/>
              </a:lnSpc>
            </a:pPr>
            <a:endParaRPr lang="ru-RU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1923678"/>
            <a:ext cx="878497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ЛАУРЕАТЫ</a:t>
            </a:r>
            <a:endParaRPr lang="ru-RU" sz="4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877" y="851540"/>
            <a:ext cx="936104" cy="107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Administrator\Downloads\Шарики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-359104"/>
            <a:ext cx="2811117" cy="228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0112" y="734586"/>
            <a:ext cx="5760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Профессор года</a:t>
            </a: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2021</a:t>
            </a: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900112" y="1923678"/>
            <a:ext cx="49680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профессор </a:t>
            </a:r>
            <a:br>
              <a:rPr lang="ru-RU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</a:br>
            <a:r>
              <a:rPr lang="ru-RU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кафедры философии и методологии науки</a:t>
            </a:r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</a:br>
            <a:endParaRPr lang="ru-RU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  <a:p>
            <a:pPr>
              <a:lnSpc>
                <a:spcPct val="90000"/>
              </a:lnSpc>
            </a:pPr>
            <a:endParaRPr lang="ru-RU" sz="6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ЧЕРНИКОВА</a:t>
            </a:r>
          </a:p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Ирина Васильевна</a:t>
            </a:r>
            <a:endParaRPr lang="ru-RU" alt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Изображение 3" descr="Черникова И.В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926873"/>
            <a:ext cx="2501377" cy="325837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isometricOffAxis2Lef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2211710"/>
            <a:ext cx="69364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Награды </a:t>
            </a:r>
            <a:r>
              <a:rPr lang="ru-RU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Министерства </a:t>
            </a:r>
            <a:br>
              <a:rPr lang="ru-RU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науки и высшего </a:t>
            </a:r>
            <a:r>
              <a:rPr lang="ru-RU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образования</a:t>
            </a:r>
          </a:p>
          <a:p>
            <a:pPr>
              <a:lnSpc>
                <a:spcPct val="90000"/>
              </a:lnSpc>
            </a:pPr>
            <a:r>
              <a:rPr lang="ru-RU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Российской Федерации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877" y="851540"/>
            <a:ext cx="936104" cy="107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C:\Users\Administrator\Downloads\Шарики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-359104"/>
            <a:ext cx="2811117" cy="228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0113" y="1347614"/>
            <a:ext cx="46081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Медаль 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«За безупречный труд и отличие»</a:t>
            </a: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900113" y="2282825"/>
            <a:ext cx="460819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награждён</a:t>
            </a:r>
            <a:endParaRPr lang="ru-RU" sz="28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  <a:p>
            <a:endParaRPr lang="ru-RU" sz="6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ДУНАЕВСКИЙ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Григорий Ефимович</a:t>
            </a:r>
            <a:endParaRPr lang="ru-RU" alt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9960808" y="739537"/>
            <a:ext cx="1527264" cy="1527264"/>
          </a:xfrm>
          <a:prstGeom prst="ellipse">
            <a:avLst/>
          </a:prstGeom>
          <a:solidFill>
            <a:srgbClr val="3918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Изображение 3" descr="WhatsApp Image 2021-12-22 at 16.17.09 (1)"/>
          <p:cNvPicPr>
            <a:picLocks noChangeAspect="1"/>
          </p:cNvPicPr>
          <p:nvPr/>
        </p:nvPicPr>
        <p:blipFill rotWithShape="1">
          <a:blip r:embed="rId2"/>
          <a:srcRect l="-12104" t="2736" r="-13598" b="6012"/>
          <a:stretch/>
        </p:blipFill>
        <p:spPr>
          <a:xfrm>
            <a:off x="9972600" y="751329"/>
            <a:ext cx="1503680" cy="1503680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  <p:pic>
        <p:nvPicPr>
          <p:cNvPr id="11" name="Изображение 3" descr="WhatsApp Image 2021-12-22 at 16.17.09 (1)"/>
          <p:cNvPicPr>
            <a:picLocks noChangeAspect="1"/>
          </p:cNvPicPr>
          <p:nvPr/>
        </p:nvPicPr>
        <p:blipFill rotWithShape="1">
          <a:blip r:embed="rId2"/>
          <a:srcRect l="1745" r="1745" b="3492"/>
          <a:stretch/>
        </p:blipFill>
        <p:spPr>
          <a:xfrm>
            <a:off x="6732240" y="794517"/>
            <a:ext cx="1296144" cy="1785482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00113" y="1347614"/>
            <a:ext cx="46081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Медаль 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«За безупречный труд и отличие»</a:t>
            </a:r>
          </a:p>
        </p:txBody>
      </p:sp>
      <p:sp>
        <p:nvSpPr>
          <p:cNvPr id="8" name="Текстовое поле 2"/>
          <p:cNvSpPr txBox="1"/>
          <p:nvPr/>
        </p:nvSpPr>
        <p:spPr>
          <a:xfrm>
            <a:off x="900113" y="2282825"/>
            <a:ext cx="3311847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награждена</a:t>
            </a:r>
            <a:endParaRPr lang="ru-RU" sz="28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  <a:p>
            <a:endParaRPr lang="ru-RU" sz="6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НАГАЕВА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Галина </a:t>
            </a:r>
            <a:r>
              <a:rPr lang="ru-RU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Николаевна</a:t>
            </a:r>
          </a:p>
        </p:txBody>
      </p:sp>
      <p:pic>
        <p:nvPicPr>
          <p:cNvPr id="9" name="Изображение 3" descr="WhatsApp Image 2021-12-22 at 16.17.09 (1)"/>
          <p:cNvPicPr>
            <a:picLocks noChangeAspect="1"/>
          </p:cNvPicPr>
          <p:nvPr/>
        </p:nvPicPr>
        <p:blipFill rotWithShape="1">
          <a:blip r:embed="rId2"/>
          <a:srcRect l="1745" r="1745" b="3492"/>
          <a:stretch/>
        </p:blipFill>
        <p:spPr>
          <a:xfrm>
            <a:off x="6732240" y="794517"/>
            <a:ext cx="1296144" cy="1785482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99493" y="843558"/>
            <a:ext cx="61207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Медаль </a:t>
            </a:r>
          </a:p>
          <a:p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«За вклад в реализацию государственной </a:t>
            </a: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политики в </a:t>
            </a:r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области образования»</a:t>
            </a:r>
            <a:endParaRPr lang="ru-RU" sz="20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Текстовое поле 2"/>
          <p:cNvSpPr txBox="1"/>
          <p:nvPr/>
        </p:nvSpPr>
        <p:spPr>
          <a:xfrm>
            <a:off x="900113" y="2282825"/>
            <a:ext cx="3311847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награждена</a:t>
            </a:r>
            <a:endParaRPr lang="ru-RU" sz="28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  <a:p>
            <a:endParaRPr lang="ru-RU" sz="6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ДЕМЕШКИНА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Татьяна </a:t>
            </a:r>
            <a:r>
              <a:rPr lang="ru-RU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Алексеевна</a:t>
            </a:r>
          </a:p>
        </p:txBody>
      </p:sp>
      <p:pic>
        <p:nvPicPr>
          <p:cNvPr id="9" name="Изображение 4" descr="WhatsApp Image 2021-12-22 at 16.17.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4720" y="782065"/>
            <a:ext cx="1307945" cy="1797934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99493" y="843558"/>
            <a:ext cx="61207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Медаль </a:t>
            </a:r>
          </a:p>
          <a:p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«За вклад в реализацию государственной </a:t>
            </a: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политики в </a:t>
            </a:r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области образования»</a:t>
            </a:r>
            <a:endParaRPr lang="ru-RU" sz="20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Текстовое поле 2"/>
          <p:cNvSpPr txBox="1"/>
          <p:nvPr/>
        </p:nvSpPr>
        <p:spPr>
          <a:xfrm>
            <a:off x="900113" y="2282825"/>
            <a:ext cx="39599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награждён</a:t>
            </a:r>
            <a:endParaRPr lang="ru-RU" sz="28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  <a:p>
            <a:endParaRPr lang="ru-RU" sz="6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ИВОНИН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Иван </a:t>
            </a:r>
            <a:r>
              <a:rPr lang="ru-RU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Варфоломеевич</a:t>
            </a:r>
            <a:endParaRPr lang="ru-RU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</p:txBody>
      </p:sp>
      <p:pic>
        <p:nvPicPr>
          <p:cNvPr id="9" name="Изображение 4" descr="WhatsApp Image 2021-12-22 at 16.17.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4720" y="782065"/>
            <a:ext cx="1307945" cy="1797934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99493" y="843558"/>
            <a:ext cx="61207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Медаль </a:t>
            </a:r>
          </a:p>
          <a:p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«За вклад в реализацию государственной </a:t>
            </a: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политики в </a:t>
            </a:r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области образования»</a:t>
            </a:r>
            <a:endParaRPr lang="ru-RU" sz="20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Текстовое поле 2"/>
          <p:cNvSpPr txBox="1"/>
          <p:nvPr/>
        </p:nvSpPr>
        <p:spPr>
          <a:xfrm>
            <a:off x="900113" y="2282825"/>
            <a:ext cx="39599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награждён</a:t>
            </a:r>
            <a:endParaRPr lang="ru-RU" sz="28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  <a:p>
            <a:endParaRPr lang="ru-RU" sz="6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РЫКУН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Артем </a:t>
            </a:r>
            <a:r>
              <a:rPr lang="ru-RU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Юрьевич</a:t>
            </a:r>
          </a:p>
        </p:txBody>
      </p:sp>
      <p:pic>
        <p:nvPicPr>
          <p:cNvPr id="9" name="Изображение 4" descr="WhatsApp Image 2021-12-22 at 16.17.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4720" y="782065"/>
            <a:ext cx="1307945" cy="1797934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99493" y="843558"/>
            <a:ext cx="61207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Медаль </a:t>
            </a:r>
          </a:p>
          <a:p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«За вклад в реализацию государственной </a:t>
            </a: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политики в </a:t>
            </a:r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области образования»</a:t>
            </a:r>
            <a:endParaRPr lang="ru-RU" sz="20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Текстовое поле 2"/>
          <p:cNvSpPr txBox="1"/>
          <p:nvPr/>
        </p:nvSpPr>
        <p:spPr>
          <a:xfrm>
            <a:off x="900113" y="2282825"/>
            <a:ext cx="50400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награждён</a:t>
            </a:r>
            <a:endParaRPr lang="ru-RU" sz="28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  <a:p>
            <a:endParaRPr lang="ru-RU" sz="6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УТКИН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Владимир </a:t>
            </a:r>
            <a:r>
              <a:rPr lang="ru-RU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Александрович</a:t>
            </a:r>
          </a:p>
        </p:txBody>
      </p:sp>
      <p:pic>
        <p:nvPicPr>
          <p:cNvPr id="9" name="Изображение 4" descr="WhatsApp Image 2021-12-22 at 16.17.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4720" y="782065"/>
            <a:ext cx="1307945" cy="1797934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99493" y="843558"/>
            <a:ext cx="67688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Почётное звание</a:t>
            </a:r>
          </a:p>
          <a:p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«Почётный работник сферы образования </a:t>
            </a: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Российской </a:t>
            </a:r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Федерации»</a:t>
            </a:r>
          </a:p>
        </p:txBody>
      </p:sp>
      <p:sp>
        <p:nvSpPr>
          <p:cNvPr id="8" name="Текстовое поле 2"/>
          <p:cNvSpPr txBox="1"/>
          <p:nvPr/>
        </p:nvSpPr>
        <p:spPr>
          <a:xfrm>
            <a:off x="900113" y="2282825"/>
            <a:ext cx="50400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присвоено</a:t>
            </a:r>
          </a:p>
          <a:p>
            <a:endParaRPr lang="ru-RU" sz="6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ВАСИЛЬЕВУ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Евгению </a:t>
            </a:r>
            <a:r>
              <a:rPr lang="ru-RU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Алексеевичу</a:t>
            </a:r>
          </a:p>
        </p:txBody>
      </p:sp>
      <p:pic>
        <p:nvPicPr>
          <p:cNvPr id="9" name="Изображение 5" descr="WhatsApp Image 2021-12-22 at 16.17.09"/>
          <p:cNvPicPr>
            <a:picLocks noChangeAspect="1"/>
          </p:cNvPicPr>
          <p:nvPr/>
        </p:nvPicPr>
        <p:blipFill rotWithShape="1">
          <a:blip r:embed="rId2"/>
          <a:srcRect l="2727" r="2727"/>
          <a:stretch/>
        </p:blipFill>
        <p:spPr>
          <a:xfrm>
            <a:off x="6513631" y="555526"/>
            <a:ext cx="1802785" cy="1802785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99493" y="843558"/>
            <a:ext cx="67688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Почётное звание</a:t>
            </a:r>
          </a:p>
          <a:p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«Почётный работник сферы образования </a:t>
            </a: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Российской </a:t>
            </a:r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Федерации»</a:t>
            </a:r>
          </a:p>
        </p:txBody>
      </p:sp>
      <p:sp>
        <p:nvSpPr>
          <p:cNvPr id="8" name="Текстовое поле 2"/>
          <p:cNvSpPr txBox="1"/>
          <p:nvPr/>
        </p:nvSpPr>
        <p:spPr>
          <a:xfrm>
            <a:off x="900113" y="2282825"/>
            <a:ext cx="50400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присвоено</a:t>
            </a:r>
          </a:p>
          <a:p>
            <a:endParaRPr lang="ru-RU" sz="6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  <a:p>
            <a:r>
              <a:rPr lang="ru-RU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Воробьеву</a:t>
            </a:r>
          </a:p>
          <a:p>
            <a:r>
              <a:rPr lang="ru-RU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Данилу </a:t>
            </a:r>
            <a:r>
              <a:rPr lang="ru-RU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Сергеевичу</a:t>
            </a:r>
            <a:endParaRPr lang="ru-RU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</p:txBody>
      </p:sp>
      <p:pic>
        <p:nvPicPr>
          <p:cNvPr id="9" name="Изображение 5" descr="WhatsApp Image 2021-12-22 at 16.17.09"/>
          <p:cNvPicPr>
            <a:picLocks noChangeAspect="1"/>
          </p:cNvPicPr>
          <p:nvPr/>
        </p:nvPicPr>
        <p:blipFill rotWithShape="1">
          <a:blip r:embed="rId2"/>
          <a:srcRect l="2727" r="2727"/>
          <a:stretch/>
        </p:blipFill>
        <p:spPr>
          <a:xfrm>
            <a:off x="6513631" y="555526"/>
            <a:ext cx="1802785" cy="1802785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483518"/>
            <a:ext cx="4376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Номинация</a:t>
            </a:r>
          </a:p>
          <a:p>
            <a:pPr>
              <a:lnSpc>
                <a:spcPct val="9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«За </a:t>
            </a:r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высокие достижения в науке»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00282" y="2806006"/>
            <a:ext cx="6984086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 цикл статей </a:t>
            </a:r>
            <a:r>
              <a:rPr lang="ru-RU" sz="1600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600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600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ru-RU" sz="16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Новые катализаторы и каталитические процессы для переработки биовозобновляемых ресурсов</a:t>
            </a:r>
            <a:r>
              <a:rPr lang="ru-RU" sz="1600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в </a:t>
            </a:r>
            <a:r>
              <a:rPr lang="ru-RU" sz="16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том числе селективное окисление моно- </a:t>
            </a:r>
            <a:r>
              <a:rPr lang="ru-RU" sz="1600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 многоатомных </a:t>
            </a:r>
            <a:r>
              <a:rPr lang="ru-RU" sz="16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спиртов в ценные карбонильные/карбоксильные соединения, углекислотная конверсия метана в синтез-газ, фото- </a:t>
            </a:r>
            <a:r>
              <a:rPr lang="ru-RU" sz="1600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600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600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ru-RU" sz="16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каталитические процессы для решения экологических проблем»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00283" y="1386334"/>
            <a:ext cx="4463805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ВОДЯНКИНА </a:t>
            </a:r>
          </a:p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Ольга </a:t>
            </a:r>
            <a:br>
              <a:rPr lang="ru-RU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Владимировна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99493" y="843558"/>
            <a:ext cx="67688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Почётное звание</a:t>
            </a:r>
          </a:p>
          <a:p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«Почётный работник сферы образования </a:t>
            </a: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Российской </a:t>
            </a:r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Федерации»</a:t>
            </a:r>
          </a:p>
        </p:txBody>
      </p:sp>
      <p:sp>
        <p:nvSpPr>
          <p:cNvPr id="8" name="Текстовое поле 2"/>
          <p:cNvSpPr txBox="1"/>
          <p:nvPr/>
        </p:nvSpPr>
        <p:spPr>
          <a:xfrm>
            <a:off x="900113" y="2282825"/>
            <a:ext cx="50400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присвоено</a:t>
            </a:r>
          </a:p>
          <a:p>
            <a:endParaRPr lang="ru-RU" sz="6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КОЛЕСНИКУ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Сергею </a:t>
            </a:r>
            <a:r>
              <a:rPr lang="ru-RU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Анатольевичу</a:t>
            </a:r>
          </a:p>
        </p:txBody>
      </p:sp>
      <p:pic>
        <p:nvPicPr>
          <p:cNvPr id="9" name="Изображение 5" descr="WhatsApp Image 2021-12-22 at 16.17.09"/>
          <p:cNvPicPr>
            <a:picLocks noChangeAspect="1"/>
          </p:cNvPicPr>
          <p:nvPr/>
        </p:nvPicPr>
        <p:blipFill rotWithShape="1">
          <a:blip r:embed="rId2"/>
          <a:srcRect l="2727" r="2727"/>
          <a:stretch/>
        </p:blipFill>
        <p:spPr>
          <a:xfrm>
            <a:off x="6513631" y="555526"/>
            <a:ext cx="1802785" cy="1802785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99493" y="843558"/>
            <a:ext cx="67688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Почётное звание</a:t>
            </a:r>
          </a:p>
          <a:p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«Почётный работник сферы образования </a:t>
            </a: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Российской </a:t>
            </a:r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Федерации»</a:t>
            </a:r>
          </a:p>
        </p:txBody>
      </p:sp>
      <p:sp>
        <p:nvSpPr>
          <p:cNvPr id="8" name="Текстовое поле 2"/>
          <p:cNvSpPr txBox="1"/>
          <p:nvPr/>
        </p:nvSpPr>
        <p:spPr>
          <a:xfrm>
            <a:off x="900113" y="2282825"/>
            <a:ext cx="50400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присвоено</a:t>
            </a:r>
          </a:p>
          <a:p>
            <a:endParaRPr lang="ru-RU" sz="6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КУЗНЕЦОВОЙ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Светлане </a:t>
            </a:r>
            <a:r>
              <a:rPr lang="ru-RU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Анатольевне</a:t>
            </a:r>
          </a:p>
        </p:txBody>
      </p:sp>
      <p:pic>
        <p:nvPicPr>
          <p:cNvPr id="9" name="Изображение 5" descr="WhatsApp Image 2021-12-22 at 16.17.09"/>
          <p:cNvPicPr>
            <a:picLocks noChangeAspect="1"/>
          </p:cNvPicPr>
          <p:nvPr/>
        </p:nvPicPr>
        <p:blipFill rotWithShape="1">
          <a:blip r:embed="rId2"/>
          <a:srcRect l="2727" r="2727"/>
          <a:stretch/>
        </p:blipFill>
        <p:spPr>
          <a:xfrm>
            <a:off x="6513631" y="555526"/>
            <a:ext cx="1802785" cy="1802785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99493" y="843558"/>
            <a:ext cx="67688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Почётное звание</a:t>
            </a:r>
          </a:p>
          <a:p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«Почётный работник сферы образования </a:t>
            </a: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Российской </a:t>
            </a:r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Федерации»</a:t>
            </a:r>
          </a:p>
        </p:txBody>
      </p:sp>
      <p:sp>
        <p:nvSpPr>
          <p:cNvPr id="8" name="Текстовое поле 2"/>
          <p:cNvSpPr txBox="1"/>
          <p:nvPr/>
        </p:nvSpPr>
        <p:spPr>
          <a:xfrm>
            <a:off x="900113" y="2282825"/>
            <a:ext cx="50400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присвоено</a:t>
            </a:r>
          </a:p>
          <a:p>
            <a:endParaRPr lang="ru-RU" sz="6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ЛУКЬЯНОВУ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Олегу </a:t>
            </a:r>
            <a:r>
              <a:rPr lang="ru-RU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Валерьевичу</a:t>
            </a:r>
          </a:p>
        </p:txBody>
      </p:sp>
      <p:pic>
        <p:nvPicPr>
          <p:cNvPr id="9" name="Изображение 5" descr="WhatsApp Image 2021-12-22 at 16.17.09"/>
          <p:cNvPicPr>
            <a:picLocks noChangeAspect="1"/>
          </p:cNvPicPr>
          <p:nvPr/>
        </p:nvPicPr>
        <p:blipFill rotWithShape="1">
          <a:blip r:embed="rId2"/>
          <a:srcRect l="2727" r="2727"/>
          <a:stretch/>
        </p:blipFill>
        <p:spPr>
          <a:xfrm>
            <a:off x="6513631" y="555526"/>
            <a:ext cx="1802785" cy="1802785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99493" y="843558"/>
            <a:ext cx="67688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Почётное звание</a:t>
            </a:r>
          </a:p>
          <a:p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«Почётный работник сферы образования </a:t>
            </a: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Российской </a:t>
            </a:r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Федерации»</a:t>
            </a:r>
          </a:p>
        </p:txBody>
      </p:sp>
      <p:sp>
        <p:nvSpPr>
          <p:cNvPr id="8" name="Текстовое поле 2"/>
          <p:cNvSpPr txBox="1"/>
          <p:nvPr/>
        </p:nvSpPr>
        <p:spPr>
          <a:xfrm>
            <a:off x="900113" y="2282825"/>
            <a:ext cx="50400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присвоено</a:t>
            </a:r>
          </a:p>
          <a:p>
            <a:endParaRPr lang="ru-RU" sz="6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МЯСНИКОВУ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Илье </a:t>
            </a:r>
            <a:r>
              <a:rPr lang="ru-RU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Юрьевичу</a:t>
            </a:r>
          </a:p>
        </p:txBody>
      </p:sp>
      <p:pic>
        <p:nvPicPr>
          <p:cNvPr id="9" name="Изображение 5" descr="WhatsApp Image 2021-12-22 at 16.17.09"/>
          <p:cNvPicPr>
            <a:picLocks noChangeAspect="1"/>
          </p:cNvPicPr>
          <p:nvPr/>
        </p:nvPicPr>
        <p:blipFill rotWithShape="1">
          <a:blip r:embed="rId2"/>
          <a:srcRect l="2727" r="2727"/>
          <a:stretch/>
        </p:blipFill>
        <p:spPr>
          <a:xfrm>
            <a:off x="6513631" y="555526"/>
            <a:ext cx="1802785" cy="1802785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 descr="WhatsApp Image 2021-12-22 at 16.17.09"/>
          <p:cNvPicPr>
            <a:picLocks noChangeAspect="1"/>
          </p:cNvPicPr>
          <p:nvPr/>
        </p:nvPicPr>
        <p:blipFill rotWithShape="1">
          <a:blip r:embed="rId2"/>
          <a:srcRect l="2727" r="2727"/>
          <a:stretch/>
        </p:blipFill>
        <p:spPr>
          <a:xfrm>
            <a:off x="6513631" y="555526"/>
            <a:ext cx="1802785" cy="1802785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899493" y="843558"/>
            <a:ext cx="67688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Почётное звание</a:t>
            </a:r>
          </a:p>
          <a:p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«Почётный работник сферы образования </a:t>
            </a: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Российской </a:t>
            </a:r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Федерации»</a:t>
            </a:r>
          </a:p>
        </p:txBody>
      </p:sp>
      <p:sp>
        <p:nvSpPr>
          <p:cNvPr id="8" name="Текстовое поле 2"/>
          <p:cNvSpPr txBox="1"/>
          <p:nvPr/>
        </p:nvSpPr>
        <p:spPr>
          <a:xfrm>
            <a:off x="900113" y="2282825"/>
            <a:ext cx="50400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присвоено</a:t>
            </a:r>
          </a:p>
          <a:p>
            <a:endParaRPr lang="ru-RU" sz="6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ФИЛИМОНОВУ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Сергею </a:t>
            </a:r>
            <a:r>
              <a:rPr lang="ru-RU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Николаевичу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99493" y="843558"/>
            <a:ext cx="67688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Почётное звание</a:t>
            </a:r>
          </a:p>
          <a:p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«Почётный работник сферы образования </a:t>
            </a: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Российской </a:t>
            </a:r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Федерации»</a:t>
            </a:r>
          </a:p>
        </p:txBody>
      </p:sp>
      <p:sp>
        <p:nvSpPr>
          <p:cNvPr id="8" name="Текстовое поле 2"/>
          <p:cNvSpPr txBox="1"/>
          <p:nvPr/>
        </p:nvSpPr>
        <p:spPr>
          <a:xfrm>
            <a:off x="900113" y="2282825"/>
            <a:ext cx="50400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присвоено</a:t>
            </a:r>
          </a:p>
          <a:p>
            <a:endParaRPr lang="ru-RU" sz="6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ЭМЕР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Юлии </a:t>
            </a:r>
            <a:r>
              <a:rPr lang="ru-RU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Антоновне</a:t>
            </a:r>
          </a:p>
        </p:txBody>
      </p:sp>
      <p:pic>
        <p:nvPicPr>
          <p:cNvPr id="9" name="Изображение 5" descr="WhatsApp Image 2021-12-22 at 16.17.09"/>
          <p:cNvPicPr>
            <a:picLocks noChangeAspect="1"/>
          </p:cNvPicPr>
          <p:nvPr/>
        </p:nvPicPr>
        <p:blipFill rotWithShape="1">
          <a:blip r:embed="rId2"/>
          <a:srcRect l="2727" r="2727"/>
          <a:stretch/>
        </p:blipFill>
        <p:spPr>
          <a:xfrm>
            <a:off x="6513631" y="555526"/>
            <a:ext cx="1802785" cy="1802785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555625"/>
            <a:ext cx="79548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Благодарность </a:t>
            </a:r>
            <a:b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Министерства науки и высшего образования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Российской Федерации</a:t>
            </a: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899592" y="1707654"/>
            <a:ext cx="7847647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объявляется</a:t>
            </a:r>
            <a:endParaRPr lang="ru-RU" sz="28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  <a:p>
            <a:endParaRPr lang="ru-RU" sz="6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САРКИСОВУ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Сергею Юрьевичу</a:t>
            </a: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898617" y="3291830"/>
            <a:ext cx="7848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за значительный вклад в развитие сферы образования</a:t>
            </a:r>
          </a:p>
          <a:p>
            <a:r>
              <a:rPr lang="ru-RU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и многолетний добросовестный труд</a:t>
            </a:r>
            <a:endParaRPr lang="ru-RU" altLang="en-US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99592" y="555625"/>
            <a:ext cx="79548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Благодарность </a:t>
            </a:r>
            <a:b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Министерства науки и высшего образования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Российской Федерации</a:t>
            </a:r>
          </a:p>
        </p:txBody>
      </p:sp>
      <p:sp>
        <p:nvSpPr>
          <p:cNvPr id="8" name="Текстовое поле 2"/>
          <p:cNvSpPr txBox="1"/>
          <p:nvPr/>
        </p:nvSpPr>
        <p:spPr>
          <a:xfrm>
            <a:off x="899592" y="1707654"/>
            <a:ext cx="78476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объявляется</a:t>
            </a:r>
            <a:endParaRPr lang="ru-RU" sz="28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  <a:p>
            <a:endParaRPr lang="ru-RU" sz="6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САЧКОВУ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Виктору Ивановичу</a:t>
            </a:r>
            <a:endParaRPr lang="ru-RU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</p:txBody>
      </p:sp>
      <p:sp>
        <p:nvSpPr>
          <p:cNvPr id="9" name="Текстовое поле 5"/>
          <p:cNvSpPr txBox="1"/>
          <p:nvPr/>
        </p:nvSpPr>
        <p:spPr>
          <a:xfrm>
            <a:off x="898617" y="3291830"/>
            <a:ext cx="7848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ru-RU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за значительный вклад в развитие сферы образования</a:t>
            </a:r>
          </a:p>
          <a:p>
            <a:r>
              <a:rPr lang="ru-RU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и многолетний добросовестный труд</a:t>
            </a:r>
            <a:endParaRPr lang="ru-RU" altLang="en-US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2211710"/>
            <a:ext cx="6936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Стипендиаты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877" y="851540"/>
            <a:ext cx="936104" cy="107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C:\Users\Administrator\Downloads\Шарики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-359104"/>
            <a:ext cx="2811117" cy="228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ое поле 2"/>
          <p:cNvSpPr txBox="1"/>
          <p:nvPr/>
        </p:nvSpPr>
        <p:spPr>
          <a:xfrm>
            <a:off x="902321" y="1563638"/>
            <a:ext cx="781972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присвоен </a:t>
            </a:r>
            <a:endParaRPr lang="ru-RU" alt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alt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аспиранту </a:t>
            </a:r>
            <a:r>
              <a:rPr lang="ru-RU" altLang="en-U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философского факультета</a:t>
            </a:r>
            <a:br>
              <a:rPr lang="ru-RU" altLang="en-U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alt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alt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ТУМАНЯНУ</a:t>
            </a:r>
          </a:p>
          <a:p>
            <a:r>
              <a:rPr lang="ru-RU" altLang="en-US" sz="28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Гарнику</a:t>
            </a:r>
            <a:r>
              <a:rPr lang="ru-RU" alt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en-US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Вагинаковичу</a:t>
            </a:r>
            <a:endParaRPr lang="ru-RU" alt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902321" y="411480"/>
            <a:ext cx="7819722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Статус стипендиата</a:t>
            </a:r>
          </a:p>
          <a:p>
            <a:r>
              <a:rPr lang="ru-RU" alt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имени Василия Марковича Флоринского</a:t>
            </a:r>
          </a:p>
          <a:p>
            <a:r>
              <a:rPr lang="ru-RU" alt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для аспирантов гуманитарных факультетов ТГУ</a:t>
            </a:r>
            <a:endParaRPr lang="ru-RU" alt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902321" y="3507854"/>
            <a:ext cx="7818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за высокие </a:t>
            </a:r>
            <a:r>
              <a:rPr lang="ru-RU" altLang="en-US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достижения в </a:t>
            </a:r>
            <a:r>
              <a:rPr lang="ru-RU" altLang="en-US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учебной и научной деятельности</a:t>
            </a:r>
            <a:endParaRPr lang="ru-RU" altLang="en-US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0113" y="496292"/>
            <a:ext cx="79456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Номинация</a:t>
            </a:r>
          </a:p>
          <a:p>
            <a:pPr>
              <a:lnSpc>
                <a:spcPct val="9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«За </a:t>
            </a:r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высокие достижения в науке</a:t>
            </a: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 </a:t>
            </a:r>
            <a:b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для </a:t>
            </a:r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молодый учёных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3105189"/>
            <a:ext cx="5775014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 цикл статей </a:t>
            </a:r>
            <a:r>
              <a:rPr lang="ru-RU" sz="1600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600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600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ru-RU" sz="16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Управление свойствами катализаторов дегидрирования алканов и окисления CO через контроль взаимодействия активный компонент-носитель»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95854" y="1635646"/>
            <a:ext cx="8103552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БУГРОВА</a:t>
            </a:r>
          </a:p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Татьяна </a:t>
            </a:r>
            <a:br>
              <a:rPr lang="ru-RU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Александровна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овое поле 2"/>
          <p:cNvSpPr txBox="1"/>
          <p:nvPr/>
        </p:nvSpPr>
        <p:spPr>
          <a:xfrm>
            <a:off x="902321" y="1563638"/>
            <a:ext cx="781972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присвоен </a:t>
            </a:r>
            <a:endParaRPr lang="ru-RU" alt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alt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аспирантке </a:t>
            </a:r>
            <a:r>
              <a:rPr lang="ru-RU" altLang="en-U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химического </a:t>
            </a:r>
            <a:r>
              <a:rPr lang="ru-RU" alt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факультета</a:t>
            </a:r>
            <a:r>
              <a:rPr lang="ru-RU" altLang="en-U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altLang="en-U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alt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alt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ЛАПУТЬ</a:t>
            </a:r>
          </a:p>
          <a:p>
            <a:r>
              <a:rPr lang="ru-RU" alt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Олесе </a:t>
            </a:r>
            <a:r>
              <a:rPr lang="ru-RU" alt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Александровне</a:t>
            </a:r>
          </a:p>
        </p:txBody>
      </p:sp>
      <p:sp>
        <p:nvSpPr>
          <p:cNvPr id="7" name="Текстовое поле 3"/>
          <p:cNvSpPr txBox="1"/>
          <p:nvPr/>
        </p:nvSpPr>
        <p:spPr>
          <a:xfrm>
            <a:off x="902321" y="411480"/>
            <a:ext cx="7819722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Статус стипендиата</a:t>
            </a:r>
          </a:p>
          <a:p>
            <a:r>
              <a:rPr lang="ru-RU" alt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имени Дмитрия Ивановича Менделеева</a:t>
            </a:r>
          </a:p>
          <a:p>
            <a:r>
              <a:rPr lang="ru-RU" alt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для аспирантов естественных факультетов ТГУ</a:t>
            </a:r>
          </a:p>
        </p:txBody>
      </p:sp>
      <p:sp>
        <p:nvSpPr>
          <p:cNvPr id="8" name="Текстовое поле 4"/>
          <p:cNvSpPr txBox="1"/>
          <p:nvPr/>
        </p:nvSpPr>
        <p:spPr>
          <a:xfrm>
            <a:off x="902321" y="3507854"/>
            <a:ext cx="7818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за высокие </a:t>
            </a:r>
            <a:r>
              <a:rPr lang="ru-RU" altLang="en-US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достижения в </a:t>
            </a:r>
            <a:r>
              <a:rPr lang="ru-RU" altLang="en-US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учебной и научной деятельности</a:t>
            </a:r>
            <a:endParaRPr lang="ru-RU" altLang="en-US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00113" y="3027605"/>
            <a:ext cx="64801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 серию работ </a:t>
            </a:r>
            <a:r>
              <a:rPr lang="ru-RU" sz="1600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600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600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«Переводы итальянской литературы в дореволюционной периодике Сибири: Хрестоматия», «История русской переводной литературы в Сибири (1890–1910-е гг.): учебное пособие», «Переводы польской литературы в дореволюционной периодике Сибири: хрестоматия»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01383" y="1221789"/>
            <a:ext cx="6622945" cy="1733808"/>
          </a:xfrm>
          <a:prstGeom prst="rect">
            <a:avLst/>
          </a:prstGeom>
        </p:spPr>
        <p:txBody>
          <a:bodyPr wrap="square" numCol="2" spcCol="180000">
            <a:spAutoFit/>
          </a:bodyPr>
          <a:lstStyle/>
          <a:p>
            <a:pPr>
              <a:lnSpc>
                <a:spcPct val="75000"/>
              </a:lnSpc>
              <a:spcAft>
                <a:spcPts val="80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АБЛОГИНА </a:t>
            </a:r>
            <a:b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Евгения Владимировна</a:t>
            </a:r>
          </a:p>
          <a:p>
            <a:pPr>
              <a:lnSpc>
                <a:spcPct val="75000"/>
              </a:lnSpc>
              <a:spcAft>
                <a:spcPts val="80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БАРАКИНА </a:t>
            </a:r>
            <a:b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</a:b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Елена Александровна</a:t>
            </a:r>
            <a:endParaRPr lang="ru-RU" sz="20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75000"/>
              </a:lnSpc>
              <a:spcAft>
                <a:spcPts val="80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ВИШНЯКОВА </a:t>
            </a:r>
            <a:b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</a:b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Екатерина Андреевна</a:t>
            </a:r>
            <a:b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</a:b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НИКОНОВА </a:t>
            </a:r>
            <a:b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Наталья Егоровна</a:t>
            </a:r>
          </a:p>
          <a:p>
            <a:pPr>
              <a:lnSpc>
                <a:spcPct val="75000"/>
              </a:lnSpc>
              <a:spcAft>
                <a:spcPts val="80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СЕРЯГИНА </a:t>
            </a:r>
            <a:b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Юлия Сергеевна</a:t>
            </a:r>
          </a:p>
          <a:p>
            <a:pPr>
              <a:lnSpc>
                <a:spcPct val="75000"/>
              </a:lnSpc>
              <a:spcAft>
                <a:spcPts val="80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ЧЕРТКОВА </a:t>
            </a:r>
            <a:b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Виктория Викторовна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01383" y="402218"/>
            <a:ext cx="8849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Номинация </a:t>
            </a:r>
            <a:r>
              <a:rPr lang="ru-RU" sz="2000" b="1" cap="all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 </a:t>
            </a:r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высокие достижения в образовании</a:t>
            </a:r>
            <a:r>
              <a:rPr lang="ru-RU" sz="2000" b="1" cap="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endParaRPr lang="ru-RU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00113" y="861966"/>
            <a:ext cx="2333780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Авторский </a:t>
            </a:r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коллектив</a:t>
            </a:r>
            <a:endParaRPr lang="ru-RU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0113" y="411422"/>
            <a:ext cx="52238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Номинация</a:t>
            </a:r>
          </a:p>
          <a:p>
            <a:pPr>
              <a:lnSpc>
                <a:spcPct val="9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За </a:t>
            </a:r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высокие достижения в образовании</a:t>
            </a:r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</a:p>
          <a:p>
            <a:pPr>
              <a:lnSpc>
                <a:spcPct val="90000"/>
              </a:lnSpc>
            </a:pPr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для молодых преподавателей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00113" y="3148330"/>
            <a:ext cx="5222875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 учебно-методическое пособие</a:t>
            </a:r>
          </a:p>
          <a:p>
            <a:pPr>
              <a:lnSpc>
                <a:spcPct val="90000"/>
              </a:lnSpc>
            </a:pPr>
            <a:r>
              <a:rPr lang="ru-RU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«Креативное письмо при обучении взрослых иностранному языку»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00113" y="1604054"/>
            <a:ext cx="5327650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КОЗЛОВСКАЯ</a:t>
            </a:r>
          </a:p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Екатерина </a:t>
            </a:r>
            <a:br>
              <a:rPr lang="ru-RU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Владимировна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0112" y="413251"/>
            <a:ext cx="81299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Номинация </a:t>
            </a:r>
            <a:r>
              <a:rPr lang="ru-RU" sz="2000" b="1" cap="all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 </a:t>
            </a:r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высокие </a:t>
            </a: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достижения</a:t>
            </a:r>
          </a:p>
          <a:p>
            <a:pPr>
              <a:lnSpc>
                <a:spcPct val="9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создании электронных </a:t>
            </a:r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образовательных ресурсов»</a:t>
            </a:r>
            <a:endParaRPr lang="ru-RU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3667" y="3474579"/>
            <a:ext cx="5766565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 электронный образовательный ресурс </a:t>
            </a:r>
            <a:r>
              <a:rPr lang="ru-RU" b="1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b="1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ru-RU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Учебно-вычислительная практика»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3669" y="1222006"/>
            <a:ext cx="8064374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Авторский коллектив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93666" y="1578734"/>
            <a:ext cx="6270621" cy="1785104"/>
          </a:xfrm>
          <a:prstGeom prst="rect">
            <a:avLst/>
          </a:prstGeom>
        </p:spPr>
        <p:txBody>
          <a:bodyPr wrap="square" numCol="2" spcCol="180000">
            <a:spAutoFit/>
          </a:bodyPr>
          <a:lstStyle/>
          <a:p>
            <a:pPr>
              <a:lnSpc>
                <a:spcPct val="75000"/>
              </a:lnSpc>
              <a:spcAft>
                <a:spcPts val="80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ГУРИНА</a:t>
            </a:r>
            <a:b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Елена Ивановна</a:t>
            </a:r>
          </a:p>
          <a:p>
            <a:pPr>
              <a:lnSpc>
                <a:spcPct val="75000"/>
              </a:lnSpc>
              <a:spcAft>
                <a:spcPts val="80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ЛАЕВА </a:t>
            </a:r>
            <a:b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Валентина Ивановна</a:t>
            </a:r>
          </a:p>
          <a:p>
            <a:pPr>
              <a:lnSpc>
                <a:spcPct val="75000"/>
              </a:lnSpc>
              <a:spcAft>
                <a:spcPts val="80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МИХАЙЛОВ</a:t>
            </a:r>
            <a:b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Михаил Дмитриевич</a:t>
            </a:r>
          </a:p>
          <a:p>
            <a:pPr>
              <a:lnSpc>
                <a:spcPct val="75000"/>
              </a:lnSpc>
              <a:spcAft>
                <a:spcPts val="80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СТАРЧЕНКО</a:t>
            </a:r>
            <a:b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Александр Васильевич</a:t>
            </a:r>
          </a:p>
          <a:p>
            <a:pPr>
              <a:lnSpc>
                <a:spcPct val="75000"/>
              </a:lnSpc>
              <a:spcAft>
                <a:spcPts val="80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ШЕЛЬМИНА </a:t>
            </a:r>
            <a:b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Елена </a:t>
            </a:r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Александровна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0114" y="411480"/>
            <a:ext cx="8065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Номинация</a:t>
            </a:r>
          </a:p>
          <a:p>
            <a:pPr>
              <a:lnSpc>
                <a:spcPct val="9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 высокие достижения в области </a:t>
            </a: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литературы</a:t>
            </a:r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искусства и культуры»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00114" y="3027664"/>
            <a:ext cx="8066618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 работу </a:t>
            </a:r>
            <a:r>
              <a:rPr lang="ru-RU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ru-RU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Рок-н-ролл на Южной</a:t>
            </a:r>
            <a:r>
              <a:rPr lang="ru-RU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Воспоминания </a:t>
            </a:r>
            <a:br>
              <a:rPr lang="ru-RU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ru-RU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размышления о девяностых</a:t>
            </a:r>
            <a:r>
              <a:rPr lang="ru-RU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о </a:t>
            </a:r>
            <a:r>
              <a:rPr lang="ru-RU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музыке и о нас»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00114" y="1604054"/>
            <a:ext cx="8177212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ЖИЛЯКОВА</a:t>
            </a:r>
          </a:p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Наталия </a:t>
            </a:r>
            <a:br>
              <a:rPr lang="ru-RU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Вениаминовна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6111" y="2211710"/>
            <a:ext cx="512605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4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Профессор года</a:t>
            </a:r>
          </a:p>
          <a:p>
            <a:pPr>
              <a:lnSpc>
                <a:spcPct val="90000"/>
              </a:lnSpc>
            </a:pPr>
            <a:r>
              <a:rPr lang="ru-RU" sz="4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2021</a:t>
            </a:r>
            <a:endParaRPr lang="ru-RU" sz="40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877" y="851540"/>
            <a:ext cx="936104" cy="107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 descr="C:\Users\Administrator\Downloads\Шарики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-359104"/>
            <a:ext cx="2811117" cy="228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00112" y="734586"/>
            <a:ext cx="5760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Профессор года</a:t>
            </a: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2021</a:t>
            </a:r>
          </a:p>
        </p:txBody>
      </p:sp>
      <p:sp>
        <p:nvSpPr>
          <p:cNvPr id="7" name="Текстовое поле 2"/>
          <p:cNvSpPr txBox="1"/>
          <p:nvPr/>
        </p:nvSpPr>
        <p:spPr>
          <a:xfrm>
            <a:off x="900112" y="1923678"/>
            <a:ext cx="49680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профессор </a:t>
            </a:r>
            <a:br>
              <a:rPr lang="ru-RU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</a:br>
            <a:r>
              <a:rPr lang="ru-RU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кафедры </a:t>
            </a:r>
            <a:r>
              <a:rPr lang="ru-RU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российской истории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</a:br>
            <a:endParaRPr lang="ru-RU" sz="6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ЗИНОВЬЕВ</a:t>
            </a:r>
          </a:p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Василий </a:t>
            </a:r>
            <a:r>
              <a:rPr lang="ru-RU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Павлович</a:t>
            </a:r>
          </a:p>
        </p:txBody>
      </p:sp>
      <p:pic>
        <p:nvPicPr>
          <p:cNvPr id="8" name="Изображение 4" descr="Зиновьев В.П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484" y="915566"/>
            <a:ext cx="2425761" cy="321634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isometricOffAxis2Lef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376</Words>
  <Application>Microsoft Office PowerPoint</Application>
  <PresentationFormat>Экран (16:9)</PresentationFormat>
  <Paragraphs>177</Paragraphs>
  <Slides>30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Default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Сазонтова</cp:lastModifiedBy>
  <cp:revision>38</cp:revision>
  <dcterms:created xsi:type="dcterms:W3CDTF">2020-12-14T02:04:00Z</dcterms:created>
  <dcterms:modified xsi:type="dcterms:W3CDTF">2021-12-29T06:51:12Z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92E3775E6FE743C69C43FEB59D724DA3</vt:lpwstr>
  </property>
  <property fmtid="{D5CDD505-2E9C-101B-9397-08002B2CF9AE}" pid="3" name="KSOProductBuildVer">
    <vt:lpwstr>1049-11.2.0.10426</vt:lpwstr>
  </property>
</Properties>
</file>