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1" r:id="rId4"/>
    <p:sldId id="263" r:id="rId5"/>
    <p:sldId id="265" r:id="rId6"/>
    <p:sldId id="266" r:id="rId7"/>
    <p:sldId id="268" r:id="rId8"/>
    <p:sldId id="270" r:id="rId9"/>
    <p:sldId id="269" r:id="rId10"/>
    <p:sldId id="273" r:id="rId11"/>
    <p:sldId id="272" r:id="rId12"/>
    <p:sldId id="274" r:id="rId13"/>
    <p:sldId id="275" r:id="rId14"/>
    <p:sldId id="276" r:id="rId15"/>
    <p:sldId id="279" r:id="rId16"/>
    <p:sldId id="280" r:id="rId17"/>
    <p:sldId id="277" r:id="rId18"/>
    <p:sldId id="264" r:id="rId19"/>
    <p:sldId id="281" r:id="rId20"/>
    <p:sldId id="282" r:id="rId21"/>
    <p:sldId id="283" r:id="rId22"/>
    <p:sldId id="290" r:id="rId23"/>
    <p:sldId id="288" r:id="rId24"/>
    <p:sldId id="287" r:id="rId25"/>
    <p:sldId id="286" r:id="rId26"/>
    <p:sldId id="285" r:id="rId27"/>
    <p:sldId id="284" r:id="rId28"/>
    <p:sldId id="291" r:id="rId29"/>
    <p:sldId id="260" r:id="rId30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6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491938" y="7018699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5393014" y="5924550"/>
            <a:ext cx="4702852" cy="130169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b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ГО, ЧС и пожарной безопасности</a:t>
            </a:r>
            <a:br>
              <a:rPr 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Курсовое обучение на 2022 год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рабочей программе по подготовке работников ТГУ в области гражданской обороны и защиты от чрезвычайных ситуаций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№2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" y="5924550"/>
            <a:ext cx="3062764" cy="13613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10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B56DC-BA56-4C6A-BB89-E1F8F2F7C371}"/>
              </a:ext>
            </a:extLst>
          </p:cNvPr>
          <p:cNvSpPr txBox="1"/>
          <p:nvPr/>
        </p:nvSpPr>
        <p:spPr>
          <a:xfrm>
            <a:off x="5989658" y="447761"/>
            <a:ext cx="3824357" cy="6463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Сигнал «Радиационная опасность» </a:t>
            </a:r>
            <a:r>
              <a:rPr lang="ru-RU" dirty="0"/>
              <a:t>подается при непосредственной угрозе радиоактивного заражения территории или при обнаружении такого заражения. </a:t>
            </a:r>
          </a:p>
          <a:p>
            <a:endParaRPr lang="ru-RU" dirty="0"/>
          </a:p>
          <a:p>
            <a:pPr algn="ctr"/>
            <a:r>
              <a:rPr lang="ru-RU" dirty="0"/>
              <a:t>Этот сигнал означает, что в направлении данного населенного пункта или района движется радиоактивное облако.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Сигнал передается по средствам связи, радиотрансляционной сети и громкоговорящими установками диктором в течении 2-3 мин. словами: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«ВНИМАНИЕ! ВНИМАНИЕ! Граждане! Радиационная опасность! Радиационная опасность! и далее идет обращение к гражданам о порядке их действия».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BAC3D9-811C-478F-9401-86F97180C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6" y="1580322"/>
            <a:ext cx="5074169" cy="412341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7071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11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A8A9-B43D-406E-8AB5-559F4EC8E42C}"/>
              </a:ext>
            </a:extLst>
          </p:cNvPr>
          <p:cNvSpPr txBox="1"/>
          <p:nvPr/>
        </p:nvSpPr>
        <p:spPr>
          <a:xfrm>
            <a:off x="655983" y="326031"/>
            <a:ext cx="915803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«Химическая тревога» подается при обнаружении химического заражения или угрозе заражения населенного пункта или непосредственном обнаружении химического или бактериологического нападения (заражения). в течение ближайшего часа.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B3668-8A1D-4719-A4B7-87A25356B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" y="1648013"/>
            <a:ext cx="5559701" cy="47275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680898-C4CC-4BD3-9D07-3FE28957612C}"/>
              </a:ext>
            </a:extLst>
          </p:cNvPr>
          <p:cNvSpPr txBox="1"/>
          <p:nvPr/>
        </p:nvSpPr>
        <p:spPr>
          <a:xfrm>
            <a:off x="6563919" y="1604991"/>
            <a:ext cx="3140765" cy="47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 объявляет: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«ВНИМАНИЕ! ВНИМАНИЕ! Граждане! Опасность химического заражения! Опасность химического заражения! и далее идет обращение к гражданам о порядке их действия».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слова повторяются диктором в течение 5 мин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интервалом 30 сек.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доведения этого сигнала до жителей могут уточняться и дополняться исходя из местных условий и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6479603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12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1093C-323D-4320-BB26-E376AF72B140}"/>
              </a:ext>
            </a:extLst>
          </p:cNvPr>
          <p:cNvSpPr txBox="1"/>
          <p:nvPr/>
        </p:nvSpPr>
        <p:spPr>
          <a:xfrm>
            <a:off x="6315075" y="2166312"/>
            <a:ext cx="350851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7030A0"/>
            </a:solidFill>
            <a:miter lim="4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целях используется местная радиотрансляционная сеть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громкоговорящие установки.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 объявляет: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«ВНИМАНИЕ! ВНИМАНИЕ! Граждане!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катастрофического затопления! Опасность катастрофического затопления!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идет обращение к гражданам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их действия».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слова повторяются диктором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мин с интервалом 30 сек.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1E5D8-7C58-4F84-ADA3-8E3B12D7D6E7}"/>
              </a:ext>
            </a:extLst>
          </p:cNvPr>
          <p:cNvSpPr txBox="1"/>
          <p:nvPr/>
        </p:nvSpPr>
        <p:spPr>
          <a:xfrm>
            <a:off x="715617" y="433660"/>
            <a:ext cx="909839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>
            <a:solidFill>
              <a:srgbClr val="7030A0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«Угроза катастрофического затопления»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при угрозе разрушения ближайшего гидротехнического сооружения (водоподпорное гидротехническое сооружение, верхний бьеф, нижний бьеф, дамба, плотина, напор, подпор) несущего катастрофического затопления населенного пункта в течение ближайших 1-го - 4-х часов.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92F9F-76A6-4E89-84A7-DF442CD59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2166312"/>
            <a:ext cx="5242615" cy="4031873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7003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13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B43234-714A-4A7E-85F7-15529C19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25" y="1958008"/>
            <a:ext cx="9293410" cy="453224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9526F5-EF29-419B-8B21-D15ADE43B52C}"/>
              </a:ext>
            </a:extLst>
          </p:cNvPr>
          <p:cNvSpPr txBox="1"/>
          <p:nvPr/>
        </p:nvSpPr>
        <p:spPr>
          <a:xfrm>
            <a:off x="596025" y="326031"/>
            <a:ext cx="921799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населения правильно действовать в условиях чрезвычайной ситуации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умение правильно использовать полученную информацию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сократить количество жертв до минимума.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необходимо знать сигналы оповещения гражданской обороны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уметь правильно действовать по ним.</a:t>
            </a:r>
          </a:p>
        </p:txBody>
      </p:sp>
    </p:spTree>
    <p:extLst>
      <p:ext uri="{BB962C8B-B14F-4D97-AF65-F5344CB8AC3E}">
        <p14:creationId xmlns:p14="http://schemas.microsoft.com/office/powerpoint/2010/main" val="40967153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14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2DCAB-8BC5-4632-BA62-8089711654D6}"/>
              </a:ext>
            </a:extLst>
          </p:cNvPr>
          <p:cNvSpPr txBox="1"/>
          <p:nvPr/>
        </p:nvSpPr>
        <p:spPr>
          <a:xfrm>
            <a:off x="602031" y="326031"/>
            <a:ext cx="9108337" cy="1354217"/>
          </a:xfrm>
          <a:prstGeom prst="rect">
            <a:avLst/>
          </a:prstGeom>
          <a:solidFill>
            <a:srgbClr val="FFFF00"/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вопрос № 2.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действия работников организаций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сигнала "ВНИМАНИЕ ВСЕМ!" по месту работы.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действий работников организаций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сигнала "ВНИМАНИЕ ВСЕМ!" при нахождении вне места 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E0A9A-522A-4A87-B76D-61FF17AEFCAE}"/>
              </a:ext>
            </a:extLst>
          </p:cNvPr>
          <p:cNvSpPr txBox="1"/>
          <p:nvPr/>
        </p:nvSpPr>
        <p:spPr>
          <a:xfrm>
            <a:off x="602031" y="2435160"/>
            <a:ext cx="910833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оповещения применяются главным образом в случае внезапного нападения противника, когда реальное время для предупреждения населения будет крайне ограниченным и исчисляться минутами.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Оповещения производятся всеми видами связи:</a:t>
            </a: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телевидением;</a:t>
            </a: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радиовещанием;</a:t>
            </a: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применением специальной аппаратуры и средств для подачи звуковых сигналов.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A7277-405D-4FA8-9D3C-6844160B9D3C}"/>
              </a:ext>
            </a:extLst>
          </p:cNvPr>
          <p:cNvSpPr txBox="1"/>
          <p:nvPr/>
        </p:nvSpPr>
        <p:spPr>
          <a:xfrm>
            <a:off x="602031" y="4654881"/>
            <a:ext cx="9108337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Если Вы находитесь дома, на работе, в общественном месте и услышали звук сирены или звуковой сигнал «ВНИМАНИЕ ВСЕМ», то немедленно включите приемник радиовещания на любой программе или включите телевизор на любой местный новостной канал.</a:t>
            </a:r>
          </a:p>
          <a:p>
            <a:pPr algn="just"/>
            <a:r>
              <a:rPr lang="ru-RU" sz="1600" dirty="0"/>
              <a:t>По окончании звукового сигнала «ВНИМАНИЕ ВСЕМ» по каналам телевидения и по радио будет передаваться речевая информация о сложившейся обстановке и порядке действия населения.</a:t>
            </a:r>
          </a:p>
          <a:p>
            <a:pPr algn="just"/>
            <a:r>
              <a:rPr lang="ru-RU" sz="1600" dirty="0"/>
              <a:t>Всем взрослым необходимо усвоить самим и разъяснить детям, что звук сирен - это сигнал «ВНИМАНИЕ ВСЕМ». Услышав его, не надо пугаться. Дождитесь разъяснения его причины.</a:t>
            </a:r>
          </a:p>
        </p:txBody>
      </p:sp>
    </p:spTree>
    <p:extLst>
      <p:ext uri="{BB962C8B-B14F-4D97-AF65-F5344CB8AC3E}">
        <p14:creationId xmlns:p14="http://schemas.microsoft.com/office/powerpoint/2010/main" val="29807384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15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7F5CA-CC4E-4190-A80E-03DCA401A06F}"/>
              </a:ext>
            </a:extLst>
          </p:cNvPr>
          <p:cNvSpPr txBox="1"/>
          <p:nvPr/>
        </p:nvSpPr>
        <p:spPr>
          <a:xfrm>
            <a:off x="772357" y="851764"/>
            <a:ext cx="883878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на работе: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отключить наружное и внутреннее освещение, за исключением светильников маскировочного освещения (при наличии);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взять средства индивидуальной защиты (при наличии);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как можно быстрее занять место в защитном сооружении гражданской обороны (убежищах и укрытиях) или же в сооружениях двойного назначения (подвальные помещения, которые переоборудуются под противорадиационные укрытия);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если персонал не может покинуть рабочее место, в связи со спецификой его деятельности, необходимо занять укрытие, оборудованное поблизости от рабочего места.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47503-4E8F-42B9-98B5-3D5AD213E157}"/>
              </a:ext>
            </a:extLst>
          </p:cNvPr>
          <p:cNvSpPr txBox="1"/>
          <p:nvPr/>
        </p:nvSpPr>
        <p:spPr>
          <a:xfrm>
            <a:off x="1548277" y="248994"/>
            <a:ext cx="779275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сигнал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«Воздушная тревога»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обязано: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35269D-CBC3-42FE-8BA5-D22E86DA6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334" y="3443134"/>
            <a:ext cx="6416642" cy="329251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30479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16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042B3-83BA-4D7C-B7D5-302E5E4FBCB8}"/>
              </a:ext>
            </a:extLst>
          </p:cNvPr>
          <p:cNvSpPr txBox="1"/>
          <p:nvPr/>
        </p:nvSpPr>
        <p:spPr>
          <a:xfrm>
            <a:off x="805069" y="708345"/>
            <a:ext cx="9094787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в общественном месте или на улице необходимо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-внимательно выслушать сообщение, передаваемое по стационарным или передвижным громкоговорящим установкам о местонахождении ближайшего укрытия и поспешить туда, приведя имеющиеся средства индивидуальной защиты в «готовность» (при наличии ИСЗ);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-водители всех транспортных средств обязаны немедленно остановиться, открыть двери, отключить транспортное средство от источников электропитания и поспешить в ближайшее укрытие.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3DFCD6-519E-4A56-9F14-B37D659F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69" y="4106287"/>
            <a:ext cx="2912165" cy="260057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094D6-B379-4134-8F47-2E0BCAFE8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158" y="4106288"/>
            <a:ext cx="2590800" cy="262896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A6AA7E-EB3C-4C97-81D5-6048C5FC9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82" y="4106287"/>
            <a:ext cx="2847975" cy="262896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1110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17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CAFD3-6819-4024-90C1-385215373E85}"/>
              </a:ext>
            </a:extLst>
          </p:cNvPr>
          <p:cNvSpPr txBox="1"/>
          <p:nvPr/>
        </p:nvSpPr>
        <p:spPr>
          <a:xfrm>
            <a:off x="789339" y="1030075"/>
            <a:ext cx="8851617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сигнал застал вас дома, необходимо: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перекрыть газ, воду, отключить электричество;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плотно закрыть окна, двери, вентиляционные и другие отверстия;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взять с собой документы, деньги, «тревожный чемоданчик», в который могут входить: аптечка первой помощи и необходимые (индивидуальные) лекарства, фонарик и запас батареек, спички, газовые зажигалки, перочинный (универсальный) нож, нитки, иголки, ножницы и т.п., средства связи с зарядными устройствами и сменными элементами питания;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взять с собой запас воды и продуктов на трое суток, одноразовую посуду, средства личной гигиены;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одеть детей, взять с собой теплые и сменное белье (нижнее белье и носки), в зависимости от погодных условий;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взять средства индивидуальной защиты (противогаз, респиратор, средства защиты кожи или приспособленную для защиты кожи одежду, обувь, перчатки, при их наличии);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предупредить соседей, вдруг они не услышали сигнал;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оказать помощь больным, детям, инвалидам, престарелым;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как можно быстрее дойти до защитного сооружения гражданской обороны, а если его нет, использовать сооружения двойного назначения или другие сооружения (подземные переходы, тоннели или коллекторы и другие искусственные укрытия), при отсутствии их используйте естественные укрытия (любую траншею, канаву, овраг, балку, лощину, яму и другие).</a:t>
            </a:r>
          </a:p>
        </p:txBody>
      </p:sp>
    </p:spTree>
    <p:extLst>
      <p:ext uri="{BB962C8B-B14F-4D97-AF65-F5344CB8AC3E}">
        <p14:creationId xmlns:p14="http://schemas.microsoft.com/office/powerpoint/2010/main" val="9429553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18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57C14-A944-4648-B52B-D400509A62F8}"/>
              </a:ext>
            </a:extLst>
          </p:cNvPr>
          <p:cNvSpPr txBox="1"/>
          <p:nvPr/>
        </p:nvSpPr>
        <p:spPr>
          <a:xfrm>
            <a:off x="1082887" y="767118"/>
            <a:ext cx="8448739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>
            <a:solidFill>
              <a:srgbClr val="7030A0"/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2.Сигнал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«Отбой воздушной тревоги»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для оповещения населения о том, что угроза непосредственного нападения противника миновала.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доводится по радио- и телевизионным сетям, через каждые 3 минуты дикторы повторяют в течение 1-2 минут: «ВНИМАНИЕ! ВНИМАНИЕ! Граждане! Отбой воздушной тревоги! Отбой воздушной тревоги!». Сигнал дублируется по местным радиотрансляционным сетям и с помощью передвижных громкоговорящих установок.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объявления этого сигнала население действует в соответствии со сложившейся обстановкой: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	персонал и учащиеся возвращаются к месту работы (учебы) или к месту сбора формирований и включаются в работу по ликвидации последствий нападения;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	неработающее население вместе с детьми возвращается домой и действует в соответствии с объявленным порядком или режимом радиационной защиты.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население должно находиться в готовности к возможному повторному нападению, внимательно следить за распоряжениями и сигналами органов, осуществляющих управление гражданской обороной.</a:t>
            </a:r>
          </a:p>
        </p:txBody>
      </p:sp>
    </p:spTree>
    <p:extLst>
      <p:ext uri="{BB962C8B-B14F-4D97-AF65-F5344CB8AC3E}">
        <p14:creationId xmlns:p14="http://schemas.microsoft.com/office/powerpoint/2010/main" val="41144943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19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DEB0F-0AF1-4DC0-B163-C3071BD741BA}"/>
              </a:ext>
            </a:extLst>
          </p:cNvPr>
          <p:cNvSpPr txBox="1"/>
          <p:nvPr/>
        </p:nvSpPr>
        <p:spPr>
          <a:xfrm>
            <a:off x="844826" y="773167"/>
            <a:ext cx="8686800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«Радиационная опасность»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сигнал означает, что в направлении данного населенного пункта или района движется радиоактивное облако.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передается по средствам связи, радиотрансляционной сети и громкоговорящими установками диктором в течении 2-3 мин. словами: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«ВНИМАНИЕ! ВНИМАНИЕ! Граждане! Возникла угроза радиоактивного загрязнения!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идет обращение к гражданам о порядке их действия».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населенном пункте (районе) способ доведения этого сигнала до жителей может уточняться исходя из местных условий.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которым будет располагать население для принятия мер защиты, и необходимые распоряжения сообщаются в тексте объявления по средствам связи и оповещения.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населению будет сообщено, в каком направлении движется радиоактивное облако, ориентировочное время возможного выпадения радиоактивных осадков на территории городского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15313452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062531" y="1725747"/>
            <a:ext cx="8772288" cy="3512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66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>
            <a:lvl1pPr>
              <a:defRPr sz="5500"/>
            </a:lvl1pPr>
          </a:lstStyle>
          <a:p>
            <a:pPr lvl="0" algn="ctr">
              <a:defRPr sz="1800"/>
            </a:pPr>
            <a: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сигнала «ВНИМАНИЕ ВСЕМ» </a:t>
            </a: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воздушной тревоге, </a:t>
            </a: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тревоге, радиационной опасности </a:t>
            </a: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угрозе катастрофического затопления </a:t>
            </a: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действий работников организации по ним.</a:t>
            </a:r>
            <a:br>
              <a:rPr lang="ru-RU" sz="3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области ГО и ЧС, 2022 год, тема №2</a:t>
            </a:r>
            <a:endParaRPr sz="12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20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D7AA0-17CE-4BA3-80D2-D9171C9E9334}"/>
              </a:ext>
            </a:extLst>
          </p:cNvPr>
          <p:cNvSpPr txBox="1"/>
          <p:nvPr/>
        </p:nvSpPr>
        <p:spPr>
          <a:xfrm>
            <a:off x="858859" y="582698"/>
            <a:ext cx="895515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на работе: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надеть респиратор, а при его отсутствии надеть противогаз (при наличии), противопылевую маску или ватно-марлевую повязку;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взять с собой документы, деньги, «тревожный чемоданчик», в который могут входить: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аптечка первой помощи и необходимые (индивидуальные) для лекарства, фонарик и запас батареек, спички, газовые зажигалки, перочинный (универсальный) нож, нитки, иголки, ножницы и т.п., средства связи, с зарядными устройствами и сменными элементами питания, таблетки йодида калия или спиртовая настойка йода;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загерметизировать продукты питания и запасы воды на трое суток в закрытых емкостях (пакетах) и взять их с собой;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взять с собой одноразовую посуду и средства личной гигиены;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надеть имеющиеся средства защиты кожи или приспособленную для защиты кожи одежду, обувь, перчатки;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одеть детей, взять с собой теплые вещи и сменное белье (нижнее белье и носки), в зависимости от погодных условий;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предупредить соседей, вдруг они не услышали сигнал;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оказать помощь больным, детям, инвалидам, престарелым;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при возможности укрыться в близлежащем защитном сооружении (убежище или противорадиационном укрытии);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при отсутствии защитного сооружения укрыться в укрытии (в жилом, производственном или подсобном помещении).</a:t>
            </a:r>
          </a:p>
        </p:txBody>
      </p:sp>
    </p:spTree>
    <p:extLst>
      <p:ext uri="{BB962C8B-B14F-4D97-AF65-F5344CB8AC3E}">
        <p14:creationId xmlns:p14="http://schemas.microsoft.com/office/powerpoint/2010/main" val="19438365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21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EDC05-1C0D-4D66-9D31-4A3A51B29E93}"/>
              </a:ext>
            </a:extLst>
          </p:cNvPr>
          <p:cNvSpPr txBox="1"/>
          <p:nvPr/>
        </p:nvSpPr>
        <p:spPr>
          <a:xfrm>
            <a:off x="1480930" y="911666"/>
            <a:ext cx="7712766" cy="4770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обстоятельства вынуждают вас укрыться в укрытии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жилом, производственном или подсобном помещении),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как можно быстрее необходимо:</a:t>
            </a: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перекрыть газ, воду, отключить электричество;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закрыть окна, двери, вентиляционные и другие отверстия;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 с печным отоплением закрыть трубы, заделать имеющиеся щели и отверстия;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завесить влажной тканью оконные и дверные проемы.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выходить из защитного сооружения (укрытия, помещения) до особых указаний органов, осуществляющих управление гражданской обороной.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убежищ (укрытий) и других загерметизированных помещений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только по распоряжению органов,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управление гражданской обороной. </a:t>
            </a:r>
          </a:p>
        </p:txBody>
      </p:sp>
    </p:spTree>
    <p:extLst>
      <p:ext uri="{BB962C8B-B14F-4D97-AF65-F5344CB8AC3E}">
        <p14:creationId xmlns:p14="http://schemas.microsoft.com/office/powerpoint/2010/main" val="36862958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22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2D8E7-4C72-4825-940A-36943843386C}"/>
              </a:ext>
            </a:extLst>
          </p:cNvPr>
          <p:cNvSpPr txBox="1"/>
          <p:nvPr/>
        </p:nvSpPr>
        <p:spPr>
          <a:xfrm>
            <a:off x="2579204" y="3681655"/>
            <a:ext cx="515840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E96B2-3760-425C-892A-A67079146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5" y="996077"/>
            <a:ext cx="8547652" cy="467056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4E75CC-5CE0-436D-8E93-9B360B80DFF2}"/>
              </a:ext>
            </a:extLst>
          </p:cNvPr>
          <p:cNvSpPr txBox="1"/>
          <p:nvPr/>
        </p:nvSpPr>
        <p:spPr>
          <a:xfrm>
            <a:off x="923930" y="5890140"/>
            <a:ext cx="86478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в зоне радиоактивного заражения (загрязнения)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строго выполнять режим радиационной защиты,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устанавливаемый штабом ГО в зависимости от степени заражения (загрязнения) района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F866-0327-4963-824C-B604F1AE67AD}"/>
              </a:ext>
            </a:extLst>
          </p:cNvPr>
          <p:cNvSpPr txBox="1"/>
          <p:nvPr/>
        </p:nvSpPr>
        <p:spPr>
          <a:xfrm>
            <a:off x="1556530" y="443473"/>
            <a:ext cx="739960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населения в зоне радиоактивного заражения (загрязнения)</a:t>
            </a:r>
          </a:p>
        </p:txBody>
      </p:sp>
    </p:spTree>
    <p:extLst>
      <p:ext uri="{BB962C8B-B14F-4D97-AF65-F5344CB8AC3E}">
        <p14:creationId xmlns:p14="http://schemas.microsoft.com/office/powerpoint/2010/main" val="10629934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23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059DF-2846-49B1-9CD9-E64704E26433}"/>
              </a:ext>
            </a:extLst>
          </p:cNvPr>
          <p:cNvSpPr txBox="1"/>
          <p:nvPr/>
        </p:nvSpPr>
        <p:spPr>
          <a:xfrm>
            <a:off x="461828" y="940835"/>
            <a:ext cx="9084366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умеренного заражения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находится в укрытии, как правило, несколько часов, после чего оно может перейти в обычное помещение.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дома можно выходить в первые сутки не более чем на 4 часа. </a:t>
            </a:r>
          </a:p>
          <a:p>
            <a:pPr algn="just"/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сильного заражения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должны быть в убежищах (укрытиях) до трех суток, при крайней необходимости можно выходить на 3-4 часа в сутки.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необходимо надевать средства защиты органов дыхания и кожи.</a:t>
            </a:r>
          </a:p>
          <a:p>
            <a:pPr algn="just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опасного заражения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должны быть в укрытиях и убежищах трое суток и более, после чего можно перейти в жилое помещение и находиться в нем не менее четырех суток.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помещения на улицу можно только на короткий срок (не более чем на 4 часа в сутки).</a:t>
            </a:r>
          </a:p>
          <a:p>
            <a:pPr algn="just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чрезвычайно опасного заражения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населения возможно только в защитных сооружениях с коэффициентом ослабления дозы облучения около 1000.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A8938-2741-47F4-9620-B40B71BCEADB}"/>
              </a:ext>
            </a:extLst>
          </p:cNvPr>
          <p:cNvSpPr txBox="1"/>
          <p:nvPr/>
        </p:nvSpPr>
        <p:spPr>
          <a:xfrm>
            <a:off x="476394" y="4888181"/>
            <a:ext cx="908436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chemeClr val="accent2">
                <a:lumMod val="50000"/>
              </a:schemeClr>
            </a:solidFill>
            <a:miter lim="400000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случаях при нахождении вне укрытий и зданий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средства индивидуальной защиты.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профилактического средства, уменьшающего вредное воздействие радиоактивного облучения, используются радиозащитные таблетки из медицинского комплекта.</a:t>
            </a:r>
          </a:p>
        </p:txBody>
      </p:sp>
    </p:spTree>
    <p:extLst>
      <p:ext uri="{BB962C8B-B14F-4D97-AF65-F5344CB8AC3E}">
        <p14:creationId xmlns:p14="http://schemas.microsoft.com/office/powerpoint/2010/main" val="16961434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24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9C9F4-1C25-428A-92B8-D4D6C1CB82AA}"/>
              </a:ext>
            </a:extLst>
          </p:cNvPr>
          <p:cNvSpPr txBox="1"/>
          <p:nvPr/>
        </p:nvSpPr>
        <p:spPr>
          <a:xfrm>
            <a:off x="765313" y="582698"/>
            <a:ext cx="904870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4.Сигнал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«Химическая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сигнал подается при обнаружении химического заражения или угрозе заражения населенного пункта в течение ближайшего часа. В этих целях используется местная радиотрансляционная сеть или громкоговорящие установки (устройства).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230ED-D679-438B-97AF-D24F2CCF749E}"/>
              </a:ext>
            </a:extLst>
          </p:cNvPr>
          <p:cNvSpPr txBox="1"/>
          <p:nvPr/>
        </p:nvSpPr>
        <p:spPr>
          <a:xfrm>
            <a:off x="765313" y="2297489"/>
            <a:ext cx="9048702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при нахождении на работе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-быстро надеть противогаз (при наличии) и имеющиеся средства защиты кожи;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 отсутствии защитного сооружения не выходить из рабочего помещения;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-плотно закрыть окна, двери, вентиляционные и другие отверстия;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выходить из укрытия или помещения до особых указаний органов, осуществляющих управление гражданской обороной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убежищ (укрытий) и других загерметизированных помещений разрешается только по распоряжению органов, осуществляющих управление гражданской обороной.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424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25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D8893-1E73-40C6-A6A8-BEC3490607E4}"/>
              </a:ext>
            </a:extLst>
          </p:cNvPr>
          <p:cNvSpPr txBox="1"/>
          <p:nvPr/>
        </p:nvSpPr>
        <p:spPr>
          <a:xfrm>
            <a:off x="510032" y="803526"/>
            <a:ext cx="9303983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rgbClr val="7030A0"/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дома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-быстро надеть противогаз (при наличии) и имеющиеся средства защиты кожи;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-взять с собой документы, деньги, «тревожный чемоданчик» в который могут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входить:	аптечка первой помощи и необходимые (индивидуальные) для лекарства,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 и запас батареек, спички, газовые зажигалки, перочинный (универсальный) нож, нитки, иголки, ножницы и т.п., средства связи, с зарядными устройствами и сменными элементами питания;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-загерметизировать в закрытых емкостях (пакетах) продукты питания и запасы воды на трое суток и взять их с собой;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-взять с собой одноразовую посуду и средства личной гигиены;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-надеть имеющиеся средства защиты кожи или приспособленную для защиты кожи одежду, обувь, перчатки;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-одеть детей, взять с собой теплые вещи и сменное белье (нижнее белье и носки), в зависимости от погодных условий;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-предупредить соседей, вдруг они не услышали сигнал;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-оказать помощь больным, детям, инвалидам, престарелым;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 возможности укрыться в близлежащем защитном сооружении (убежище или противорадиационном укрытии);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 отсутствии защитного сооружения, укрыться в укрытии (в жилом, производственном или подсобном помещении).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4202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26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4EF6E-B0CE-4258-9DE0-B7A8C923F35A}"/>
              </a:ext>
            </a:extLst>
          </p:cNvPr>
          <p:cNvSpPr txBox="1"/>
          <p:nvPr/>
        </p:nvSpPr>
        <p:spPr>
          <a:xfrm>
            <a:off x="884582" y="1077390"/>
            <a:ext cx="8776252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обстоятельства вынуждают вас укрыться в укрытии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жилом, производственном или подсобном помещении),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как можно быстрее необходимо: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перекрыть газ, воду, отключить электричество;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-плотно закрыть окна, двери, вентиляционные и другие отверстия;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зданиях с печным отоплением закрыть трубы, заделать имеющиеся щели и отверстия;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-завесить влажной тканью оконные и дверные проемы;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выходить из защитного сооружения (укрытия, помещения) до особых указаний органов, осуществляющих управление гражданской обороной.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143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27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5DFA13C-CC4C-4BAE-AAB7-2928C161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39" y="815008"/>
            <a:ext cx="1031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169961F-2B1D-40AE-B310-79C7B1A2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9" y="582698"/>
            <a:ext cx="3829050" cy="39292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D8624F-B68A-4BA6-AFB6-39B5D100DE3A}"/>
              </a:ext>
            </a:extLst>
          </p:cNvPr>
          <p:cNvSpPr txBox="1"/>
          <p:nvPr/>
        </p:nvSpPr>
        <p:spPr>
          <a:xfrm>
            <a:off x="5136875" y="2312768"/>
            <a:ext cx="485968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>
            <a:solidFill>
              <a:srgbClr val="7030A0"/>
            </a:solidFill>
            <a:miter lim="400000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заражения нельзя брать что-либо с зараженной местности, садиться и ложиться на землю.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при сильной усталости нельзя снимать средства индивидуальной защиты.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капли ОВ, СДЯВ попали на открытые участки тела или одежду, надо немедленно провести их обработку с помощью индивидуального противохимического пакета.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8558F-875A-433D-B132-2F924D233C06}"/>
              </a:ext>
            </a:extLst>
          </p:cNvPr>
          <p:cNvSpPr txBox="1"/>
          <p:nvPr/>
        </p:nvSpPr>
        <p:spPr>
          <a:xfrm>
            <a:off x="5232952" y="582698"/>
            <a:ext cx="47757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rgbClr val="7030A0"/>
            </a:solidFill>
            <a:miter lim="400000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химического заражения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находиться в убежище (укрытии)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получения распоряжения о выходе из него.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8DA77F-189E-46E0-828C-6E57751E1B92}"/>
              </a:ext>
            </a:extLst>
          </p:cNvPr>
          <p:cNvSpPr txBox="1"/>
          <p:nvPr/>
        </p:nvSpPr>
        <p:spPr>
          <a:xfrm>
            <a:off x="924339" y="5421532"/>
            <a:ext cx="908436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>
            <a:solidFill>
              <a:srgbClr val="7030A0"/>
            </a:solidFill>
            <a:miter lim="400000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убежища	(укрытия) необходимо в надетых средствах защиты органов дыхания. Направление выхода из зоны заражения обозначается указательными знаками, при их отсутствии надо выходить в сторону, перпендикулярную направлению ветра. </a:t>
            </a:r>
          </a:p>
        </p:txBody>
      </p:sp>
    </p:spTree>
    <p:extLst>
      <p:ext uri="{BB962C8B-B14F-4D97-AF65-F5344CB8AC3E}">
        <p14:creationId xmlns:p14="http://schemas.microsoft.com/office/powerpoint/2010/main" val="165667789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28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3C09B-DB9F-4DE9-846F-DC2BE4012E58}"/>
              </a:ext>
            </a:extLst>
          </p:cNvPr>
          <p:cNvSpPr txBox="1"/>
          <p:nvPr/>
        </p:nvSpPr>
        <p:spPr>
          <a:xfrm>
            <a:off x="1082887" y="1022081"/>
            <a:ext cx="805117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>
            <a:solidFill>
              <a:schemeClr val="accent6">
                <a:lumMod val="50000"/>
              </a:schemeClr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выхода за пределы зоны заражения снимать средства индивидуальной защиты, и особенно противогаз, без разрешения нельзя, потому что поверхность одежды, обуви и средств зашиты может быт заражена ОВ.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 поражения необходимо немедленно оказать первую помощь: ввести противоядие (антидот), обработать открытые участки тела с помощью содержимого индивидуального противохимического пакета.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доставить их на медицинский пункт.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вышедшие из зоны заражения обязательно проходят полную санитарную обработку и дегазацию одежды на специальных обмывочных пунктах.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опасность химического заражения миновала, и о порядке дальнейшего поведения вас известят органы, осуществляющие управление гражданской обороной.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их команды покидать убежища (укрытия) и другие загерметизированные помещения или снимать средства индивидуальной защиты запрещается.</a:t>
            </a:r>
          </a:p>
        </p:txBody>
      </p:sp>
    </p:spTree>
    <p:extLst>
      <p:ext uri="{BB962C8B-B14F-4D97-AF65-F5344CB8AC3E}">
        <p14:creationId xmlns:p14="http://schemas.microsoft.com/office/powerpoint/2010/main" val="33429938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8937924" cy="1022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6000" b="1" dirty="0">
                <a:solidFill>
                  <a:schemeClr val="bg1"/>
                </a:solidFill>
              </a:rPr>
              <a:t>    </a:t>
            </a: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за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Shape 200"/>
          <p:cNvSpPr/>
          <p:nvPr/>
        </p:nvSpPr>
        <p:spPr>
          <a:xfrm>
            <a:off x="6576175" y="5313290"/>
            <a:ext cx="227401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Обучение в области ГО и ЧС 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 2022 год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 тема №2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867151" y="326031"/>
            <a:ext cx="8772288" cy="5238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00"/>
            </a:lvl1pPr>
          </a:lstStyle>
          <a:p>
            <a:pPr lvl="0" algn="ctr">
              <a:defRPr sz="1800"/>
            </a:pPr>
            <a:r>
              <a:rPr lang="ru-RU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ВОПРОСЫ</a:t>
            </a:r>
            <a:endParaRPr sz="2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7491938" y="7028638"/>
            <a:ext cx="2322077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3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2022 год, тема №2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DBD7AF0-8A71-4B1A-9AB2-649DB6045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57980"/>
              </p:ext>
            </p:extLst>
          </p:nvPr>
        </p:nvGraphicFramePr>
        <p:xfrm>
          <a:off x="745435" y="1262269"/>
          <a:ext cx="8894004" cy="4750905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94004">
                  <a:extLst>
                    <a:ext uri="{9D8B030D-6E8A-4147-A177-3AD203B41FA5}">
                      <a16:colId xmlns:a16="http://schemas.microsoft.com/office/drawing/2014/main" val="1455092282"/>
                    </a:ext>
                  </a:extLst>
                </a:gridCol>
              </a:tblGrid>
              <a:tr h="2845780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tabLst>
                          <a:tab pos="38735" algn="l"/>
                        </a:tabLst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вопрос № 1. 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оповещения работников организации и доведения сигнала "ВНИМАНИЕ ВСЕМ!" с информацией: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 воздушной тревоге;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химической тревоге;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 радиационной опасности;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 угрозе катастрофического затопления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37057"/>
                  </a:ext>
                </a:extLst>
              </a:tr>
              <a:tr h="190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вопрос № 2. 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действия работников организации при получении сигнала "ВНИМАНИЕ ВСЕМ!" по месту работы. </a:t>
                      </a:r>
                    </a:p>
                    <a:p>
                      <a:pPr marL="41275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действий работников организаций при получении сигнала "ВНИМАНИЕ ВСЕМ!" при нахождении вне места работы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1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8470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4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2022 год, тема №2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A09685-BFFE-46BC-BE96-C659B8FE1F45}"/>
              </a:ext>
            </a:extLst>
          </p:cNvPr>
          <p:cNvSpPr txBox="1"/>
          <p:nvPr/>
        </p:nvSpPr>
        <p:spPr>
          <a:xfrm>
            <a:off x="695741" y="433660"/>
            <a:ext cx="9306640" cy="1200329"/>
          </a:xfrm>
          <a:prstGeom prst="rect">
            <a:avLst/>
          </a:prstGeom>
          <a:solidFill>
            <a:srgbClr val="FFFF00"/>
          </a:solidFill>
          <a:ln w="38100" cap="flat">
            <a:solidFill>
              <a:srgbClr val="FF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вопрос № 1.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оповещения работников организации и доведения сигнала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"ВНИМАНИЕ ВСЕМ!" с информацией: о воздушной тревоге; химической тревоге;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радиационной опасности; об угрозе катастрофического затопления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4FEAA-2B5A-40A0-A1BB-D0F30C900CD2}"/>
              </a:ext>
            </a:extLst>
          </p:cNvPr>
          <p:cNvSpPr txBox="1"/>
          <p:nvPr/>
        </p:nvSpPr>
        <p:spPr>
          <a:xfrm>
            <a:off x="695741" y="2202685"/>
            <a:ext cx="922351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Основной способ оповещения населения об опасностях </a:t>
            </a:r>
            <a:r>
              <a:rPr lang="ru-RU" dirty="0"/>
              <a:t>– </a:t>
            </a:r>
          </a:p>
          <a:p>
            <a:pPr algn="ctr"/>
            <a:r>
              <a:rPr lang="ru-RU" dirty="0"/>
              <a:t>это передача информации и сигналов оповещения по сетям связи для распространения программ телевизионного вещания и радиовещания.</a:t>
            </a:r>
          </a:p>
          <a:p>
            <a:pPr algn="ctr"/>
            <a:endParaRPr lang="ru-RU" dirty="0"/>
          </a:p>
          <a:p>
            <a:pPr algn="just"/>
            <a:r>
              <a:rPr lang="ru-RU" b="1" dirty="0"/>
              <a:t>Оповещение населения о чрезвычайных ситуациях </a:t>
            </a:r>
            <a:r>
              <a:rPr lang="ru-RU" dirty="0"/>
              <a:t>- это доведение до населения сигналов оповещения и экстренной информации об опасностях, возникающих при угрозе возникновения или возникновении чрезвычайных ситуаций природного и техногенного характера, а также при ведении военных действий или вследствие этих действий, о правилах поведения населения и необходимости проведения мероприятий по защите.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Сигнал оповещения является командой для проведения мероприятий по гражданской обороне и защите населения от чрезвычайных ситуаций природного и техногенного характера органами управления и силами гражданской обороны и единой государственной системы предупреждения и ликвидации чрезвычайных ситуаций, а также для применения населением средств и способов защиты.</a:t>
            </a:r>
          </a:p>
        </p:txBody>
      </p:sp>
    </p:spTree>
    <p:extLst>
      <p:ext uri="{BB962C8B-B14F-4D97-AF65-F5344CB8AC3E}">
        <p14:creationId xmlns:p14="http://schemas.microsoft.com/office/powerpoint/2010/main" val="1755245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5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 2022 год, тема №2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858A4-F301-4638-8736-B5B09C3D4E70}"/>
              </a:ext>
            </a:extLst>
          </p:cNvPr>
          <p:cNvSpPr txBox="1"/>
          <p:nvPr/>
        </p:nvSpPr>
        <p:spPr>
          <a:xfrm>
            <a:off x="738256" y="326031"/>
            <a:ext cx="907575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информация о фактических и прогнозируемых опасных природных явлениях и техногенных процессах, загрязнении окружающей среды, заболеваниях, которые могут угрожать жизни или здоровью граждан, а также правилах поведения и способах защиты незамедлительно передается по системе оповещения населения.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46AF0-B25C-4F56-A2A3-E989A411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56" y="2484783"/>
            <a:ext cx="9075759" cy="436661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066136-854D-434D-BD10-C8084D77F6EE}"/>
              </a:ext>
            </a:extLst>
          </p:cNvPr>
          <p:cNvSpPr txBox="1"/>
          <p:nvPr/>
        </p:nvSpPr>
        <p:spPr>
          <a:xfrm>
            <a:off x="738256" y="1640191"/>
            <a:ext cx="9075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002060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Комплексная система экстренного оповещения населения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об угрозе возникновения или о возникновении чрезвычайных ситуаций (далее - КСЭОН) </a:t>
            </a:r>
          </a:p>
        </p:txBody>
      </p:sp>
    </p:spTree>
    <p:extLst>
      <p:ext uri="{BB962C8B-B14F-4D97-AF65-F5344CB8AC3E}">
        <p14:creationId xmlns:p14="http://schemas.microsoft.com/office/powerpoint/2010/main" val="3761757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6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ЧС, 2022 год, тема №2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F2668-3D0F-4DA5-AF32-C190E47E77F6}"/>
              </a:ext>
            </a:extLst>
          </p:cNvPr>
          <p:cNvSpPr txBox="1"/>
          <p:nvPr/>
        </p:nvSpPr>
        <p:spPr>
          <a:xfrm>
            <a:off x="570624" y="433660"/>
            <a:ext cx="924339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технические средства оповещения и информирования населения в местах массового пребывания людей - это специально созданные технические устройства, осуществляющие прием, обработку и передачу аудио- и (или) аудиовизуальных, а также иных сообщений об угрозе возникновения, о возникновении чрезвычайных ситуаций и правилах поведения населения.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0740A-23DC-4E4D-8994-64F4669A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4" y="1979203"/>
            <a:ext cx="5671150" cy="443153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39636C-E63C-4443-B524-80A148B4BFE3}"/>
              </a:ext>
            </a:extLst>
          </p:cNvPr>
          <p:cNvSpPr txBox="1"/>
          <p:nvPr/>
        </p:nvSpPr>
        <p:spPr>
          <a:xfrm>
            <a:off x="6503919" y="1992268"/>
            <a:ext cx="3498939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Мэра города для передачи информации и сигналов оповещения населения допускается приостановка трансляции программ по сетям вещания организаций, независимо от организационно-правовых форм.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способом оповещения и информирования населения является передача речевых сообщений по сетям радио, проводного и телевизионного вещания.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информация передается населению с перерывом программ вещания длительностью не более 5 минут.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двух-трехкратное повторение передачи речевого сообщения.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речевой информации должна осуществляться из студии вещания либо посредством передачи заранее записанных на аудионосителях текстов сообщений. </a:t>
            </a:r>
          </a:p>
        </p:txBody>
      </p:sp>
    </p:spTree>
    <p:extLst>
      <p:ext uri="{BB962C8B-B14F-4D97-AF65-F5344CB8AC3E}">
        <p14:creationId xmlns:p14="http://schemas.microsoft.com/office/powerpoint/2010/main" val="6049312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7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E1ADA-88B7-46BF-BC19-58408378115A}"/>
              </a:ext>
            </a:extLst>
          </p:cNvPr>
          <p:cNvSpPr txBox="1"/>
          <p:nvPr/>
        </p:nvSpPr>
        <p:spPr>
          <a:xfrm>
            <a:off x="675861" y="753075"/>
            <a:ext cx="9138154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Предупредительный сигнал оповещения «Внимание всем!»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в системе гражданской обороны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02.01.1989для оповещения населения в чрезвычайных ситуациях природного и техногенного характера,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условиях войны.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сигнал «Внимание всем» (звучание сирен) применяется как в мирное, так и в военное время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дает возможность сразу привлечь внимание всего населения города, района, области.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всего времени ликвидации чрезвычайной ситуации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теле- и радиоприемники должны быть постоянно включены.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защитных мероприятий гражданской обороны особо важное место занимает организация оповещения органов гражданской обороны, формирований и населения об угрозе нападения противника и о применении им ядерного, химического, бактериологического (биологического) оружия и других средств нападения.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значение оповещение приобретает в случае внезапного нападения противника, когда реальное время для предупреждения населения будет крайне ограниченным и исчисляться минутами. 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своевременное оповещение населения и возможность укрытия его за 10-15 минут после оповещения позволит снизить потери людей при внезапном применении противником оружия массового поражения с 85% до 4-7%.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эффективность защиты населения от оружия массового поражения даже при наличии достаточного количества защитных сооружений гражданской обороны будет зависеть от хорошо организованной системы оповещения. </a:t>
            </a:r>
          </a:p>
        </p:txBody>
      </p:sp>
    </p:spTree>
    <p:extLst>
      <p:ext uri="{BB962C8B-B14F-4D97-AF65-F5344CB8AC3E}">
        <p14:creationId xmlns:p14="http://schemas.microsoft.com/office/powerpoint/2010/main" val="17527240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8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68ACE-B175-4884-8C65-372A78EE6A22}"/>
              </a:ext>
            </a:extLst>
          </p:cNvPr>
          <p:cNvSpPr txBox="1"/>
          <p:nvPr/>
        </p:nvSpPr>
        <p:spPr>
          <a:xfrm>
            <a:off x="695739" y="773167"/>
            <a:ext cx="8786191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своевременного предупреждения населения о возникновении непосредственной опасности применения противником ядерного, химического, бактериологического (биологического) или другого оружия и необходимости применения мер защиты установлены следующие сигналы оповещения гражданской обороны: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«Воздушная тревога»,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«Радиационная опасность»,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«Химическая тревога»,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«Угроза катастрофического затопления».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Доведением сигнала оповещения ГО осуществляется путем подачи предупредительного сигнала «ВНИМАНИЕ ВСЕМ!» (три раза), предусматривающего включение сирен, прерывистых гудков и других средств громкоговорящей связи с последующей передачей речевой информации.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необходимо включить телевизор, радиоприёмник, репродуктор радиотрансляционной сети и прослушать указания о порядок действий населения.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659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9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Обучение в области ГО и ЧС , 2022 год, тема №2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CDAFA-68F9-49A8-AAF1-E20E0EB50FBE}"/>
              </a:ext>
            </a:extLst>
          </p:cNvPr>
          <p:cNvSpPr txBox="1"/>
          <p:nvPr/>
        </p:nvSpPr>
        <p:spPr>
          <a:xfrm>
            <a:off x="694246" y="5315921"/>
            <a:ext cx="911976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сигналу «Воздушная тревога» предусматривается прекращение работы и деятельности сотрудниками, служащими и работниками в зависимости от специфики деятельности персонала, поэтому в каждой организации, с учетом специфики его деятельности, органом, осуществляющим управление ГО разрабатываются действия персонала по сигналам ГО.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E7A7-AC89-42AA-84E6-334E39DEA90F}"/>
              </a:ext>
            </a:extLst>
          </p:cNvPr>
          <p:cNvSpPr txBox="1"/>
          <p:nvPr/>
        </p:nvSpPr>
        <p:spPr>
          <a:xfrm>
            <a:off x="655982" y="295499"/>
            <a:ext cx="915803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>
            <a:solidFill>
              <a:srgbClr val="0070C0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«Воздушная тревога»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подается для предупреждения всего населения о возникшей непосредственной угрозе ракетной и авиационной опасности по поражению противником данного муниципального района (городского округа) с воздуха.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E04D7-86AC-439E-A98A-DB9595906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25" y="1306581"/>
            <a:ext cx="5082989" cy="375487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10CAD-8F93-47E4-9C81-0A050F979BE3}"/>
              </a:ext>
            </a:extLst>
          </p:cNvPr>
          <p:cNvSpPr txBox="1"/>
          <p:nvPr/>
        </p:nvSpPr>
        <p:spPr>
          <a:xfrm>
            <a:off x="655982" y="1300183"/>
            <a:ext cx="3965713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населения этот сигнал доводится после подачи предупредительного сигнала оповещения «Внимание всем» при помощи сирен, радиовещания и телевидения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2-3 минут.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по местному радиовещанию в течение 2-3 минут передается сигнал ГО (текстовое сообщение):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«ВНИМАНИЕ! ВНИМАНИЕ! Граждане! Воздушная тревога! Воздушная тревога!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идет обращение к гражданам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порядке их действия».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повторяется несколько раз и дублируется прерывистыми гудами на транспорте, а также с помощью ручных сирен, электромегафонов других звуковых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35673087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1137</TotalTime>
  <Words>3768</Words>
  <Application>Microsoft Office PowerPoint</Application>
  <PresentationFormat>Произвольный</PresentationFormat>
  <Paragraphs>326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Times New Roman</vt:lpstr>
      <vt:lpstr>Default</vt:lpstr>
      <vt:lpstr>  Отдел ГО, ЧС и пожарной безопасности  Курсовое обучение на 2022 год по рабочей программе по подготовке работников ТГУ в области гражданской обороны и защиты от чрезвычайных ситуаций  тема №2</vt:lpstr>
      <vt:lpstr>Порядок получения сигнала «ВНИМАНИЕ ВСЕМ»  с информацией о воздушной тревоге,  химической тревоге, радиационной опасности  или угрозе катастрофического затопления  и действий работников организации по ним.   </vt:lpstr>
      <vt:lpstr>УЧЕБНЫЕ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Андрей</cp:lastModifiedBy>
  <cp:revision>73</cp:revision>
  <dcterms:modified xsi:type="dcterms:W3CDTF">2022-04-21T05:23:25Z</dcterms:modified>
</cp:coreProperties>
</file>