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86" r:id="rId3"/>
    <p:sldId id="305" r:id="rId4"/>
    <p:sldId id="306" r:id="rId5"/>
    <p:sldId id="260" r:id="rId6"/>
  </p:sldIdLst>
  <p:sldSz cx="10312400" cy="7734300"/>
  <p:notesSz cx="6797675" cy="9926638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174" y="24"/>
      </p:cViewPr>
      <p:guideLst>
        <p:guide orient="horz" pos="314"/>
        <p:guide pos="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4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81144" y="6125719"/>
            <a:ext cx="5522976" cy="99745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 defTabSz="897833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актуализации локальной нормативной документации в связи с переходом на СУОС НИ ТГУ и технологии формирования компонентов ОПОП в программе-макете «АС Учебные Планы»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6" y="5924550"/>
            <a:ext cx="3062764" cy="1361356"/>
          </a:xfrm>
          <a:prstGeom prst="rect">
            <a:avLst/>
          </a:prstGeom>
        </p:spPr>
      </p:pic>
      <p:sp>
        <p:nvSpPr>
          <p:cNvPr id="5" name="Shape 179"/>
          <p:cNvSpPr txBox="1">
            <a:spLocks/>
          </p:cNvSpPr>
          <p:nvPr/>
        </p:nvSpPr>
        <p:spPr>
          <a:xfrm>
            <a:off x="4507992" y="6967728"/>
            <a:ext cx="5557394" cy="565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marL="0" marR="0" lvl="0" indent="0" algn="l" defTabSz="897833" eaLnBrk="1" fontAlgn="auto" latinLnBrk="0" hangingPunct="1">
              <a:lnSpc>
                <a:spcPct val="120000"/>
              </a:lnSpc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 Light"/>
                <a:cs typeface="Times New Roman" pitchFamily="18" charset="0"/>
                <a:sym typeface="Calibri Light"/>
              </a:rPr>
              <a:t>Отт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 Light"/>
                <a:cs typeface="Times New Roman" pitchFamily="18" charset="0"/>
                <a:sym typeface="Calibri Light"/>
              </a:rPr>
              <a:t> М.А., начальник отдела магистратуры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 Light"/>
                <a:cs typeface="Times New Roman" pitchFamily="18" charset="0"/>
                <a:sym typeface="Calibri Light"/>
              </a:rPr>
              <a:t>Учебного управления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Calibri Light"/>
              <a:cs typeface="Times New Roman" pitchFamily="18" charset="0"/>
              <a:sym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531932" y="268962"/>
            <a:ext cx="9497512" cy="7734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500"/>
            </a:lvl1pPr>
          </a:lstStyle>
          <a:p>
            <a:pPr fontAlgn="base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Актуализация локальной нормативной документации, регламентирующей организацию учебного процесса  в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ТГУ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05856" y="1562152"/>
            <a:ext cx="4280916" cy="1872899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Новая редакция Положения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об основной образовательной программе высшего образования в НИ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ТГУ  </a:t>
            </a:r>
            <a:r>
              <a:rPr lang="ru-RU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(основные изменения в структуре и содержании компонентов ОПОП)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ru-RU" sz="15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31932" y="1187248"/>
            <a:ext cx="3884620" cy="5477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257998" indent="-257998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Действующая локальная нормативная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документация в 2018-2019 учебном году: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Положение об основной образовательной программе высшего образования в НИ ТГУ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Регламент работы с учебными планами в НИ ТГУ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Регламент работы с рабочими учебными планами в НИ ТГУ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Регламент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работы с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учебно-производственными планами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в НИ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ТГУ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Регламент работы с индивидуальными учебными планами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33544" y="1409797"/>
            <a:ext cx="0" cy="5613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4774246" y="1187248"/>
            <a:ext cx="931610" cy="2467259"/>
          </a:xfrm>
          <a:prstGeom prst="rightArrow">
            <a:avLst>
              <a:gd name="adj1" fmla="val 50000"/>
              <a:gd name="adj2" fmla="val 64857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2019-2020 реализация ОПОП по СУОС НИ ТГУ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151376" y="3035808"/>
            <a:ext cx="411480" cy="1658730"/>
          </a:xfrm>
          <a:prstGeom prst="rightArrow">
            <a:avLst>
              <a:gd name="adj1" fmla="val 50000"/>
              <a:gd name="adj2" fmla="val 644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74246" y="4785586"/>
            <a:ext cx="5156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Новая редакция Регламента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работы с учебно-производственными планами в НИ ТГУ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Новая редакция Регламента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работы с индивидуальными учебными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планами студентов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4246" y="5990290"/>
            <a:ext cx="5156200" cy="14798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 defTabSz="1031992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Порядок составления и заполнения Календарного графика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(на учебный год, ин</a:t>
            </a:r>
            <a:r>
              <a:rPr lang="ru-RU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тегрированный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 УП соответствующего года </a:t>
            </a:r>
            <a:r>
              <a:rPr lang="ru-RU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набора) </a:t>
            </a:r>
          </a:p>
          <a:p>
            <a:pPr marL="285750" marR="0" lvl="0" indent="-285750" algn="just" defTabSz="1031992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Порядок разработки и оформления рабочей программы дисциплины/модуля и фонда оценочных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средств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4246" y="3360294"/>
            <a:ext cx="51562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998" marR="0" lvl="0" indent="-257998" defTabSz="1031992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Регламент работы с учебными планами в НИ ТГУ – устанавливает единую форму учебного плана, формируемую в программе-макете «АС Учебные Планы»                          </a:t>
            </a:r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(с прилагаемой инструкцией по работе в программе – макете)</a:t>
            </a:r>
          </a:p>
        </p:txBody>
      </p:sp>
    </p:spTree>
    <p:extLst>
      <p:ext uri="{BB962C8B-B14F-4D97-AF65-F5344CB8AC3E}">
        <p14:creationId xmlns:p14="http://schemas.microsoft.com/office/powerpoint/2010/main" val="3086903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" y="159234"/>
            <a:ext cx="8915872" cy="140439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компонентов ОПОП в соответствии с требованиями СУОС НИ ТГУ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программе-макете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«АС Учебные Планы» </a:t>
            </a:r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3474" y="2454160"/>
            <a:ext cx="5944861" cy="212698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учебный план (УП) в различной конфигурации в том числе, в соответствии со структурой ОПОП, утвержденной в СУОС НИ ТГУ, в модульной технологии;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учебно-производственные планы (УПП), формируемые автоматически из УП;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календарный график на учебный год, интегрированный из УП соответствующего года набора;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9936" y="1722223"/>
            <a:ext cx="575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31992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Программа-макет «АС Учебные Планы» позволяет составить:</a:t>
            </a:r>
          </a:p>
        </p:txBody>
      </p:sp>
      <p:pic>
        <p:nvPicPr>
          <p:cNvPr id="2050" name="Picture 2" descr="C:\Users\73B5~1\AppData\Local\Temp\Титул на печать 3+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1810512"/>
            <a:ext cx="3643034" cy="25679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3B5~1\AppData\Local\Temp\РП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" y="4581144"/>
            <a:ext cx="4523979" cy="29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54956" y="4910227"/>
            <a:ext cx="5156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рабочие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программы дисциплин и ФОС в соответствии с утвержденной в НИ ТГУ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формой;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индивидуальный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план обучения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студента.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9047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783081"/>
            <a:ext cx="2788920" cy="2660903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</a:rPr>
              <a:t>Категория </a:t>
            </a:r>
            <a:r>
              <a:rPr lang="ru-RU" sz="1600" b="1" dirty="0">
                <a:solidFill>
                  <a:srgbClr val="FF0000"/>
                </a:solidFill>
              </a:rPr>
              <a:t>слушателей: </a:t>
            </a:r>
            <a:r>
              <a:rPr lang="ru-RU" sz="1600" b="1" dirty="0" smtClean="0">
                <a:solidFill>
                  <a:srgbClr val="FF0000"/>
                </a:solidFill>
              </a:rPr>
              <a:t>  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научно-педагогические </a:t>
            </a:r>
            <a:r>
              <a:rPr lang="ru-RU" sz="1600" dirty="0">
                <a:solidFill>
                  <a:schemeClr val="tx1"/>
                </a:solidFill>
              </a:rPr>
              <a:t>работники, руководители, менеджеры ОПОП и сотрудники учебных структурных подразделений НИ ТГУ, ответственные за разработку и оформление учебных планов по ОПОП ВО в программе «Планы»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5216" y="259818"/>
            <a:ext cx="9326880" cy="45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5pPr>
            <a:lvl6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6pPr>
            <a:lvl7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7pPr>
            <a:lvl8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8pPr>
            <a:lvl9pPr defTabSz="1031992">
              <a:lnSpc>
                <a:spcPct val="90000"/>
              </a:lnSpc>
              <a:defRPr sz="49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lvl="0">
              <a:spcBef>
                <a:spcPts val="1100"/>
              </a:spcBef>
              <a:buSzPct val="100000"/>
            </a:pPr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1100"/>
              </a:spcBef>
              <a:buSzPct val="100000"/>
            </a:pP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повышения квалификации</a:t>
            </a:r>
          </a:p>
          <a:p>
            <a:pPr lvl="0">
              <a:lnSpc>
                <a:spcPct val="100000"/>
              </a:lnSpc>
              <a:spcBef>
                <a:spcPts val="1100"/>
              </a:spcBef>
              <a:buSzPct val="100000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«Технология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формирования компонентов ОПОП в соответствии с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нормативными требованиями и СУОС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НИ ТГУ </a:t>
            </a:r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в </a:t>
            </a: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программе-макете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«АС Учебные Планы»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2336" y="4920108"/>
            <a:ext cx="2788920" cy="175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marR="0" lvl="0" indent="-285750" defTabSz="1031992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lang="ru-RU" sz="1600" b="1" dirty="0">
                <a:solidFill>
                  <a:srgbClr val="FF0000"/>
                </a:solidFill>
              </a:rPr>
              <a:t>Срок </a:t>
            </a:r>
            <a:r>
              <a:rPr lang="ru-RU" sz="1600" b="1" dirty="0" smtClean="0">
                <a:solidFill>
                  <a:srgbClr val="FF0000"/>
                </a:solidFill>
              </a:rPr>
              <a:t>обучения с 29.10.18:                            </a:t>
            </a:r>
            <a:r>
              <a:rPr lang="ru-RU" sz="1600" dirty="0" smtClean="0">
                <a:solidFill>
                  <a:schemeClr val="tx1"/>
                </a:solidFill>
              </a:rPr>
              <a:t>48 часов, 3 </a:t>
            </a:r>
            <a:r>
              <a:rPr lang="ru-RU" sz="1600" dirty="0">
                <a:solidFill>
                  <a:schemeClr val="tx1"/>
                </a:solidFill>
              </a:rPr>
              <a:t>недели</a:t>
            </a:r>
          </a:p>
          <a:p>
            <a:pPr marL="285750" marR="0" lvl="0" indent="-285750" defTabSz="1031992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lang="ru-RU" sz="1600" b="1" dirty="0">
                <a:solidFill>
                  <a:srgbClr val="FF0000"/>
                </a:solidFill>
              </a:rPr>
              <a:t>Форма обучения: 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</a:t>
            </a:r>
            <a:r>
              <a:rPr lang="ru-RU" sz="1600" dirty="0" smtClean="0">
                <a:solidFill>
                  <a:schemeClr val="tx1"/>
                </a:solidFill>
              </a:rPr>
              <a:t>очная</a:t>
            </a:r>
            <a:endParaRPr lang="ru-RU" sz="1600" dirty="0">
              <a:solidFill>
                <a:schemeClr val="tx1"/>
              </a:solidFill>
            </a:endParaRPr>
          </a:p>
          <a:p>
            <a:pPr marL="285750" marR="0" lvl="0" indent="-285750" defTabSz="1031992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lang="ru-RU" sz="1600" b="1" dirty="0">
                <a:solidFill>
                  <a:srgbClr val="FF0000"/>
                </a:solidFill>
              </a:rPr>
              <a:t>Режим очных занятий: </a:t>
            </a:r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1600" dirty="0" smtClean="0"/>
              <a:t>4-6 часов в неделю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24654"/>
              </p:ext>
            </p:extLst>
          </p:nvPr>
        </p:nvGraphicFramePr>
        <p:xfrm>
          <a:off x="3300984" y="1607420"/>
          <a:ext cx="6894575" cy="5759596"/>
        </p:xfrm>
        <a:graphic>
          <a:graphicData uri="http://schemas.openxmlformats.org/drawingml/2006/table">
            <a:tbl>
              <a:tblPr/>
              <a:tblGrid>
                <a:gridCol w="485884"/>
                <a:gridCol w="6408691"/>
              </a:tblGrid>
              <a:tr h="3219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Тематический план программы 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</a:tabLst>
                      </a:pP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Раздел 1.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sym typeface="Calibri"/>
                        </a:rPr>
                        <a:t>Актуализация локальной нормативной документации, регламентирующей организацию учебного процесса в соответствии с СУОС НИ ТГУ и переход на  формирование  компонентов ОПОП в программе-макете «АС Учебные Планы»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  <a:sym typeface="Calibri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Тема 1. Обзор изменений в нормативно-правовой базе в области высшего образования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РФ и основные требования СУОС НИТГУ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400" dirty="0" smtClean="0"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Раздел 2. Эффективные технологии построения образовательных программ, обеспечивающие принципы формирования результатов обучения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sym typeface="Calibri"/>
                        </a:rPr>
                        <a:t>Тема 1.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sym typeface="Calibri"/>
                        </a:rPr>
                        <a:t>Практический семинар. Модульный принцип построения образовательных программ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  <a:sym typeface="Calibri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sym typeface="Calibri"/>
                        </a:rPr>
                        <a:t>Раздел 3.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  <a:sym typeface="Calibri"/>
                        </a:rPr>
                        <a:t>Планирование учебного процесса по ОПОП в программе-макете «АС Учебные Планы»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  <a:sym typeface="Calibri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Технология формирования учебного плана и индивидуального учебного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плана студента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3.2</a:t>
                      </a: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Технология формирования рабочей программы дисциплины (модуля) и фонда оценочных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средств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3.3</a:t>
                      </a: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Технология формирования календарного и семестрового (УПП)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графиков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7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Раздел 4. Практический модуль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Проектирование и корректировка компонентов образовательных программ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  <a:sym typeface="Calibri"/>
                        </a:rPr>
                        <a:t>в программе-макете «АС Учебные Планы» 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  <a:sym typeface="Calibri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Формирование 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модульного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учебного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плана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индивидуального учебного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плана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/>
                        </a:rPr>
                        <a:t> студента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4.2</a:t>
                      </a: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Формирование рабочей программы дисциплины (модуля) и фонда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оценочных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4.3</a:t>
                      </a: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Формирование календарного и семестрового (УПП)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графиков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  <a:tab pos="6089650" algn="l"/>
                          <a:tab pos="608965" algn="l"/>
                          <a:tab pos="1217930" algn="l"/>
                          <a:tab pos="1826895" algn="l"/>
                          <a:tab pos="2435860" algn="l"/>
                          <a:tab pos="3044825" algn="l"/>
                          <a:tab pos="3653790" algn="l"/>
                          <a:tab pos="4262755" algn="l"/>
                          <a:tab pos="4871720" algn="l"/>
                          <a:tab pos="54806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345" marR="64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  <a:sym typeface="Calibri"/>
                        </a:rPr>
                        <a:t>Итоговая аттестация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  <a:sym typeface="Calibri"/>
                      </a:endParaRPr>
                    </a:p>
                  </a:txBody>
                  <a:tcPr marL="64345" marR="64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277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73215" y="2028891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Shape 200"/>
          <p:cNvSpPr/>
          <p:nvPr/>
        </p:nvSpPr>
        <p:spPr>
          <a:xfrm>
            <a:off x="6576175" y="5313290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7" name="Shape 200"/>
          <p:cNvSpPr/>
          <p:nvPr/>
        </p:nvSpPr>
        <p:spPr>
          <a:xfrm>
            <a:off x="6576175" y="5950651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5314121"/>
            <a:ext cx="1412240" cy="16161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2993</TotalTime>
  <Words>590</Words>
  <Application>Microsoft Office PowerPoint</Application>
  <PresentationFormat>Произвольный</PresentationFormat>
  <Paragraphs>74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Default</vt:lpstr>
      <vt:lpstr>Об актуализации локальной нормативной документации в связи с переходом на СУОС НИ ТГУ и технологии формирования компонентов ОПОП в программе-макете «АС Учебные Планы»</vt:lpstr>
      <vt:lpstr>Актуализация локальной нормативной документации, регламентирующей организацию учебного процесса  в НИ ТГУ</vt:lpstr>
      <vt:lpstr>Формирование компонентов ОПОП в соответствии с требованиями СУОС НИ ТГУ в программе-макете «АС Учебные Планы»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повышения конкурентоспособности Томского государственного университета, II этап, 2015-2016 гг.</dc:title>
  <dc:creator>Katya Shestakova</dc:creator>
  <cp:lastModifiedBy>Пользователь</cp:lastModifiedBy>
  <cp:revision>241</cp:revision>
  <cp:lastPrinted>2016-09-23T06:58:16Z</cp:lastPrinted>
  <dcterms:modified xsi:type="dcterms:W3CDTF">2018-09-25T04:41:14Z</dcterms:modified>
</cp:coreProperties>
</file>